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2" r:id="rId5"/>
    <p:sldId id="264" r:id="rId6"/>
    <p:sldId id="263" r:id="rId7"/>
    <p:sldId id="265" r:id="rId8"/>
    <p:sldId id="258" r:id="rId9"/>
    <p:sldId id="272" r:id="rId10"/>
    <p:sldId id="273" r:id="rId11"/>
    <p:sldId id="268" r:id="rId12"/>
    <p:sldId id="283" r:id="rId13"/>
    <p:sldId id="274" r:id="rId14"/>
    <p:sldId id="275" r:id="rId15"/>
    <p:sldId id="276" r:id="rId16"/>
    <p:sldId id="278" r:id="rId17"/>
    <p:sldId id="279" r:id="rId18"/>
    <p:sldId id="280" r:id="rId19"/>
    <p:sldId id="282" r:id="rId20"/>
    <p:sldId id="277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09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9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46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8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9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6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5476-1D55-425B-B9C1-59B4FE433681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51269-F6BA-4798-8B98-3C849BE4E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922241"/>
            <a:ext cx="7093528" cy="12930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3600" dirty="0">
                <a:cs typeface="2  Titr" panose="00000700000000000000" pitchFamily="2" charset="-78"/>
              </a:rPr>
              <a:t>راهنمای ثبت نمودار رشد نوزادان نارس پس از ترخیص از بیمارستان </a:t>
            </a:r>
            <a:endParaRPr lang="en-US" sz="3600" dirty="0"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99799">
            <a:off x="127744" y="2835630"/>
            <a:ext cx="3991122" cy="3518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96455">
            <a:off x="3478844" y="2537153"/>
            <a:ext cx="2790668" cy="282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1353">
            <a:off x="6410690" y="2381368"/>
            <a:ext cx="3757398" cy="31739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6756">
            <a:off x="8759542" y="3074705"/>
            <a:ext cx="3174853" cy="256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2704" y="5736240"/>
            <a:ext cx="398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cs typeface="2  Titr" panose="00000700000000000000" pitchFamily="2" charset="-78"/>
              </a:rPr>
              <a:t>لیلا عباسی کارشناس کودکان معاونت بهداشتی دی ماه 1400</a:t>
            </a:r>
            <a:endParaRPr lang="en-US" dirty="0"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0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مثال 3: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2  Nazanin" panose="00000400000000000000" pitchFamily="2" charset="-78"/>
              </a:rPr>
              <a:t>تاریخ تولد </a:t>
            </a:r>
            <a:r>
              <a:rPr lang="fa-IR" sz="2800" dirty="0" smtClean="0">
                <a:cs typeface="2  Nazanin" panose="00000400000000000000" pitchFamily="2" charset="-78"/>
              </a:rPr>
              <a:t>شیرخوار پسر </a:t>
            </a:r>
            <a:r>
              <a:rPr lang="fa-IR" sz="2800" dirty="0">
                <a:cs typeface="2  Nazanin" panose="00000400000000000000" pitchFamily="2" charset="-78"/>
              </a:rPr>
              <a:t>که در سن بارداری </a:t>
            </a:r>
            <a:r>
              <a:rPr lang="fa-IR" sz="2800" dirty="0" smtClean="0">
                <a:cs typeface="2  Nazanin" panose="00000400000000000000" pitchFamily="2" charset="-78"/>
              </a:rPr>
              <a:t>34 </a:t>
            </a:r>
            <a:r>
              <a:rPr lang="fa-IR" sz="2800" dirty="0">
                <a:cs typeface="2  Nazanin" panose="00000400000000000000" pitchFamily="2" charset="-78"/>
              </a:rPr>
              <a:t>هفتگی بدنیا آمده است برابر </a:t>
            </a:r>
            <a:r>
              <a:rPr lang="fa-IR" sz="2800" dirty="0" smtClean="0">
                <a:cs typeface="2  Nazanin" panose="00000400000000000000" pitchFamily="2" charset="-78"/>
              </a:rPr>
              <a:t>1400/1/23 </a:t>
            </a:r>
            <a:r>
              <a:rPr lang="en-US" sz="2800" dirty="0" smtClean="0">
                <a:cs typeface="2  Nazanin" panose="00000400000000000000" pitchFamily="2" charset="-78"/>
              </a:rPr>
              <a:t/>
            </a:r>
            <a:br>
              <a:rPr lang="en-US" sz="2800" dirty="0" smtClean="0">
                <a:cs typeface="2  Nazanin" panose="00000400000000000000" pitchFamily="2" charset="-78"/>
              </a:rPr>
            </a:br>
            <a:r>
              <a:rPr lang="fa-IR" sz="2800" dirty="0" smtClean="0">
                <a:cs typeface="2  Nazanin" panose="00000400000000000000" pitchFamily="2" charset="-78"/>
              </a:rPr>
              <a:t>می </a:t>
            </a:r>
            <a:r>
              <a:rPr lang="fa-IR" sz="2800" dirty="0">
                <a:cs typeface="2  Nazanin" panose="00000400000000000000" pitchFamily="2" charset="-78"/>
              </a:rPr>
              <a:t>باشد، شیرخوار در تاریخ 1400/10/15 به پایگاه سلامت مراجعه نموده است، </a:t>
            </a:r>
            <a:r>
              <a:rPr lang="fa-IR" sz="2800" dirty="0" smtClean="0">
                <a:cs typeface="2  Nazanin" panose="00000400000000000000" pitchFamily="2" charset="-78"/>
              </a:rPr>
              <a:t>با توجه </a:t>
            </a:r>
            <a:r>
              <a:rPr lang="fa-IR" sz="2800" dirty="0">
                <a:cs typeface="2  Nazanin" panose="00000400000000000000" pitchFamily="2" charset="-78"/>
              </a:rPr>
              <a:t>به نتایج اندازه گیری وزن: </a:t>
            </a:r>
            <a:r>
              <a:rPr lang="fa-IR" sz="2800" dirty="0" smtClean="0">
                <a:cs typeface="2  Nazanin" panose="00000400000000000000" pitchFamily="2" charset="-78"/>
              </a:rPr>
              <a:t>7.5</a:t>
            </a:r>
            <a:r>
              <a:rPr lang="en-US" sz="2800" dirty="0" smtClean="0">
                <a:cs typeface="2  Nazanin" panose="00000400000000000000" pitchFamily="2" charset="-78"/>
              </a:rPr>
              <a:t>kg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، قد </a:t>
            </a:r>
            <a:r>
              <a:rPr lang="fa-IR" sz="2800" dirty="0" smtClean="0">
                <a:cs typeface="2  Nazanin" panose="00000400000000000000" pitchFamily="2" charset="-78"/>
              </a:rPr>
              <a:t>62</a:t>
            </a:r>
            <a:r>
              <a:rPr lang="en-US" sz="2800" dirty="0" smtClean="0">
                <a:cs typeface="2  Nazanin" panose="00000400000000000000" pitchFamily="2" charset="-78"/>
              </a:rPr>
              <a:t>cm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و دورسر : </a:t>
            </a:r>
            <a:r>
              <a:rPr lang="fa-IR" sz="2800" dirty="0" smtClean="0">
                <a:cs typeface="2  Nazanin" panose="00000400000000000000" pitchFamily="2" charset="-78"/>
              </a:rPr>
              <a:t>43</a:t>
            </a:r>
            <a:r>
              <a:rPr lang="en-US" sz="2800" dirty="0" smtClean="0">
                <a:cs typeface="2  Nazanin" panose="00000400000000000000" pitchFamily="2" charset="-78"/>
              </a:rPr>
              <a:t> </a:t>
            </a:r>
            <a:r>
              <a:rPr lang="en-US" sz="2800" dirty="0">
                <a:cs typeface="2  Nazanin" panose="00000400000000000000" pitchFamily="2" charset="-78"/>
              </a:rPr>
              <a:t>cm</a:t>
            </a:r>
            <a:r>
              <a:rPr lang="fa-IR" sz="2800" dirty="0">
                <a:cs typeface="2  Nazanin" panose="00000400000000000000" pitchFamily="2" charset="-78"/>
              </a:rPr>
              <a:t> منحنی های رشد و دورسر شیرخوار را رسم نمایید. </a:t>
            </a:r>
          </a:p>
          <a:p>
            <a:pPr algn="just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20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به سوال 3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7066"/>
          </a:xfrm>
        </p:spPr>
        <p:txBody>
          <a:bodyPr>
            <a:normAutofit fontScale="92500" lnSpcReduction="10000"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مشاهده ستون مربوط به آخرین سن تقویمی برای استفاده از منحنی </a:t>
            </a:r>
            <a:r>
              <a:rPr lang="en-US" sz="2000" dirty="0">
                <a:cs typeface="2  Nazanin" panose="00000400000000000000" pitchFamily="2" charset="-78"/>
              </a:rPr>
              <a:t>intergrowth- 21 </a:t>
            </a:r>
            <a:r>
              <a:rPr lang="en-US" sz="2000" dirty="0" err="1">
                <a:cs typeface="2  Nazanin" panose="00000400000000000000" pitchFamily="2" charset="-78"/>
              </a:rPr>
              <a:t>st</a:t>
            </a:r>
            <a:r>
              <a:rPr lang="en-US" sz="2000" dirty="0">
                <a:cs typeface="2  Nazanin" panose="00000400000000000000" pitchFamily="2" charset="-78"/>
              </a:rPr>
              <a:t> </a:t>
            </a:r>
            <a:r>
              <a:rPr lang="fa-IR" sz="2000" dirty="0">
                <a:cs typeface="2  Nazanin" panose="00000400000000000000" pitchFamily="2" charset="-78"/>
              </a:rPr>
              <a:t> برای سن بارداری هنگام </a:t>
            </a:r>
            <a:r>
              <a:rPr lang="fa-IR" sz="2000" dirty="0" smtClean="0">
                <a:cs typeface="2  Nazanin" panose="00000400000000000000" pitchFamily="2" charset="-78"/>
              </a:rPr>
              <a:t>تولد : 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برای سن تولد 34 هفته  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تا سن تقویمی 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7 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ماه 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14 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cs typeface="2  Nazanin" panose="00000400000000000000" pitchFamily="2" charset="-78"/>
              </a:rPr>
              <a:t>روز  باید از منحنی فوق استفاده کرد.</a:t>
            </a:r>
            <a:r>
              <a:rPr lang="fa-IR" sz="20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محاسبه سن تقویمی </a:t>
            </a:r>
            <a:r>
              <a:rPr lang="fa-IR" sz="2000" dirty="0" smtClean="0">
                <a:cs typeface="2  Nazanin" panose="00000400000000000000" pitchFamily="2" charset="-78"/>
              </a:rPr>
              <a:t>کودک :  </a:t>
            </a:r>
            <a:r>
              <a:rPr lang="fa-I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8 ماه 22 روز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انتخاب نوع نمودار مناسب (</a:t>
            </a:r>
            <a:r>
              <a:rPr lang="en-US" sz="2000" dirty="0">
                <a:cs typeface="2  Nazanin" panose="00000400000000000000" pitchFamily="2" charset="-78"/>
              </a:rPr>
              <a:t>intergrowth- 21 </a:t>
            </a:r>
            <a:r>
              <a:rPr lang="en-US" sz="2000" dirty="0" err="1">
                <a:cs typeface="2  Nazanin" panose="00000400000000000000" pitchFamily="2" charset="-78"/>
              </a:rPr>
              <a:t>st</a:t>
            </a:r>
            <a:r>
              <a:rPr lang="fa-IR" sz="2000" dirty="0">
                <a:cs typeface="2  Nazanin" panose="00000400000000000000" pitchFamily="2" charset="-78"/>
              </a:rPr>
              <a:t> یا </a:t>
            </a:r>
            <a:r>
              <a:rPr lang="en-US" sz="2000" dirty="0">
                <a:cs typeface="2  Nazanin" panose="00000400000000000000" pitchFamily="2" charset="-78"/>
              </a:rPr>
              <a:t>(MGRS</a:t>
            </a:r>
            <a:r>
              <a:rPr lang="fa-IR" sz="2000" dirty="0">
                <a:cs typeface="2  Nazanin" panose="00000400000000000000" pitchFamily="2" charset="-78"/>
              </a:rPr>
              <a:t> برای کودک با توجه به آخرین سن تقویمی و سن بارداری هنگام تولد </a:t>
            </a:r>
            <a:r>
              <a:rPr lang="fa-IR" sz="2000" dirty="0" smtClean="0">
                <a:cs typeface="2  Nazanin" panose="00000400000000000000" pitchFamily="2" charset="-78"/>
              </a:rPr>
              <a:t>: </a:t>
            </a:r>
            <a:r>
              <a:rPr lang="fa-IR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با توجه به اینکه برای سن بارداری 34 هفته تا سن تقویمی 7 ماه 14 روز از منحنی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intergrowth- 21 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fa-IR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استفاده می شود  و در حال حاضر کودک 8 ماه 22 روز است باید از منحنی 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MGRS</a:t>
            </a:r>
            <a:r>
              <a:rPr lang="fa-IR" sz="20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استفاده کرد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>
                <a:cs typeface="2  Nazanin" panose="00000400000000000000" pitchFamily="2" charset="-78"/>
              </a:rPr>
              <a:t>محاسبه سن اصلاح </a:t>
            </a:r>
            <a:r>
              <a:rPr lang="fa-IR" sz="2000" dirty="0" smtClean="0">
                <a:cs typeface="2  Nazanin" panose="00000400000000000000" pitchFamily="2" charset="-78"/>
              </a:rPr>
              <a:t>شده جهت </a:t>
            </a:r>
            <a:r>
              <a:rPr lang="fa-I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>
                <a:cs typeface="2  Nazanin" panose="00000400000000000000" pitchFamily="2" charset="-78"/>
              </a:rPr>
              <a:t>استفاده از نمودار </a:t>
            </a:r>
            <a:r>
              <a:rPr lang="en-US" sz="2000" dirty="0" smtClean="0">
                <a:cs typeface="2  Nazanin" panose="00000400000000000000" pitchFamily="2" charset="-78"/>
              </a:rPr>
              <a:t>MGRS</a:t>
            </a:r>
            <a:r>
              <a:rPr lang="fa-IR" sz="2000" dirty="0" smtClean="0">
                <a:cs typeface="2  Nazanin" panose="00000400000000000000" pitchFamily="2" charset="-78"/>
              </a:rPr>
              <a:t>: </a:t>
            </a:r>
            <a:r>
              <a:rPr lang="fa-IR" sz="2000" b="1" dirty="0" smtClean="0">
                <a:cs typeface="2  Nazanin" panose="00000400000000000000" pitchFamily="2" charset="-78"/>
              </a:rPr>
              <a:t>روش اول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                     6 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هفته </a:t>
            </a:r>
            <a:r>
              <a:rPr lang="fa-IR" dirty="0">
                <a:cs typeface="2  Nazanin" panose="00000400000000000000" pitchFamily="2" charset="-78"/>
              </a:rPr>
              <a:t>= </a:t>
            </a:r>
            <a:r>
              <a:rPr lang="fa-IR" sz="2000" dirty="0" smtClean="0">
                <a:cs typeface="2  Nazanin" panose="00000400000000000000" pitchFamily="2" charset="-78"/>
              </a:rPr>
              <a:t>34-40                                     </a:t>
            </a: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1 ماه 2 هفته </a:t>
            </a:r>
            <a:r>
              <a:rPr lang="fa-IR" dirty="0">
                <a:cs typeface="2  Nazanin" panose="00000400000000000000" pitchFamily="2" charset="-78"/>
              </a:rPr>
              <a:t>=</a:t>
            </a:r>
            <a:r>
              <a:rPr lang="fa-IR" sz="2000" dirty="0">
                <a:cs typeface="2  Nazanin" panose="00000400000000000000" pitchFamily="2" charset="-78"/>
              </a:rPr>
              <a:t>4÷6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>
                <a:cs typeface="2  Nazanin" panose="00000400000000000000" pitchFamily="2" charset="-78"/>
              </a:rPr>
              <a:t>     </a:t>
            </a:r>
            <a:r>
              <a:rPr lang="fa-IR" sz="2000" dirty="0" smtClean="0">
                <a:cs typeface="2  Nazanin" panose="00000400000000000000" pitchFamily="2" charset="-78"/>
              </a:rPr>
              <a:t>                                   </a:t>
            </a:r>
            <a:endParaRPr lang="fa-IR" sz="2000" dirty="0">
              <a:cs typeface="2  Nazanin" panose="00000400000000000000" pitchFamily="2" charset="-78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fa-IR" sz="2000" b="1" dirty="0">
              <a:solidFill>
                <a:schemeClr val="accent2">
                  <a:lumMod val="60000"/>
                  <a:lumOff val="40000"/>
                </a:schemeClr>
              </a:solidFill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06934"/>
              </p:ext>
            </p:extLst>
          </p:nvPr>
        </p:nvGraphicFramePr>
        <p:xfrm>
          <a:off x="1214584" y="5500255"/>
          <a:ext cx="1847272" cy="112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272">
                  <a:extLst>
                    <a:ext uri="{9D8B030D-6E8A-4147-A177-3AD203B41FA5}">
                      <a16:colId xmlns:a16="http://schemas.microsoft.com/office/drawing/2014/main" val="2074753423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8 ماه 22 روز –</a:t>
                      </a:r>
                    </a:p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1 ماه 14 روز     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1443"/>
                  </a:ext>
                </a:extLst>
              </a:tr>
              <a:tr h="481291">
                <a:tc>
                  <a:txBody>
                    <a:bodyPr/>
                    <a:lstStyle/>
                    <a:p>
                      <a:r>
                        <a:rPr lang="fa-IR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7 ماه 8 روز      </a:t>
                      </a:r>
                      <a:endParaRPr lang="en-US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9272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7536873" y="5805055"/>
            <a:ext cx="1039091" cy="13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74473" y="5818909"/>
            <a:ext cx="12884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17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3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27066"/>
          </a:xfrm>
        </p:spPr>
        <p:txBody>
          <a:bodyPr>
            <a:norm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000" dirty="0" smtClean="0">
                <a:cs typeface="2  Nazanin" panose="00000400000000000000" pitchFamily="2" charset="-78"/>
              </a:rPr>
              <a:t>محاسبه </a:t>
            </a:r>
            <a:r>
              <a:rPr lang="fa-IR" sz="2000" dirty="0">
                <a:cs typeface="2  Nazanin" panose="00000400000000000000" pitchFamily="2" charset="-78"/>
              </a:rPr>
              <a:t>سن اصلاح </a:t>
            </a:r>
            <a:r>
              <a:rPr lang="fa-IR" sz="2000" dirty="0" smtClean="0">
                <a:cs typeface="2  Nazanin" panose="00000400000000000000" pitchFamily="2" charset="-78"/>
              </a:rPr>
              <a:t>شده جهت </a:t>
            </a:r>
            <a:r>
              <a:rPr lang="fa-IR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>
                <a:cs typeface="2  Nazanin" panose="00000400000000000000" pitchFamily="2" charset="-78"/>
              </a:rPr>
              <a:t>استفاده از نمودار </a:t>
            </a:r>
            <a:r>
              <a:rPr lang="en-US" sz="2000" dirty="0" smtClean="0">
                <a:cs typeface="2  Nazanin" panose="00000400000000000000" pitchFamily="2" charset="-78"/>
              </a:rPr>
              <a:t>MGRS</a:t>
            </a:r>
            <a:r>
              <a:rPr lang="fa-IR" sz="2000" dirty="0" smtClean="0">
                <a:cs typeface="2  Nazanin" panose="00000400000000000000" pitchFamily="2" charset="-78"/>
              </a:rPr>
              <a:t>: </a:t>
            </a:r>
            <a:r>
              <a:rPr lang="fa-IR" sz="2000" b="1" dirty="0" smtClean="0">
                <a:cs typeface="2  Nazanin" panose="00000400000000000000" pitchFamily="2" charset="-78"/>
              </a:rPr>
              <a:t>روش دوم استفاده از ستون چهار جدول شماره یک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endParaRPr lang="fa-IR" sz="2000" b="1" dirty="0">
              <a:cs typeface="2  Nazanin" panose="000004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endParaRPr lang="fa-IR" sz="2000" b="1" dirty="0" smtClean="0"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b="1" dirty="0" smtClean="0">
                <a:cs typeface="2  Nazanin" panose="00000400000000000000" pitchFamily="2" charset="-78"/>
              </a:rPr>
              <a:t>برای این روش ستون چهارم را مبنا قرار داده  حاصل تفریق ستون سوم (مربوط به سن بارداری مورد نظر ) از سن تقویمی را به 6 ماهگی اضافه می کنیم حاصل سن اصلاح شده کودک می باشد. در مثال  3 کودک در سن 7 ماه 14 روز دارای سن اصلاح شده 6 ماهگی است که از سن تقویمی 8 ماه 22 روز تفریق و حاصل را (1 ماه 8 روز ) به 6 ماه اضافه کرده سن اصلاح شده برابر است با  </a:t>
            </a:r>
            <a:r>
              <a:rPr lang="fa-IR" sz="1800" b="1" u="sng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7ماه 8 روز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000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                     </a:t>
            </a:r>
            <a:r>
              <a:rPr lang="fa-IR" sz="2000" dirty="0" smtClean="0">
                <a:cs typeface="2  Nazanin" panose="00000400000000000000" pitchFamily="2" charset="-78"/>
              </a:rPr>
              <a:t>                                        </a:t>
            </a:r>
            <a:endParaRPr lang="fa-IR" sz="2000" dirty="0">
              <a:cs typeface="2  Nazanin" panose="00000400000000000000" pitchFamily="2" charset="-78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fa-IR" sz="2000" b="1" dirty="0">
              <a:solidFill>
                <a:schemeClr val="accent2">
                  <a:lumMod val="60000"/>
                  <a:lumOff val="40000"/>
                </a:schemeClr>
              </a:solidFill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80561"/>
              </p:ext>
            </p:extLst>
          </p:nvPr>
        </p:nvGraphicFramePr>
        <p:xfrm>
          <a:off x="1214584" y="5500255"/>
          <a:ext cx="1847272" cy="1121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272">
                  <a:extLst>
                    <a:ext uri="{9D8B030D-6E8A-4147-A177-3AD203B41FA5}">
                      <a16:colId xmlns:a16="http://schemas.microsoft.com/office/drawing/2014/main" val="2074753423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8 ماه 22 روز –</a:t>
                      </a:r>
                    </a:p>
                    <a:p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7 ماه 14 روز     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1443"/>
                  </a:ext>
                </a:extLst>
              </a:tr>
              <a:tr h="481291">
                <a:tc>
                  <a:txBody>
                    <a:bodyPr/>
                    <a:lstStyle/>
                    <a:p>
                      <a:r>
                        <a:rPr lang="fa-IR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2  Nazanin" panose="00000400000000000000" pitchFamily="2" charset="-78"/>
                        </a:rPr>
                        <a:t>1 ماه 8 روز      </a:t>
                      </a:r>
                      <a:endPara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9272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2" y="2814637"/>
            <a:ext cx="9033163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شماره 3: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40" y="2193925"/>
            <a:ext cx="5852120" cy="4024313"/>
          </a:xfrm>
        </p:spPr>
      </p:pic>
    </p:spTree>
    <p:extLst>
      <p:ext uri="{BB962C8B-B14F-4D97-AF65-F5344CB8AC3E}">
        <p14:creationId xmlns:p14="http://schemas.microsoft.com/office/powerpoint/2010/main" val="73676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شماره 3: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393" y="2193925"/>
            <a:ext cx="5979213" cy="4024313"/>
          </a:xfrm>
        </p:spPr>
      </p:pic>
    </p:spTree>
    <p:extLst>
      <p:ext uri="{BB962C8B-B14F-4D97-AF65-F5344CB8AC3E}">
        <p14:creationId xmlns:p14="http://schemas.microsoft.com/office/powerpoint/2010/main" val="234521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به سوال شماره </a:t>
            </a:r>
            <a:r>
              <a:rPr lang="fa-IR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3</a:t>
            </a: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53" y="2193925"/>
            <a:ext cx="5586693" cy="4024313"/>
          </a:xfrm>
        </p:spPr>
      </p:pic>
    </p:spTree>
    <p:extLst>
      <p:ext uri="{BB962C8B-B14F-4D97-AF65-F5344CB8AC3E}">
        <p14:creationId xmlns:p14="http://schemas.microsoft.com/office/powerpoint/2010/main" val="1049658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مثال 4: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2  Nazanin" panose="00000400000000000000" pitchFamily="2" charset="-78"/>
              </a:rPr>
              <a:t>تاریخ تولد </a:t>
            </a:r>
            <a:r>
              <a:rPr lang="fa-IR" sz="2800" dirty="0" smtClean="0">
                <a:cs typeface="2  Nazanin" panose="00000400000000000000" pitchFamily="2" charset="-78"/>
              </a:rPr>
              <a:t>شیرخوار دختر </a:t>
            </a:r>
            <a:r>
              <a:rPr lang="fa-IR" sz="2800" dirty="0">
                <a:cs typeface="2  Nazanin" panose="00000400000000000000" pitchFamily="2" charset="-78"/>
              </a:rPr>
              <a:t>که در سن بارداری 29 هفتگی بدنیا آمده است برابر 1400/2/20 </a:t>
            </a:r>
            <a:r>
              <a:rPr lang="en-US" sz="2800" dirty="0" smtClean="0">
                <a:cs typeface="2  Nazanin" panose="00000400000000000000" pitchFamily="2" charset="-78"/>
              </a:rPr>
              <a:t/>
            </a:r>
            <a:br>
              <a:rPr lang="en-US" sz="2800" dirty="0" smtClean="0">
                <a:cs typeface="2  Nazanin" panose="00000400000000000000" pitchFamily="2" charset="-78"/>
              </a:rPr>
            </a:br>
            <a:r>
              <a:rPr lang="fa-IR" sz="2800" dirty="0" smtClean="0">
                <a:cs typeface="2  Nazanin" panose="00000400000000000000" pitchFamily="2" charset="-78"/>
              </a:rPr>
              <a:t>می </a:t>
            </a:r>
            <a:r>
              <a:rPr lang="fa-IR" sz="2800" dirty="0">
                <a:cs typeface="2  Nazanin" panose="00000400000000000000" pitchFamily="2" charset="-78"/>
              </a:rPr>
              <a:t>باشد، شیرخوار در تاریخ 1400/10/15 به پایگاه سلامت مراجعه نموده است، </a:t>
            </a:r>
            <a:r>
              <a:rPr lang="fa-IR" sz="2800" dirty="0" smtClean="0">
                <a:cs typeface="2  Nazanin" panose="00000400000000000000" pitchFamily="2" charset="-78"/>
              </a:rPr>
              <a:t>با توجه </a:t>
            </a:r>
            <a:r>
              <a:rPr lang="fa-IR" sz="2800" dirty="0">
                <a:cs typeface="2  Nazanin" panose="00000400000000000000" pitchFamily="2" charset="-78"/>
              </a:rPr>
              <a:t>به نتایج اندازه گیری وزن: 6</a:t>
            </a:r>
            <a:r>
              <a:rPr lang="en-US" sz="2800" dirty="0" smtClean="0">
                <a:cs typeface="2  Nazanin" panose="00000400000000000000" pitchFamily="2" charset="-78"/>
              </a:rPr>
              <a:t>kg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، قد 60</a:t>
            </a:r>
            <a:r>
              <a:rPr lang="en-US" sz="2800" dirty="0" smtClean="0">
                <a:cs typeface="2  Nazanin" panose="00000400000000000000" pitchFamily="2" charset="-78"/>
              </a:rPr>
              <a:t>cm </a:t>
            </a:r>
            <a:r>
              <a:rPr lang="fa-IR" sz="2800" dirty="0" smtClean="0">
                <a:cs typeface="2  Nazanin" panose="00000400000000000000" pitchFamily="2" charset="-78"/>
              </a:rPr>
              <a:t> </a:t>
            </a:r>
            <a:r>
              <a:rPr lang="fa-IR" sz="2800" dirty="0">
                <a:cs typeface="2  Nazanin" panose="00000400000000000000" pitchFamily="2" charset="-78"/>
              </a:rPr>
              <a:t>و دورسر : </a:t>
            </a:r>
            <a:r>
              <a:rPr lang="fa-IR" sz="2800" dirty="0" smtClean="0">
                <a:cs typeface="2  Nazanin" panose="00000400000000000000" pitchFamily="2" charset="-78"/>
              </a:rPr>
              <a:t>40</a:t>
            </a:r>
            <a:r>
              <a:rPr lang="en-US" sz="2800" dirty="0" smtClean="0">
                <a:cs typeface="2  Nazanin" panose="00000400000000000000" pitchFamily="2" charset="-78"/>
              </a:rPr>
              <a:t> </a:t>
            </a:r>
            <a:r>
              <a:rPr lang="en-US" sz="2800" dirty="0">
                <a:cs typeface="2  Nazanin" panose="00000400000000000000" pitchFamily="2" charset="-78"/>
              </a:rPr>
              <a:t>cm</a:t>
            </a:r>
            <a:r>
              <a:rPr lang="fa-IR" sz="2800" dirty="0">
                <a:cs typeface="2  Nazanin" panose="00000400000000000000" pitchFamily="2" charset="-78"/>
              </a:rPr>
              <a:t> منحنی های رشد و دورسر شیرخوار را رسم نمایید. </a:t>
            </a:r>
          </a:p>
          <a:p>
            <a:pPr algn="just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655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3" y="514991"/>
            <a:ext cx="7793182" cy="842754"/>
          </a:xfrm>
        </p:spPr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مثال 4: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8" y="1357745"/>
            <a:ext cx="11589327" cy="4890655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2  Nazanin" panose="00000400000000000000" pitchFamily="2" charset="-78"/>
              </a:rPr>
              <a:t>طبق جدول نحوه استفاده از منحنی های </a:t>
            </a:r>
            <a:r>
              <a:rPr lang="en-US" sz="2400" b="1" dirty="0"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cs typeface="2  Nazanin" panose="00000400000000000000" pitchFamily="2" charset="-78"/>
              </a:rPr>
              <a:t>st</a:t>
            </a:r>
            <a:r>
              <a:rPr lang="fa-IR" sz="2400" b="1" dirty="0">
                <a:cs typeface="2  Nazanin" panose="00000400000000000000" pitchFamily="2" charset="-78"/>
              </a:rPr>
              <a:t> برای سن بارداری هنگام تولد 29 هفته، تا سن تقویمی 8 ماه 21 روز  باید از منحنی فوق استفاده کرد. بنابراین با توجه به اینکه شیرخوار 7 ماه 25 روز دارد از منحنی </a:t>
            </a:r>
            <a:r>
              <a:rPr lang="en-US" sz="2400" b="1" dirty="0"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cs typeface="2  Nazanin" panose="00000400000000000000" pitchFamily="2" charset="-78"/>
              </a:rPr>
              <a:t>st</a:t>
            </a:r>
            <a:r>
              <a:rPr lang="en-US" sz="2400" b="1" dirty="0">
                <a:cs typeface="2  Nazanin" panose="00000400000000000000" pitchFamily="2" charset="-78"/>
              </a:rPr>
              <a:t> </a:t>
            </a:r>
            <a:r>
              <a:rPr lang="fa-IR" sz="2400" b="1" dirty="0">
                <a:cs typeface="2  Nazanin" panose="00000400000000000000" pitchFamily="2" charset="-78"/>
              </a:rPr>
              <a:t> استفاده می شود.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2  Nazanin" panose="00000400000000000000" pitchFamily="2" charset="-78"/>
              </a:rPr>
              <a:t>محاسبه سن بارداری به هفته جهت استفاده از نمودار </a:t>
            </a:r>
            <a:r>
              <a:rPr lang="en-US" sz="2400" b="1" dirty="0"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cs typeface="2  Nazanin" panose="00000400000000000000" pitchFamily="2" charset="-78"/>
              </a:rPr>
              <a:t>st</a:t>
            </a:r>
            <a:r>
              <a:rPr lang="fa-IR" sz="2400" b="1" dirty="0">
                <a:cs typeface="2  Nazanin" panose="00000400000000000000" pitchFamily="2" charset="-78"/>
              </a:rPr>
              <a:t>: </a:t>
            </a:r>
            <a:r>
              <a:rPr lang="fa-IR" sz="2400" dirty="0" smtClean="0">
                <a:cs typeface="2  Nazanin" panose="00000400000000000000" pitchFamily="2" charset="-78"/>
              </a:rPr>
              <a:t>برای </a:t>
            </a:r>
            <a:r>
              <a:rPr lang="fa-IR" sz="2400" dirty="0">
                <a:cs typeface="2  Nazanin" panose="00000400000000000000" pitchFamily="2" charset="-78"/>
              </a:rPr>
              <a:t>پیدا کردن سن جهت رسم نمودار لازم است سن تقویمی به تعداد هفته تبدیل و به سن بارداری هنگام تولد اضافه شود. برای این منظور تعداد ماه را در 4 ضرب و تعداد روز را به 7 تقسیم می کنیم.در مثال فوق سن تقویمی شیرخوار 7 ماه 25 روز است بنابراین  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>
                <a:cs typeface="2  Nazanin" panose="00000400000000000000" pitchFamily="2" charset="-78"/>
              </a:rPr>
              <a:t> </a:t>
            </a:r>
            <a:r>
              <a:rPr lang="fa-IR" sz="2400" b="1" dirty="0" smtClean="0">
                <a:cs typeface="2  Nazanin" panose="00000400000000000000" pitchFamily="2" charset="-78"/>
              </a:rPr>
              <a:t>     </a:t>
            </a:r>
            <a:r>
              <a:rPr lang="fa-IR" sz="24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31 هفته و 4 روز 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28+3هفته و 4 روز             </a:t>
            </a:r>
            <a:r>
              <a:rPr lang="fa-IR" sz="2400" b="1" dirty="0">
                <a:solidFill>
                  <a:srgbClr val="00B050"/>
                </a:solidFill>
                <a:cs typeface="2  Nazanin" panose="00000400000000000000" pitchFamily="2" charset="-78"/>
              </a:rPr>
              <a:t>28 هفته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4× 7 ماه            </a:t>
            </a:r>
            <a:r>
              <a:rPr lang="fa-IR" sz="2400" b="1" dirty="0" smtClean="0">
                <a:solidFill>
                  <a:srgbClr val="00B050"/>
                </a:solidFill>
                <a:cs typeface="2  Nazanin" panose="00000400000000000000" pitchFamily="2" charset="-78"/>
              </a:rPr>
              <a:t>3 هفته و 4 روز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7÷25 روز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2  Nazanin" panose="00000400000000000000" pitchFamily="2" charset="-78"/>
              </a:rPr>
              <a:t>                                                      </a:t>
            </a:r>
            <a:r>
              <a:rPr lang="fa-I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60 هفته و 4 روز</a:t>
            </a:r>
            <a:r>
              <a:rPr lang="fa-IR" sz="2800" b="1" dirty="0" smtClean="0">
                <a:cs typeface="2  Nazanin" panose="00000400000000000000" pitchFamily="2" charset="-78"/>
              </a:rPr>
              <a:t>=</a:t>
            </a:r>
            <a:r>
              <a:rPr lang="fa-IR" sz="2400" b="1" dirty="0" smtClean="0">
                <a:cs typeface="2  Nazanin" panose="00000400000000000000" pitchFamily="2" charset="-78"/>
              </a:rPr>
              <a:t> 31هفته و 4 روز + 29 هفته</a:t>
            </a:r>
          </a:p>
          <a:p>
            <a:pPr algn="just" rtl="1">
              <a:lnSpc>
                <a:spcPct val="150000"/>
              </a:lnSpc>
            </a:pPr>
            <a:endParaRPr lang="en-US" sz="2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1252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54" y="487282"/>
            <a:ext cx="7142018" cy="690354"/>
          </a:xfrm>
        </p:spPr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ادامه پاسخ مثال 4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418" y="1547654"/>
            <a:ext cx="5680362" cy="49403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37949" y="1463396"/>
            <a:ext cx="5674450" cy="51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86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38545"/>
            <a:ext cx="11069782" cy="6719455"/>
          </a:xfrm>
        </p:spPr>
      </p:pic>
      <p:sp>
        <p:nvSpPr>
          <p:cNvPr id="7" name="TextBox 6"/>
          <p:cNvSpPr txBox="1"/>
          <p:nvPr/>
        </p:nvSpPr>
        <p:spPr>
          <a:xfrm>
            <a:off x="8285019" y="900545"/>
            <a:ext cx="3311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با تشکر از توجه شما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529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35125"/>
            <a:ext cx="8763000" cy="1293028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منحنی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600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1" y="1620983"/>
            <a:ext cx="4308949" cy="19950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327" y="1620983"/>
            <a:ext cx="6393873" cy="475210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2  Nazanin" panose="00000400000000000000" pitchFamily="2" charset="-78"/>
              </a:rPr>
              <a:t>برای بررسی وزن، قد و دورسر نوزادانی که با سن بارداری </a:t>
            </a:r>
            <a:r>
              <a:rPr lang="fa-IR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کمتر از 37 هفته </a:t>
            </a:r>
            <a:r>
              <a:rPr lang="fa-IR" sz="2800" dirty="0" smtClean="0">
                <a:cs typeface="2  Nazanin" panose="00000400000000000000" pitchFamily="2" charset="-78"/>
              </a:rPr>
              <a:t>به دنیا آمده اند، پس از ترخیص از بیمارستان منحنی های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intergrowth- 21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</a:t>
            </a:r>
            <a:r>
              <a:rPr lang="fa-IR" sz="2800" dirty="0" smtClean="0">
                <a:cs typeface="2  Nazanin" panose="00000400000000000000" pitchFamily="2" charset="-78"/>
              </a:rPr>
              <a:t>استفاده شود. (صفحه 11 و 12 دفترچه پایش رشد کودکان زود متولد شده)</a:t>
            </a:r>
          </a:p>
          <a:p>
            <a:pPr algn="just" rtl="1">
              <a:lnSpc>
                <a:spcPct val="150000"/>
              </a:lnSpc>
            </a:pPr>
            <a:r>
              <a:rPr lang="fa-IR" sz="2800" dirty="0" smtClean="0">
                <a:cs typeface="2  Nazanin" panose="00000400000000000000" pitchFamily="2" charset="-78"/>
              </a:rPr>
              <a:t>این منحنی برای نوزادانی که با سن بارداری </a:t>
            </a:r>
            <a:r>
              <a:rPr lang="fa-IR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28 تا 36 هفته </a:t>
            </a:r>
            <a:r>
              <a:rPr lang="fa-IR" sz="2800" dirty="0" smtClean="0">
                <a:cs typeface="2  Nazanin" panose="00000400000000000000" pitchFamily="2" charset="-78"/>
              </a:rPr>
              <a:t>به دنیا آمده اند مورد استفاده قرار می گیرند.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sz="2800" dirty="0">
              <a:cs typeface="2 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52" y="3745284"/>
            <a:ext cx="4184255" cy="30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میزان تجویز قطر آهن 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2  Nazanin" panose="00000400000000000000" pitchFamily="2" charset="-78"/>
              </a:rPr>
              <a:t>میزان تجویز قطره آن برای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کودکان ترم با وزن طبیعی </a:t>
            </a:r>
            <a:r>
              <a:rPr lang="fa-IR" dirty="0" smtClean="0">
                <a:cs typeface="2  Nazanin" panose="00000400000000000000" pitchFamily="2" charset="-78"/>
              </a:rPr>
              <a:t>: به ازای هر کیلوگرم وزن 1 میلی گرم آهن خالص حداکثر برابر 15 میلی گرم در روز معادل 15 قطره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2  Nazanin" panose="00000400000000000000" pitchFamily="2" charset="-78"/>
              </a:rPr>
              <a:t>میزان تجویز قطره آن برای کودکان زود متولد شد </a:t>
            </a:r>
            <a:r>
              <a:rPr lang="fa-IR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(شیرخوار نارس) با وزن کمتر از 2500 گرم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dirty="0">
                <a:cs typeface="2  Nazanin" panose="00000400000000000000" pitchFamily="2" charset="-78"/>
              </a:rPr>
              <a:t>: به ازای هر کیلوگرم وزن </a:t>
            </a:r>
            <a:r>
              <a:rPr lang="fa-IR" dirty="0" smtClean="0">
                <a:cs typeface="2  Nazanin" panose="00000400000000000000" pitchFamily="2" charset="-78"/>
              </a:rPr>
              <a:t>2 </a:t>
            </a:r>
            <a:r>
              <a:rPr lang="fa-IR" dirty="0">
                <a:cs typeface="2  Nazanin" panose="00000400000000000000" pitchFamily="2" charset="-78"/>
              </a:rPr>
              <a:t>میلی گرم آهن خالص حداکثر برابر 15 میلی گرم در </a:t>
            </a:r>
            <a:r>
              <a:rPr lang="fa-IR" dirty="0" smtClean="0">
                <a:cs typeface="2  Nazanin" panose="00000400000000000000" pitchFamily="2" charset="-78"/>
              </a:rPr>
              <a:t>روز معادل 15 قطره</a:t>
            </a:r>
            <a:endParaRPr lang="fa-IR" dirty="0">
              <a:cs typeface="2 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2  Nazanin" panose="00000400000000000000" pitchFamily="2" charset="-78"/>
              </a:rPr>
              <a:t>میزان تجویز قطره آن برای </a:t>
            </a:r>
            <a:r>
              <a:rPr lang="fa-IR" dirty="0" smtClean="0">
                <a:cs typeface="2  Nazanin" panose="00000400000000000000" pitchFamily="2" charset="-78"/>
              </a:rPr>
              <a:t>کودکان زود متولد شد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(شیرخوار نارس) با </a:t>
            </a:r>
            <a:r>
              <a:rPr lang="fa-IR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وزن </a:t>
            </a:r>
            <a:r>
              <a:rPr lang="fa-I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کمتر از 1500 گرم </a:t>
            </a:r>
            <a:r>
              <a:rPr lang="fa-IR" dirty="0">
                <a:cs typeface="2  Nazanin" panose="00000400000000000000" pitchFamily="2" charset="-78"/>
              </a:rPr>
              <a:t>: به ازای هر کیلوگرم وزن </a:t>
            </a:r>
            <a:r>
              <a:rPr lang="fa-IR" dirty="0" smtClean="0">
                <a:cs typeface="2  Nazanin" panose="00000400000000000000" pitchFamily="2" charset="-78"/>
              </a:rPr>
              <a:t>3 الی 4 </a:t>
            </a:r>
            <a:r>
              <a:rPr lang="fa-IR" dirty="0">
                <a:cs typeface="2  Nazanin" panose="00000400000000000000" pitchFamily="2" charset="-78"/>
              </a:rPr>
              <a:t>میلی گرم آهن خالص حداکثر برابر 15 میلی گرم در روز</a:t>
            </a:r>
          </a:p>
          <a:p>
            <a:pPr algn="r" rtl="1">
              <a:lnSpc>
                <a:spcPct val="150000"/>
              </a:lnSpc>
            </a:pPr>
            <a:endParaRPr lang="en-US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62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میزان تجویز قطر آهن 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0487"/>
            <a:ext cx="10820400" cy="4842163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 smtClean="0">
                <a:cs typeface="2  Nazanin" panose="00000400000000000000" pitchFamily="2" charset="-78"/>
              </a:rPr>
              <a:t>برای تجویز لازم است تناسب بسته شود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فروسولفات (میلی </a:t>
            </a:r>
            <a:r>
              <a:rPr lang="fa-IR" sz="2000" dirty="0">
                <a:cs typeface="2  Nazanin" panose="00000400000000000000" pitchFamily="2" charset="-78"/>
              </a:rPr>
              <a:t>گرم </a:t>
            </a:r>
            <a:r>
              <a:rPr lang="fa-IR" sz="2000" dirty="0" smtClean="0">
                <a:cs typeface="2  Nazanin" panose="00000400000000000000" pitchFamily="2" charset="-78"/>
              </a:rPr>
              <a:t>)                                                     آهن خالص (میلی گرم)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             1                                                                                25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cs typeface="2  Nazanin" panose="00000400000000000000" pitchFamily="2" charset="-78"/>
              </a:rPr>
              <a:t>             						        6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endParaRPr lang="fa-IR" sz="2000" dirty="0" smtClean="0">
              <a:cs typeface="2  Nazanin" panose="00000400000000000000" pitchFamily="2" charset="-78"/>
            </a:endParaRP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 تعداد قطره 				 </a:t>
            </a:r>
            <a:r>
              <a:rPr lang="fa-IR" sz="2000" dirty="0">
                <a:cs typeface="2  Nazanin" panose="00000400000000000000" pitchFamily="2" charset="-78"/>
              </a:rPr>
              <a:t>فروسولفات (میلی گرم </a:t>
            </a:r>
            <a:r>
              <a:rPr lang="fa-IR" sz="2000" dirty="0" smtClean="0">
                <a:cs typeface="2  Nazanin" panose="00000400000000000000" pitchFamily="2" charset="-78"/>
              </a:rPr>
              <a:t>)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>
                <a:cs typeface="2  Nazanin" panose="00000400000000000000" pitchFamily="2" charset="-78"/>
              </a:rPr>
              <a:t> </a:t>
            </a:r>
            <a:r>
              <a:rPr lang="fa-IR" sz="2000" dirty="0" smtClean="0">
                <a:cs typeface="2  Nazanin" panose="00000400000000000000" pitchFamily="2" charset="-78"/>
              </a:rPr>
              <a:t>     25 						1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r>
              <a:rPr lang="fa-IR" sz="2000" dirty="0" smtClean="0">
                <a:cs typeface="2  Nazanin" panose="00000400000000000000" pitchFamily="2" charset="-78"/>
              </a:rPr>
              <a:t>       </a:t>
            </a:r>
            <a:r>
              <a:rPr lang="fa-I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6						</a:t>
            </a:r>
          </a:p>
          <a:p>
            <a:pPr marL="3657600" lvl="8" indent="0" algn="r" rtl="1">
              <a:lnSpc>
                <a:spcPct val="150000"/>
              </a:lnSpc>
              <a:buNone/>
            </a:pPr>
            <a:endParaRPr lang="fa-IR" sz="2000" dirty="0" smtClean="0"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90890"/>
              </p:ext>
            </p:extLst>
          </p:nvPr>
        </p:nvGraphicFramePr>
        <p:xfrm>
          <a:off x="6646719" y="3499888"/>
          <a:ext cx="55418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1">
                  <a:extLst>
                    <a:ext uri="{9D8B030D-6E8A-4147-A177-3AD203B41FA5}">
                      <a16:colId xmlns:a16="http://schemas.microsoft.com/office/drawing/2014/main" val="896381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6</a:t>
                      </a:r>
                      <a:endParaRPr lang="en-US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77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25</a:t>
                      </a:r>
                      <a:endParaRPr lang="en-US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5434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05171"/>
              </p:ext>
            </p:extLst>
          </p:nvPr>
        </p:nvGraphicFramePr>
        <p:xfrm>
          <a:off x="1935019" y="5616170"/>
          <a:ext cx="6003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62">
                  <a:extLst>
                    <a:ext uri="{9D8B030D-6E8A-4147-A177-3AD203B41FA5}">
                      <a16:colId xmlns:a16="http://schemas.microsoft.com/office/drawing/2014/main" val="4099629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5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3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35125"/>
            <a:ext cx="8763000" cy="1293028"/>
          </a:xfrm>
        </p:spPr>
        <p:txBody>
          <a:bodyPr>
            <a:normAutofit/>
          </a:bodyPr>
          <a:lstStyle/>
          <a:p>
            <a:pPr rtl="1"/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منحنی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600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4391025"/>
            <a:ext cx="4308949" cy="23275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1556266"/>
            <a:ext cx="10931237" cy="2189018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>
                <a:cs typeface="2  Nazanin" panose="00000400000000000000" pitchFamily="2" charset="-78"/>
              </a:rPr>
              <a:t>آخرین سن تقویمی که این نمودارها برای شیرخوار استفاده می شوند بر حسب سن بارداری او در جدول شماره یک نوشته شده است و پس از رسیدن به آخرین سن منحنی های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intergrowth- 21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fa-IR" sz="2800" dirty="0" smtClean="0">
                <a:cs typeface="2  Nazanin" panose="00000400000000000000" pitchFamily="2" charset="-78"/>
              </a:rPr>
              <a:t>برای </a:t>
            </a:r>
            <a:r>
              <a:rPr lang="fa-IR" sz="2800" dirty="0">
                <a:cs typeface="2  Nazanin" panose="00000400000000000000" pitchFamily="2" charset="-78"/>
              </a:rPr>
              <a:t>پایش رشد کودک از نمودارهای معمول کودک سالم منحنی </a:t>
            </a:r>
            <a:r>
              <a:rPr lang="fa-IR" sz="2800" dirty="0" smtClean="0">
                <a:cs typeface="2  Nazanin" panose="00000400000000000000" pitchFamily="2" charset="-78"/>
              </a:rPr>
              <a:t>های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(MGRS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)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The Multicenter Growth Reference 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Study</a:t>
            </a:r>
            <a:r>
              <a:rPr lang="fa-IR" sz="2800" dirty="0" smtClean="0">
                <a:cs typeface="2  Nazanin" panose="00000400000000000000" pitchFamily="2" charset="-78"/>
              </a:rPr>
              <a:t> سازمان </a:t>
            </a:r>
            <a:r>
              <a:rPr lang="fa-IR" sz="2800" dirty="0">
                <a:cs typeface="2  Nazanin" panose="00000400000000000000" pitchFamily="2" charset="-78"/>
              </a:rPr>
              <a:t>جهانی بهداشت استفاده شود</a:t>
            </a:r>
            <a:r>
              <a:rPr lang="fa-IR" sz="2800" dirty="0" smtClean="0">
                <a:cs typeface="2  Nazanin" panose="00000400000000000000" pitchFamily="2" charset="-78"/>
              </a:rPr>
              <a:t>.</a:t>
            </a:r>
            <a:endParaRPr lang="en-US" sz="2800" dirty="0">
              <a:cs typeface="2 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579" y="4281055"/>
            <a:ext cx="4184255" cy="24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تعریف سن تقویمی و سن اصلاح شده: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سن تقویمی: </a:t>
            </a:r>
            <a:r>
              <a:rPr lang="fa-IR" sz="3200" dirty="0" smtClean="0">
                <a:cs typeface="2  Nazanin" panose="00000400000000000000" pitchFamily="2" charset="-78"/>
              </a:rPr>
              <a:t>محاسبه سن از زمان تولد بدون در نظر گرفتن سن بارداری هنگام تولد 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sz="3200" b="1" dirty="0" smtClean="0">
              <a:solidFill>
                <a:schemeClr val="accent4">
                  <a:lumMod val="75000"/>
                </a:schemeClr>
              </a:solidFill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مثال 1: </a:t>
            </a:r>
            <a:r>
              <a:rPr lang="fa-IR" sz="3200" dirty="0" smtClean="0">
                <a:cs typeface="2  Nazanin" panose="00000400000000000000" pitchFamily="2" charset="-78"/>
              </a:rPr>
              <a:t>تاریخ تولد شیرخواری که در سن بارداری 29 هفتگی بدنیا آمده است، برابر 1400/2/20 می باشد، شیرخوار در تاریخ 1400/10/15 به پایگاه سلامت مراجعه نموده است </a:t>
            </a:r>
            <a:r>
              <a:rPr lang="fa-IR" sz="32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Nazanin" panose="00000400000000000000" pitchFamily="2" charset="-78"/>
              </a:rPr>
              <a:t>سن تقویمی </a:t>
            </a:r>
            <a:r>
              <a:rPr lang="fa-IR" sz="3200" dirty="0" smtClean="0">
                <a:cs typeface="2  Nazanin" panose="00000400000000000000" pitchFamily="2" charset="-78"/>
              </a:rPr>
              <a:t>شیرخوار را محاسبه نمایید.</a:t>
            </a:r>
          </a:p>
        </p:txBody>
      </p:sp>
    </p:spTree>
    <p:extLst>
      <p:ext uri="{BB962C8B-B14F-4D97-AF65-F5344CB8AC3E}">
        <p14:creationId xmlns:p14="http://schemas.microsoft.com/office/powerpoint/2010/main" val="414831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سوال یک: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200" dirty="0" smtClean="0">
                <a:cs typeface="2  Nazanin" panose="00000400000000000000" pitchFamily="2" charset="-78"/>
              </a:rPr>
              <a:t>در محاسبه سن تقویمی سن بارداری هنگام تولد در نظر گرفته نمی شود بنابراین از تاریخ تولد کودک سن محاسبه می شود و برابر است با </a:t>
            </a:r>
            <a:r>
              <a:rPr lang="fa-I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7 ماه 25 روز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385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تعریف سن تقویمی و سن اصلاح شده: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سن اصلاح شده </a:t>
            </a:r>
            <a:r>
              <a:rPr lang="fa-IR" sz="3200" dirty="0">
                <a:cs typeface="2  Nazanin" panose="00000400000000000000" pitchFamily="2" charset="-78"/>
              </a:rPr>
              <a:t>: محاسبه سن بر اساس سن بارداری هنگام تولد </a:t>
            </a:r>
            <a:endParaRPr lang="fa-IR" sz="3200" dirty="0" smtClean="0">
              <a:cs typeface="2 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3200" dirty="0"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مثال 1: </a:t>
            </a:r>
            <a:r>
              <a:rPr lang="fa-IR" sz="3200" dirty="0" smtClean="0">
                <a:cs typeface="2  Nazanin" panose="00000400000000000000" pitchFamily="2" charset="-78"/>
              </a:rPr>
              <a:t>تاریخ تولد شیرخواری که در سن بارداری 29 هفتگی بدنیا آمده است برابر 1400/2/20 می باشد، شیرخوار در تاریخ 1400/10/15 به پایگاه سلامت مراجعه نموده است، </a:t>
            </a:r>
            <a:r>
              <a:rPr lang="fa-IR" sz="3200" u="sng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Nazanin" panose="00000400000000000000" pitchFamily="2" charset="-78"/>
              </a:rPr>
              <a:t>سن اصلاح شده </a:t>
            </a:r>
            <a:r>
              <a:rPr lang="fa-IR" sz="3200" dirty="0" smtClean="0">
                <a:cs typeface="2  Nazanin" panose="00000400000000000000" pitchFamily="2" charset="-78"/>
              </a:rPr>
              <a:t>شیرخوار را محاسبه نمایید.</a:t>
            </a:r>
          </a:p>
        </p:txBody>
      </p:sp>
    </p:spTree>
    <p:extLst>
      <p:ext uri="{BB962C8B-B14F-4D97-AF65-F5344CB8AC3E}">
        <p14:creationId xmlns:p14="http://schemas.microsoft.com/office/powerpoint/2010/main" val="32135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پاسخ مثال 2: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9" y="2208415"/>
            <a:ext cx="11298382" cy="430322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>
                <a:cs typeface="2  Nazanin" panose="00000400000000000000" pitchFamily="2" charset="-78"/>
              </a:rPr>
              <a:t>1- ابتدا سن بارداری هنگام تولد از 40 هفته بارداری کم شود. تعداد هفته بارداری که زود متولد شده است برابر با       </a:t>
            </a: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11</a:t>
            </a:r>
            <a:r>
              <a:rPr lang="fa-IR" sz="3200" dirty="0" smtClean="0">
                <a:cs typeface="2  Nazanin" panose="00000400000000000000" pitchFamily="2" charset="-78"/>
              </a:rPr>
              <a:t>=</a:t>
            </a:r>
            <a:r>
              <a:rPr lang="fa-IR" sz="2800" dirty="0" smtClean="0">
                <a:cs typeface="2  Nazanin" panose="00000400000000000000" pitchFamily="2" charset="-78"/>
              </a:rPr>
              <a:t>29-40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>
                <a:cs typeface="2  Nazanin" panose="00000400000000000000" pitchFamily="2" charset="-78"/>
              </a:rPr>
              <a:t>2- برای تبدیل تعداد هفته بارداری زود متولد شده به 4 تقسیم می شود:</a:t>
            </a: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2 ماه 3 هفته </a:t>
            </a:r>
            <a:r>
              <a:rPr lang="fa-IR" sz="3200" dirty="0" smtClean="0">
                <a:cs typeface="2  Nazanin" panose="00000400000000000000" pitchFamily="2" charset="-78"/>
              </a:rPr>
              <a:t>=</a:t>
            </a:r>
            <a:r>
              <a:rPr lang="fa-IR" sz="2800" dirty="0" smtClean="0">
                <a:cs typeface="2  Nazanin" panose="00000400000000000000" pitchFamily="2" charset="-78"/>
              </a:rPr>
              <a:t> 4÷11</a:t>
            </a:r>
            <a:endParaRPr lang="fa-IR" sz="2800" dirty="0">
              <a:cs typeface="2 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dirty="0" smtClean="0">
                <a:cs typeface="2  Nazanin" panose="00000400000000000000" pitchFamily="2" charset="-78"/>
              </a:rPr>
              <a:t>3- تعداد ماه زود متولد شده از سن تقویمی کم شود سن اصلاح شده بدست می آید: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sz="2800" dirty="0">
              <a:cs typeface="2 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09838"/>
              </p:ext>
            </p:extLst>
          </p:nvPr>
        </p:nvGraphicFramePr>
        <p:xfrm>
          <a:off x="540327" y="5153891"/>
          <a:ext cx="1570183" cy="113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83">
                  <a:extLst>
                    <a:ext uri="{9D8B030D-6E8A-4147-A177-3AD203B41FA5}">
                      <a16:colId xmlns:a16="http://schemas.microsoft.com/office/drawing/2014/main" val="4029490207"/>
                    </a:ext>
                  </a:extLst>
                </a:gridCol>
              </a:tblGrid>
              <a:tr h="718543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7 ماه 25 روز </a:t>
                      </a:r>
                    </a:p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2  Nazanin" panose="00000400000000000000" pitchFamily="2" charset="-78"/>
                        </a:rPr>
                        <a:t>2 ماه 21 روز  -</a:t>
                      </a:r>
                      <a:endParaRPr lang="en-US" dirty="0">
                        <a:solidFill>
                          <a:schemeClr val="tx1"/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136627"/>
                  </a:ext>
                </a:extLst>
              </a:tr>
              <a:tr h="416298"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cs typeface="2  Nazanin" panose="00000400000000000000" pitchFamily="2" charset="-78"/>
                        </a:rPr>
                        <a:t>5 ماه 4 روز</a:t>
                      </a:r>
                      <a:endParaRPr lang="en-US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cs typeface="2 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0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93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902027"/>
              </p:ext>
            </p:extLst>
          </p:nvPr>
        </p:nvGraphicFramePr>
        <p:xfrm>
          <a:off x="852055" y="1690257"/>
          <a:ext cx="10820397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771">
                  <a:extLst>
                    <a:ext uri="{9D8B030D-6E8A-4147-A177-3AD203B41FA5}">
                      <a16:colId xmlns:a16="http://schemas.microsoft.com/office/drawing/2014/main" val="2699645864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2926308745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3218827626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857183162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3935289923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2424324731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3558807025"/>
                    </a:ext>
                  </a:extLst>
                </a:gridCol>
              </a:tblGrid>
              <a:tr h="845125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آخرین سن اصلاح شده برای استفاده از منحنی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MGRS</a:t>
                      </a:r>
                      <a:r>
                        <a:rPr lang="fa-IR" sz="18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سن اصلاح شده برای استفاده از منحنی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MGRS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آخرین سن 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تقویمی برای استفاده از منحنی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intergrowth- 21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st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آخرین سن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بارداری برای استفاده از منحنی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intergrowth- 21 </a:t>
                      </a:r>
                      <a:r>
                        <a:rPr lang="en-US" sz="1600" b="0" dirty="0" err="1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st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2  Nazanin" panose="00000400000000000000" pitchFamily="2" charset="-78"/>
                        </a:rPr>
                        <a:t>سن بارداری هنگام تولد ( هفته )</a:t>
                      </a:r>
                      <a:endParaRPr lang="en-US" sz="1600" b="1" dirty="0">
                        <a:solidFill>
                          <a:schemeClr val="bg1"/>
                        </a:solidFill>
                        <a:cs typeface="2 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279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دورسر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قد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وزن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36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6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9 ماه و صفر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64 هفته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28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1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8 ماه 21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29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9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8 ماه 14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30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588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8 ماه 7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31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0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8 ماه صفر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32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17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و 21 روز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33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3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14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34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27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7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35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67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18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40 ماه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24 ماه 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 ماه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smtClean="0">
                          <a:cs typeface="2  Nazanin" panose="00000400000000000000" pitchFamily="2" charset="-78"/>
                        </a:rPr>
                        <a:t>7 ماه صفر روز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2  Nazanin" panose="00000400000000000000" pitchFamily="2" charset="-78"/>
                        </a:rPr>
                        <a:t>64 هفته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2  Nazanin" panose="00000400000000000000" pitchFamily="2" charset="-78"/>
                        </a:rPr>
                        <a:t>36</a:t>
                      </a:r>
                      <a:endParaRPr lang="en-US" b="1" dirty="0">
                        <a:cs typeface="2 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8053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6664"/>
            <a:ext cx="10820400" cy="1293028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چگونگی استفاده از منحنی های 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506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964" y="361205"/>
            <a:ext cx="9559636" cy="1010395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چگونگی استفاده از منحنی های 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Nazanin" panose="00000400000000000000" pitchFamily="2" charset="-78"/>
              </a:rPr>
              <a:t>intergrowth- 21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st</a:t>
            </a:r>
            <a:r>
              <a:rPr lang="fa-IR" sz="3200" dirty="0" smtClean="0">
                <a:solidFill>
                  <a:schemeClr val="accent4">
                    <a:lumMod val="75000"/>
                  </a:schemeClr>
                </a:solidFill>
                <a:cs typeface="2  Titr" panose="00000700000000000000" pitchFamily="2" charset="-78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371599"/>
            <a:ext cx="11596255" cy="52508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/>
              <a:t> </a:t>
            </a:r>
            <a:r>
              <a:rPr lang="fa-IR" sz="2400" dirty="0">
                <a:cs typeface="2  Nazanin" panose="00000400000000000000" pitchFamily="2" charset="-78"/>
              </a:rPr>
              <a:t>مشاهده ستون مربوط به آخرین سن تقویمی برای استفاده از منحنی </a:t>
            </a:r>
            <a:r>
              <a:rPr lang="en-US" sz="2400" dirty="0">
                <a:cs typeface="2  Nazanin" panose="00000400000000000000" pitchFamily="2" charset="-78"/>
              </a:rPr>
              <a:t>intergrowth- 21 </a:t>
            </a:r>
            <a:r>
              <a:rPr lang="en-US" sz="2400" dirty="0" err="1">
                <a:cs typeface="2  Nazanin" panose="00000400000000000000" pitchFamily="2" charset="-78"/>
              </a:rPr>
              <a:t>st</a:t>
            </a:r>
            <a:r>
              <a:rPr lang="en-US" sz="2400" dirty="0">
                <a:cs typeface="2  Nazanin" panose="00000400000000000000" pitchFamily="2" charset="-78"/>
              </a:rPr>
              <a:t> </a:t>
            </a:r>
            <a:r>
              <a:rPr lang="fa-IR" sz="2400" dirty="0" smtClean="0">
                <a:cs typeface="2  Nazanin" panose="00000400000000000000" pitchFamily="2" charset="-78"/>
              </a:rPr>
              <a:t> برای سن بارداری هنگام تولد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2  Nazanin" panose="00000400000000000000" pitchFamily="2" charset="-78"/>
              </a:rPr>
              <a:t>محاسبه سن </a:t>
            </a:r>
            <a:r>
              <a:rPr lang="fa-IR" sz="2400" dirty="0">
                <a:cs typeface="2  Nazanin" panose="00000400000000000000" pitchFamily="2" charset="-78"/>
              </a:rPr>
              <a:t>تقویمی </a:t>
            </a:r>
            <a:r>
              <a:rPr lang="fa-IR" sz="2400" dirty="0" smtClean="0">
                <a:cs typeface="2  Nazanin" panose="00000400000000000000" pitchFamily="2" charset="-78"/>
              </a:rPr>
              <a:t>کودک</a:t>
            </a:r>
            <a:r>
              <a:rPr lang="en-US" sz="2400" dirty="0" smtClean="0">
                <a:cs typeface="2  Nazanin" panose="00000400000000000000" pitchFamily="2" charset="-78"/>
              </a:rPr>
              <a:t> </a:t>
            </a:r>
            <a:r>
              <a:rPr lang="fa-IR" sz="2400" dirty="0" smtClean="0">
                <a:cs typeface="2  Nazanin" panose="00000400000000000000" pitchFamily="2" charset="-78"/>
              </a:rPr>
              <a:t>انتخاب </a:t>
            </a:r>
            <a:r>
              <a:rPr lang="fa-IR" sz="2400" dirty="0">
                <a:cs typeface="2  Nazanin" panose="00000400000000000000" pitchFamily="2" charset="-78"/>
              </a:rPr>
              <a:t>نوع نمودار مناسب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(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intergrowth- 21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st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 یا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2  Nazanin" panose="00000400000000000000" pitchFamily="2" charset="-78"/>
              </a:rPr>
              <a:t>(MGRS</a:t>
            </a:r>
            <a:r>
              <a:rPr lang="fa-IR" sz="2400" dirty="0" smtClean="0"/>
              <a:t> </a:t>
            </a:r>
            <a:r>
              <a:rPr lang="fa-IR" sz="2400" dirty="0">
                <a:cs typeface="2  Nazanin" panose="00000400000000000000" pitchFamily="2" charset="-78"/>
              </a:rPr>
              <a:t>برای کودک با توجه </a:t>
            </a:r>
            <a:r>
              <a:rPr lang="fa-IR" sz="2400" dirty="0" smtClean="0">
                <a:cs typeface="2  Nazanin" panose="00000400000000000000" pitchFamily="2" charset="-78"/>
              </a:rPr>
              <a:t>به </a:t>
            </a:r>
            <a:r>
              <a:rPr lang="fa-IR" sz="2400" dirty="0">
                <a:cs typeface="2  Nazanin" panose="00000400000000000000" pitchFamily="2" charset="-78"/>
              </a:rPr>
              <a:t>آخرین سن تقویمی و سن بارداری هنگام </a:t>
            </a:r>
            <a:r>
              <a:rPr lang="fa-IR" sz="2400" dirty="0" smtClean="0">
                <a:cs typeface="2  Nazanin" panose="00000400000000000000" pitchFamily="2" charset="-78"/>
              </a:rPr>
              <a:t>تولد 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>
                <a:cs typeface="2  Nazanin" panose="00000400000000000000" pitchFamily="2" charset="-78"/>
              </a:rPr>
              <a:t>جهت استفاده از نمودار </a:t>
            </a:r>
            <a:r>
              <a:rPr lang="en-US" sz="2400" dirty="0">
                <a:cs typeface="2  Nazanin" panose="00000400000000000000" pitchFamily="2" charset="-78"/>
              </a:rPr>
              <a:t>intergrowth- 21 </a:t>
            </a:r>
            <a:r>
              <a:rPr lang="en-US" sz="2400" dirty="0" err="1">
                <a:cs typeface="2  Nazanin" panose="00000400000000000000" pitchFamily="2" charset="-78"/>
              </a:rPr>
              <a:t>st</a:t>
            </a:r>
            <a:r>
              <a:rPr lang="fa-IR" sz="2400" dirty="0">
                <a:cs typeface="2  Nazanin" panose="00000400000000000000" pitchFamily="2" charset="-78"/>
              </a:rPr>
              <a:t>: جمع تعداد هفته </a:t>
            </a:r>
            <a:r>
              <a:rPr lang="fa-IR" sz="2400" dirty="0" smtClean="0">
                <a:cs typeface="2  Nazanin" panose="00000400000000000000" pitchFamily="2" charset="-78"/>
              </a:rPr>
              <a:t>سن </a:t>
            </a:r>
            <a:r>
              <a:rPr lang="fa-IR" sz="2400" dirty="0">
                <a:cs typeface="2  Nazanin" panose="00000400000000000000" pitchFamily="2" charset="-78"/>
              </a:rPr>
              <a:t>بارداری و سن تقویمی (پیشنهاد می شود با استفاده از ستون </a:t>
            </a:r>
            <a:r>
              <a:rPr lang="fa-IR" sz="2400" dirty="0" smtClean="0">
                <a:cs typeface="2  Nazanin" panose="00000400000000000000" pitchFamily="2" charset="-78"/>
              </a:rPr>
              <a:t>دوم </a:t>
            </a:r>
            <a:r>
              <a:rPr lang="fa-IR" sz="2400" dirty="0">
                <a:cs typeface="2  Nazanin" panose="00000400000000000000" pitchFamily="2" charset="-78"/>
              </a:rPr>
              <a:t>سن </a:t>
            </a:r>
            <a:r>
              <a:rPr lang="fa-IR" sz="2400" dirty="0" smtClean="0">
                <a:cs typeface="2  Nazanin" panose="00000400000000000000" pitchFamily="2" charset="-78"/>
              </a:rPr>
              <a:t>به تعداد هفته </a:t>
            </a:r>
            <a:r>
              <a:rPr lang="fa-IR" sz="2400" dirty="0">
                <a:cs typeface="2  Nazanin" panose="00000400000000000000" pitchFamily="2" charset="-78"/>
              </a:rPr>
              <a:t>محاسبه شود)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fa-IR" sz="2400" dirty="0" smtClean="0">
                <a:cs typeface="2  Nazanin" panose="00000400000000000000" pitchFamily="2" charset="-78"/>
              </a:rPr>
              <a:t>جهت استفاده از نمودار </a:t>
            </a:r>
            <a:r>
              <a:rPr lang="en-US" sz="2400" dirty="0" smtClean="0">
                <a:cs typeface="2  Nazanin" panose="00000400000000000000" pitchFamily="2" charset="-78"/>
              </a:rPr>
              <a:t>MGRS</a:t>
            </a:r>
            <a:r>
              <a:rPr lang="fa-IR" sz="2400" dirty="0" smtClean="0">
                <a:cs typeface="2  Nazanin" panose="00000400000000000000" pitchFamily="2" charset="-78"/>
              </a:rPr>
              <a:t>: محاسبه سن اصلاح (</a:t>
            </a:r>
            <a:r>
              <a:rPr lang="fa-IR" sz="2400" dirty="0">
                <a:cs typeface="2  Nazanin" panose="00000400000000000000" pitchFamily="2" charset="-78"/>
              </a:rPr>
              <a:t>پیشنهاد می شود با استفاده از ستون چهارم سن تقویمی محاسبه شود)</a:t>
            </a:r>
          </a:p>
          <a:p>
            <a:pPr marL="457200" indent="-457200" algn="just" rtl="1">
              <a:lnSpc>
                <a:spcPct val="150000"/>
              </a:lnSpc>
              <a:buFont typeface="+mj-lt"/>
              <a:buAutoNum type="arabicPeriod"/>
            </a:pPr>
            <a:endParaRPr lang="fa-IR" sz="2400" dirty="0">
              <a:cs typeface="2  Nazanin" panose="00000400000000000000" pitchFamily="2" charset="-78"/>
            </a:endParaRPr>
          </a:p>
          <a:p>
            <a:pPr marL="457200" indent="-457200" algn="just" rtl="1">
              <a:buFont typeface="+mj-lt"/>
              <a:buAutoNum type="arabicPeriod"/>
            </a:pPr>
            <a:endParaRPr lang="en-US" sz="2400" dirty="0"/>
          </a:p>
          <a:p>
            <a:pPr marL="0" indent="0" algn="just" rtl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53979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1186</TotalTime>
  <Words>1342</Words>
  <Application>Microsoft Office PowerPoint</Application>
  <PresentationFormat>Widescreen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2  Nazanin</vt:lpstr>
      <vt:lpstr>2  Titr</vt:lpstr>
      <vt:lpstr>Arial</vt:lpstr>
      <vt:lpstr>Century Gothic</vt:lpstr>
      <vt:lpstr>Vapor Trail</vt:lpstr>
      <vt:lpstr>راهنمای ثبت نمودار رشد نوزادان نارس پس از ترخیص از بیمارستان </vt:lpstr>
      <vt:lpstr>منحنی intergrowth- 21st </vt:lpstr>
      <vt:lpstr>منحنی intergrowth- 21st </vt:lpstr>
      <vt:lpstr>تعریف سن تقویمی و سن اصلاح شده:</vt:lpstr>
      <vt:lpstr>پاسخ سوال یک:</vt:lpstr>
      <vt:lpstr>تعریف سن تقویمی و سن اصلاح شده:</vt:lpstr>
      <vt:lpstr>پاسخ مثال 2:</vt:lpstr>
      <vt:lpstr>چگونگی استفاده از منحنی های  intergrowth- 21st </vt:lpstr>
      <vt:lpstr>چگونگی استفاده از منحنی های  intergrowth- 21st </vt:lpstr>
      <vt:lpstr>مثال 3:</vt:lpstr>
      <vt:lpstr>پاسخ به سوال 3</vt:lpstr>
      <vt:lpstr>ادامه پاسخ به سوال 3</vt:lpstr>
      <vt:lpstr>ادامه پاسخ به سوال شماره 3:</vt:lpstr>
      <vt:lpstr>ادامه پاسخ به سوال شماره 3:</vt:lpstr>
      <vt:lpstr>ادامه پاسخ به سوال شماره 3:</vt:lpstr>
      <vt:lpstr>مثال 4:</vt:lpstr>
      <vt:lpstr>پاسخ مثال 4:</vt:lpstr>
      <vt:lpstr>ادامه پاسخ مثال 4</vt:lpstr>
      <vt:lpstr>PowerPoint Presentation</vt:lpstr>
      <vt:lpstr>میزان تجویز قطر آهن </vt:lpstr>
      <vt:lpstr>میزان تجویز قطر آهن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نحوه ترسیم نمودار شیرخوار نارس</dc:title>
  <dc:creator>A.R.I</dc:creator>
  <cp:lastModifiedBy>Windows User</cp:lastModifiedBy>
  <cp:revision>54</cp:revision>
  <dcterms:created xsi:type="dcterms:W3CDTF">2022-01-03T04:52:47Z</dcterms:created>
  <dcterms:modified xsi:type="dcterms:W3CDTF">2022-01-15T09:48:11Z</dcterms:modified>
</cp:coreProperties>
</file>