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0.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1.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85"/>
  </p:notesMasterIdLst>
  <p:sldIdLst>
    <p:sldId id="298" r:id="rId2"/>
    <p:sldId id="365" r:id="rId3"/>
    <p:sldId id="362" r:id="rId4"/>
    <p:sldId id="364" r:id="rId5"/>
    <p:sldId id="361" r:id="rId6"/>
    <p:sldId id="437" r:id="rId7"/>
    <p:sldId id="363" r:id="rId8"/>
    <p:sldId id="366" r:id="rId9"/>
    <p:sldId id="367" r:id="rId10"/>
    <p:sldId id="368" r:id="rId11"/>
    <p:sldId id="369" r:id="rId12"/>
    <p:sldId id="370" r:id="rId13"/>
    <p:sldId id="371" r:id="rId14"/>
    <p:sldId id="372" r:id="rId15"/>
    <p:sldId id="373" r:id="rId16"/>
    <p:sldId id="374" r:id="rId17"/>
    <p:sldId id="375" r:id="rId18"/>
    <p:sldId id="376" r:id="rId19"/>
    <p:sldId id="377" r:id="rId20"/>
    <p:sldId id="380" r:id="rId21"/>
    <p:sldId id="378" r:id="rId22"/>
    <p:sldId id="379" r:id="rId23"/>
    <p:sldId id="432" r:id="rId24"/>
    <p:sldId id="436" r:id="rId25"/>
    <p:sldId id="434" r:id="rId26"/>
    <p:sldId id="433" r:id="rId27"/>
    <p:sldId id="447" r:id="rId28"/>
    <p:sldId id="385" r:id="rId29"/>
    <p:sldId id="387" r:id="rId30"/>
    <p:sldId id="388" r:id="rId31"/>
    <p:sldId id="386" r:id="rId32"/>
    <p:sldId id="389" r:id="rId33"/>
    <p:sldId id="384" r:id="rId34"/>
    <p:sldId id="382" r:id="rId35"/>
    <p:sldId id="383" r:id="rId36"/>
    <p:sldId id="444" r:id="rId37"/>
    <p:sldId id="352" r:id="rId38"/>
    <p:sldId id="412" r:id="rId39"/>
    <p:sldId id="445" r:id="rId40"/>
    <p:sldId id="446" r:id="rId41"/>
    <p:sldId id="414" r:id="rId42"/>
    <p:sldId id="293" r:id="rId43"/>
    <p:sldId id="392" r:id="rId44"/>
    <p:sldId id="393" r:id="rId45"/>
    <p:sldId id="394" r:id="rId46"/>
    <p:sldId id="395" r:id="rId47"/>
    <p:sldId id="439" r:id="rId48"/>
    <p:sldId id="438" r:id="rId49"/>
    <p:sldId id="416" r:id="rId50"/>
    <p:sldId id="396" r:id="rId51"/>
    <p:sldId id="404" r:id="rId52"/>
    <p:sldId id="284" r:id="rId53"/>
    <p:sldId id="290" r:id="rId54"/>
    <p:sldId id="410" r:id="rId55"/>
    <p:sldId id="415" r:id="rId56"/>
    <p:sldId id="406" r:id="rId57"/>
    <p:sldId id="405" r:id="rId58"/>
    <p:sldId id="442" r:id="rId59"/>
    <p:sldId id="413" r:id="rId60"/>
    <p:sldId id="407" r:id="rId61"/>
    <p:sldId id="409" r:id="rId62"/>
    <p:sldId id="411" r:id="rId63"/>
    <p:sldId id="417" r:id="rId64"/>
    <p:sldId id="302" r:id="rId65"/>
    <p:sldId id="303" r:id="rId66"/>
    <p:sldId id="443" r:id="rId67"/>
    <p:sldId id="304" r:id="rId68"/>
    <p:sldId id="315" r:id="rId69"/>
    <p:sldId id="305" r:id="rId70"/>
    <p:sldId id="419" r:id="rId71"/>
    <p:sldId id="295" r:id="rId72"/>
    <p:sldId id="296" r:id="rId73"/>
    <p:sldId id="420" r:id="rId74"/>
    <p:sldId id="421" r:id="rId75"/>
    <p:sldId id="424" r:id="rId76"/>
    <p:sldId id="426" r:id="rId77"/>
    <p:sldId id="422" r:id="rId78"/>
    <p:sldId id="431" r:id="rId79"/>
    <p:sldId id="350" r:id="rId80"/>
    <p:sldId id="418" r:id="rId81"/>
    <p:sldId id="349" r:id="rId82"/>
    <p:sldId id="440" r:id="rId83"/>
    <p:sldId id="441" r:id="rId84"/>
  </p:sldIdLst>
  <p:sldSz cx="9144000" cy="6858000" type="screen4x3"/>
  <p:notesSz cx="6858000" cy="9144000"/>
  <p:custShowLst>
    <p:custShow name="شیرخشک" id="0">
      <p:sldLst/>
    </p:custShow>
    <p:custShow name="همسر" id="1">
      <p:sldLst/>
    </p:custShow>
    <p:custShow name="معده" id="2">
      <p:sldLst/>
    </p:custShow>
    <p:custShow name="قفسه" id="3">
      <p:sldLst/>
    </p:custShow>
    <p:custShow name="گرفتن پستان" id="4">
      <p:sldLst/>
    </p:custShow>
    <p:custShow name="همسر 2" id="5">
      <p:sldLst/>
    </p:custShow>
    <p:custShow name="کاهش وزن" id="6">
      <p:sldLst/>
    </p:custShow>
    <p:custShow name="الگوی متفاوت" id="7">
      <p:sldLst/>
    </p:custShow>
    <p:custShow name="تولید شیر" id="8">
      <p:sldLst/>
    </p:custShow>
    <p:custShow name="گریه" id="9">
      <p:sldLst/>
    </p:custShow>
    <p:custShow name="یک پستان" id="10">
      <p:sldLst/>
    </p:custShow>
    <p:custShow name="flat  and afeter lACH" id="11">
      <p:sldLst>
        <p:sld r:id="rId31"/>
      </p:sldLst>
    </p:custShow>
    <p:custShow name="engogment" id="12">
      <p:sldLst>
        <p:sld r:id="rId23"/>
        <p:sld r:id="rId24"/>
        <p:sld r:id="rId25"/>
        <p:sld r:id="rId26"/>
        <p:sld r:id="rId27"/>
      </p:sldLst>
    </p:custShow>
    <p:custShow name="colosr" id="13">
      <p:sldLst>
        <p:sld r:id="rId49"/>
      </p:sldLst>
    </p:custShow>
    <p:custShow name="priodinta" id="14">
      <p:sldLst>
        <p:sld r:id="rId50"/>
      </p:sldLst>
    </p:custShow>
    <p:custShow name="شیلد پستان" id="15">
      <p:sldLst>
        <p:sld r:id="rId22"/>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0391" autoAdjust="0"/>
  </p:normalViewPr>
  <p:slideViewPr>
    <p:cSldViewPr>
      <p:cViewPr varScale="1">
        <p:scale>
          <a:sx n="66" d="100"/>
          <a:sy n="66" d="100"/>
        </p:scale>
        <p:origin x="846" y="72"/>
      </p:cViewPr>
      <p:guideLst>
        <p:guide orient="horz" pos="2160"/>
        <p:guide pos="2880"/>
      </p:guideLst>
    </p:cSldViewPr>
  </p:slideViewPr>
  <p:outlineViewPr>
    <p:cViewPr>
      <p:scale>
        <a:sx n="33" d="100"/>
        <a:sy n="33" d="100"/>
      </p:scale>
      <p:origin x="18" y="13212"/>
    </p:cViewPr>
  </p:outlineViewPr>
  <p:notesTextViewPr>
    <p:cViewPr>
      <p:scale>
        <a:sx n="100" d="100"/>
        <a:sy n="100" d="100"/>
      </p:scale>
      <p:origin x="0" y="0"/>
    </p:cViewPr>
  </p:notesTextViewPr>
  <p:sorterViewPr>
    <p:cViewPr varScale="1">
      <p:scale>
        <a:sx n="100" d="100"/>
        <a:sy n="100" d="100"/>
      </p:scale>
      <p:origin x="0" y="-164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53CB2A-E847-48AE-A06E-55230FE1D88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1CA98F6-6A94-4729-AE01-039AD70F11A1}" type="pres">
      <dgm:prSet presAssocID="{8853CB2A-E847-48AE-A06E-55230FE1D881}" presName="linear" presStyleCnt="0">
        <dgm:presLayoutVars>
          <dgm:animLvl val="lvl"/>
          <dgm:resizeHandles val="exact"/>
        </dgm:presLayoutVars>
      </dgm:prSet>
      <dgm:spPr/>
      <dgm:t>
        <a:bodyPr/>
        <a:lstStyle/>
        <a:p>
          <a:endParaRPr lang="en-US"/>
        </a:p>
      </dgm:t>
    </dgm:pt>
  </dgm:ptLst>
  <dgm:cxnLst>
    <dgm:cxn modelId="{036783A8-4C83-4815-ADC6-6B70ED0949CD}" type="presOf" srcId="{8853CB2A-E847-48AE-A06E-55230FE1D881}" destId="{31CA98F6-6A94-4729-AE01-039AD70F11A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0F09A4C-927D-490E-A2F7-D5C536664E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EE84482-87D6-4060-9DBE-3A6A3CD2A9B4}">
      <dgm:prSet custT="1"/>
      <dgm:spPr>
        <a:noFill/>
        <a:ln>
          <a:noFill/>
        </a:ln>
      </dgm:spPr>
      <dgm:t>
        <a:bodyPr/>
        <a:lstStyle/>
        <a:p>
          <a:pPr algn="l" rtl="1"/>
          <a:r>
            <a:rPr lang="en-US" sz="3600" b="1" i="1" dirty="0" smtClean="0">
              <a:solidFill>
                <a:schemeClr val="accent1">
                  <a:lumMod val="75000"/>
                </a:schemeClr>
              </a:solidFill>
              <a:effectLst>
                <a:outerShdw blurRad="38100" dist="38100" dir="2700000" algn="tl">
                  <a:srgbClr val="000000">
                    <a:alpha val="43137"/>
                  </a:srgbClr>
                </a:outerShdw>
              </a:effectLst>
            </a:rPr>
            <a:t>Reverse Pressure Softening technique (hand method) </a:t>
          </a:r>
          <a:endParaRPr lang="en-US" sz="3600" b="1" i="1" dirty="0">
            <a:solidFill>
              <a:schemeClr val="accent1">
                <a:lumMod val="75000"/>
              </a:schemeClr>
            </a:solidFill>
            <a:effectLst>
              <a:outerShdw blurRad="38100" dist="38100" dir="2700000" algn="tl">
                <a:srgbClr val="000000">
                  <a:alpha val="43137"/>
                </a:srgbClr>
              </a:outerShdw>
            </a:effectLst>
          </a:endParaRPr>
        </a:p>
      </dgm:t>
    </dgm:pt>
    <dgm:pt modelId="{D7075A5C-4E6C-464E-9380-ACD052E5F0C6}" type="parTrans" cxnId="{0C08AC51-178A-4685-918B-750AF5B50088}">
      <dgm:prSet/>
      <dgm:spPr/>
      <dgm:t>
        <a:bodyPr/>
        <a:lstStyle/>
        <a:p>
          <a:pPr algn="ctr"/>
          <a:endParaRPr lang="en-US" sz="2400" b="1">
            <a:effectLst>
              <a:outerShdw blurRad="38100" dist="38100" dir="2700000" algn="tl">
                <a:srgbClr val="000000">
                  <a:alpha val="43137"/>
                </a:srgbClr>
              </a:outerShdw>
            </a:effectLst>
          </a:endParaRPr>
        </a:p>
      </dgm:t>
    </dgm:pt>
    <dgm:pt modelId="{99EF3C3E-D49E-47D4-B636-25A7E1294756}" type="sibTrans" cxnId="{0C08AC51-178A-4685-918B-750AF5B50088}">
      <dgm:prSet/>
      <dgm:spPr/>
      <dgm:t>
        <a:bodyPr/>
        <a:lstStyle/>
        <a:p>
          <a:pPr algn="ctr"/>
          <a:endParaRPr lang="en-US" sz="2400" b="1">
            <a:effectLst>
              <a:outerShdw blurRad="38100" dist="38100" dir="2700000" algn="tl">
                <a:srgbClr val="000000">
                  <a:alpha val="43137"/>
                </a:srgbClr>
              </a:outerShdw>
            </a:effectLst>
          </a:endParaRPr>
        </a:p>
      </dgm:t>
    </dgm:pt>
    <dgm:pt modelId="{0FE81B5E-D24E-4BA1-BCD0-D9C9265C9DC6}" type="pres">
      <dgm:prSet presAssocID="{30F09A4C-927D-490E-A2F7-D5C536664E83}" presName="linear" presStyleCnt="0">
        <dgm:presLayoutVars>
          <dgm:animLvl val="lvl"/>
          <dgm:resizeHandles val="exact"/>
        </dgm:presLayoutVars>
      </dgm:prSet>
      <dgm:spPr/>
      <dgm:t>
        <a:bodyPr/>
        <a:lstStyle/>
        <a:p>
          <a:endParaRPr lang="en-US"/>
        </a:p>
      </dgm:t>
    </dgm:pt>
    <dgm:pt modelId="{0B075F61-5B52-4B04-9710-6806D9D837C4}" type="pres">
      <dgm:prSet presAssocID="{9EE84482-87D6-4060-9DBE-3A6A3CD2A9B4}" presName="parentText" presStyleLbl="node1" presStyleIdx="0" presStyleCnt="1">
        <dgm:presLayoutVars>
          <dgm:chMax val="0"/>
          <dgm:bulletEnabled val="1"/>
        </dgm:presLayoutVars>
      </dgm:prSet>
      <dgm:spPr/>
      <dgm:t>
        <a:bodyPr/>
        <a:lstStyle/>
        <a:p>
          <a:endParaRPr lang="en-US"/>
        </a:p>
      </dgm:t>
    </dgm:pt>
  </dgm:ptLst>
  <dgm:cxnLst>
    <dgm:cxn modelId="{041F21BB-5F5A-47D9-BCDA-1A77C123644E}" type="presOf" srcId="{9EE84482-87D6-4060-9DBE-3A6A3CD2A9B4}" destId="{0B075F61-5B52-4B04-9710-6806D9D837C4}" srcOrd="0" destOrd="0" presId="urn:microsoft.com/office/officeart/2005/8/layout/vList2"/>
    <dgm:cxn modelId="{086B55BB-8AB9-4241-A142-A30086579613}" type="presOf" srcId="{30F09A4C-927D-490E-A2F7-D5C536664E83}" destId="{0FE81B5E-D24E-4BA1-BCD0-D9C9265C9DC6}" srcOrd="0" destOrd="0" presId="urn:microsoft.com/office/officeart/2005/8/layout/vList2"/>
    <dgm:cxn modelId="{0C08AC51-178A-4685-918B-750AF5B50088}" srcId="{30F09A4C-927D-490E-A2F7-D5C536664E83}" destId="{9EE84482-87D6-4060-9DBE-3A6A3CD2A9B4}" srcOrd="0" destOrd="0" parTransId="{D7075A5C-4E6C-464E-9380-ACD052E5F0C6}" sibTransId="{99EF3C3E-D49E-47D4-B636-25A7E1294756}"/>
    <dgm:cxn modelId="{FAC45FE9-EAD6-49FA-90B5-1253D31FD771}" type="presParOf" srcId="{0FE81B5E-D24E-4BA1-BCD0-D9C9265C9DC6}" destId="{0B075F61-5B52-4B04-9710-6806D9D837C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B5CEBEE-3480-4542-BF98-39D09226D14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6168D20-F807-4C23-A325-B629FD747FD6}">
      <dgm:prSet custT="1"/>
      <dgm:spPr>
        <a:noFill/>
      </dgm:spPr>
      <dgm:t>
        <a:bodyPr/>
        <a:lstStyle/>
        <a:p>
          <a:pPr algn="l" rtl="1"/>
          <a:r>
            <a:rPr lang="en-US" sz="2800" b="1" i="1" dirty="0" smtClean="0">
              <a:solidFill>
                <a:schemeClr val="accent1">
                  <a:lumMod val="75000"/>
                </a:schemeClr>
              </a:solidFill>
              <a:effectLst>
                <a:outerShdw blurRad="38100" dist="38100" dir="2700000" algn="tl">
                  <a:srgbClr val="000000">
                    <a:alpha val="43137"/>
                  </a:srgbClr>
                </a:outerShdw>
              </a:effectLst>
            </a:rPr>
            <a:t>Treating Postpartum Breast Edema With Areolar Compression</a:t>
          </a:r>
          <a:endParaRPr lang="en-US" sz="2800" i="1" dirty="0">
            <a:solidFill>
              <a:schemeClr val="accent1">
                <a:lumMod val="75000"/>
              </a:schemeClr>
            </a:solidFill>
            <a:effectLst>
              <a:outerShdw blurRad="38100" dist="38100" dir="2700000" algn="tl">
                <a:srgbClr val="000000">
                  <a:alpha val="43137"/>
                </a:srgbClr>
              </a:outerShdw>
            </a:effectLst>
          </a:endParaRPr>
        </a:p>
      </dgm:t>
    </dgm:pt>
    <dgm:pt modelId="{A32FFF40-33EA-4005-99D5-07E12666E74F}" type="parTrans" cxnId="{A0670B73-C5AE-4820-9E0F-03AE8C042446}">
      <dgm:prSet/>
      <dgm:spPr/>
      <dgm:t>
        <a:bodyPr/>
        <a:lstStyle/>
        <a:p>
          <a:endParaRPr lang="en-US" sz="1600"/>
        </a:p>
      </dgm:t>
    </dgm:pt>
    <dgm:pt modelId="{B86BD842-19B6-43D8-8607-6B90FDCAD0A9}" type="sibTrans" cxnId="{A0670B73-C5AE-4820-9E0F-03AE8C042446}">
      <dgm:prSet/>
      <dgm:spPr/>
      <dgm:t>
        <a:bodyPr/>
        <a:lstStyle/>
        <a:p>
          <a:endParaRPr lang="en-US" sz="1600"/>
        </a:p>
      </dgm:t>
    </dgm:pt>
    <dgm:pt modelId="{713E3B53-CC85-43C9-AB9A-311F0637C9BA}" type="pres">
      <dgm:prSet presAssocID="{8B5CEBEE-3480-4542-BF98-39D09226D140}" presName="linear" presStyleCnt="0">
        <dgm:presLayoutVars>
          <dgm:animLvl val="lvl"/>
          <dgm:resizeHandles val="exact"/>
        </dgm:presLayoutVars>
      </dgm:prSet>
      <dgm:spPr/>
      <dgm:t>
        <a:bodyPr/>
        <a:lstStyle/>
        <a:p>
          <a:endParaRPr lang="en-US"/>
        </a:p>
      </dgm:t>
    </dgm:pt>
    <dgm:pt modelId="{2679B1AE-6BDB-4BE1-8F48-A0D32736A272}" type="pres">
      <dgm:prSet presAssocID="{66168D20-F807-4C23-A325-B629FD747FD6}" presName="parentText" presStyleLbl="node1" presStyleIdx="0" presStyleCnt="1" custScaleY="94633">
        <dgm:presLayoutVars>
          <dgm:chMax val="0"/>
          <dgm:bulletEnabled val="1"/>
        </dgm:presLayoutVars>
      </dgm:prSet>
      <dgm:spPr/>
      <dgm:t>
        <a:bodyPr/>
        <a:lstStyle/>
        <a:p>
          <a:endParaRPr lang="en-US"/>
        </a:p>
      </dgm:t>
    </dgm:pt>
  </dgm:ptLst>
  <dgm:cxnLst>
    <dgm:cxn modelId="{A0670B73-C5AE-4820-9E0F-03AE8C042446}" srcId="{8B5CEBEE-3480-4542-BF98-39D09226D140}" destId="{66168D20-F807-4C23-A325-B629FD747FD6}" srcOrd="0" destOrd="0" parTransId="{A32FFF40-33EA-4005-99D5-07E12666E74F}" sibTransId="{B86BD842-19B6-43D8-8607-6B90FDCAD0A9}"/>
    <dgm:cxn modelId="{86578ADB-53C8-4726-A293-17C66DC75A0D}" type="presOf" srcId="{66168D20-F807-4C23-A325-B629FD747FD6}" destId="{2679B1AE-6BDB-4BE1-8F48-A0D32736A272}" srcOrd="0" destOrd="0" presId="urn:microsoft.com/office/officeart/2005/8/layout/vList2"/>
    <dgm:cxn modelId="{872025A9-B9E9-4F29-9D9D-5811D2293BD4}" type="presOf" srcId="{8B5CEBEE-3480-4542-BF98-39D09226D140}" destId="{713E3B53-CC85-43C9-AB9A-311F0637C9BA}" srcOrd="0" destOrd="0" presId="urn:microsoft.com/office/officeart/2005/8/layout/vList2"/>
    <dgm:cxn modelId="{E05A52D5-D5AB-4D9F-A149-7B0C0424D68F}" type="presParOf" srcId="{713E3B53-CC85-43C9-AB9A-311F0637C9BA}" destId="{2679B1AE-6BDB-4BE1-8F48-A0D32736A27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90D4248-3236-4754-B027-9E142C914A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318CA44-B806-47BF-8C9F-1F9F80E4966D}">
      <dgm:prSet custT="1"/>
      <dgm:spPr>
        <a:noFill/>
        <a:ln>
          <a:noFill/>
        </a:ln>
      </dgm:spPr>
      <dgm:t>
        <a:bodyPr/>
        <a:lstStyle/>
        <a:p>
          <a:pPr algn="ctr" rtl="1"/>
          <a:r>
            <a:rPr lang="en-US" sz="4800" b="1" i="1" dirty="0" smtClean="0">
              <a:solidFill>
                <a:schemeClr val="accent1">
                  <a:lumMod val="75000"/>
                </a:schemeClr>
              </a:solidFill>
              <a:effectLst>
                <a:outerShdw blurRad="38100" dist="38100" dir="2700000" algn="tl">
                  <a:srgbClr val="000000">
                    <a:alpha val="43137"/>
                  </a:srgbClr>
                </a:outerShdw>
              </a:effectLst>
            </a:rPr>
            <a:t>Small or Flat nipples</a:t>
          </a:r>
          <a:endParaRPr lang="en-US" sz="4800" i="1" dirty="0">
            <a:solidFill>
              <a:schemeClr val="accent1">
                <a:lumMod val="75000"/>
              </a:schemeClr>
            </a:solidFill>
            <a:effectLst>
              <a:outerShdw blurRad="38100" dist="38100" dir="2700000" algn="tl">
                <a:srgbClr val="000000">
                  <a:alpha val="43137"/>
                </a:srgbClr>
              </a:outerShdw>
            </a:effectLst>
          </a:endParaRPr>
        </a:p>
      </dgm:t>
    </dgm:pt>
    <dgm:pt modelId="{994D5021-FB65-4130-9D74-E850ABDB27BF}" type="parTrans" cxnId="{AC8C38C1-50AE-493A-8CB5-083621E398C5}">
      <dgm:prSet/>
      <dgm:spPr/>
      <dgm:t>
        <a:bodyPr/>
        <a:lstStyle/>
        <a:p>
          <a:endParaRPr lang="en-US"/>
        </a:p>
      </dgm:t>
    </dgm:pt>
    <dgm:pt modelId="{F2B60A00-2EAB-474D-9DD4-7F4F457C39D8}" type="sibTrans" cxnId="{AC8C38C1-50AE-493A-8CB5-083621E398C5}">
      <dgm:prSet/>
      <dgm:spPr/>
      <dgm:t>
        <a:bodyPr/>
        <a:lstStyle/>
        <a:p>
          <a:endParaRPr lang="en-US"/>
        </a:p>
      </dgm:t>
    </dgm:pt>
    <dgm:pt modelId="{256D576B-B932-45A5-8191-BA51DC30FCCF}" type="pres">
      <dgm:prSet presAssocID="{D90D4248-3236-4754-B027-9E142C914A99}" presName="linear" presStyleCnt="0">
        <dgm:presLayoutVars>
          <dgm:animLvl val="lvl"/>
          <dgm:resizeHandles val="exact"/>
        </dgm:presLayoutVars>
      </dgm:prSet>
      <dgm:spPr/>
      <dgm:t>
        <a:bodyPr/>
        <a:lstStyle/>
        <a:p>
          <a:endParaRPr lang="en-US"/>
        </a:p>
      </dgm:t>
    </dgm:pt>
    <dgm:pt modelId="{A33EDBC8-42BD-4022-B58E-6377CA9186A9}" type="pres">
      <dgm:prSet presAssocID="{D318CA44-B806-47BF-8C9F-1F9F80E4966D}" presName="parentText" presStyleLbl="node1" presStyleIdx="0" presStyleCnt="1" custLinFactNeighborX="-1003">
        <dgm:presLayoutVars>
          <dgm:chMax val="0"/>
          <dgm:bulletEnabled val="1"/>
        </dgm:presLayoutVars>
      </dgm:prSet>
      <dgm:spPr/>
      <dgm:t>
        <a:bodyPr/>
        <a:lstStyle/>
        <a:p>
          <a:endParaRPr lang="en-US"/>
        </a:p>
      </dgm:t>
    </dgm:pt>
  </dgm:ptLst>
  <dgm:cxnLst>
    <dgm:cxn modelId="{AC8C38C1-50AE-493A-8CB5-083621E398C5}" srcId="{D90D4248-3236-4754-B027-9E142C914A99}" destId="{D318CA44-B806-47BF-8C9F-1F9F80E4966D}" srcOrd="0" destOrd="0" parTransId="{994D5021-FB65-4130-9D74-E850ABDB27BF}" sibTransId="{F2B60A00-2EAB-474D-9DD4-7F4F457C39D8}"/>
    <dgm:cxn modelId="{9D607DE2-7931-4B5A-BCDE-B020CC571DBF}" type="presOf" srcId="{D90D4248-3236-4754-B027-9E142C914A99}" destId="{256D576B-B932-45A5-8191-BA51DC30FCCF}" srcOrd="0" destOrd="0" presId="urn:microsoft.com/office/officeart/2005/8/layout/vList2"/>
    <dgm:cxn modelId="{14AFE292-5B0C-4DCF-B25C-100F2A06F4A5}" type="presOf" srcId="{D318CA44-B806-47BF-8C9F-1F9F80E4966D}" destId="{A33EDBC8-42BD-4022-B58E-6377CA9186A9}" srcOrd="0" destOrd="0" presId="urn:microsoft.com/office/officeart/2005/8/layout/vList2"/>
    <dgm:cxn modelId="{BFDC175B-6929-4343-A220-F2AA59CADC0D}" type="presParOf" srcId="{256D576B-B932-45A5-8191-BA51DC30FCCF}" destId="{A33EDBC8-42BD-4022-B58E-6377CA9186A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F9F10AE-5CC2-4CDC-B68E-90834B032DB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A7ECAEB-2FFF-4CC6-B23F-B8B2ABB7EAA0}" type="pres">
      <dgm:prSet presAssocID="{EF9F10AE-5CC2-4CDC-B68E-90834B032DB1}" presName="linear" presStyleCnt="0">
        <dgm:presLayoutVars>
          <dgm:animLvl val="lvl"/>
          <dgm:resizeHandles val="exact"/>
        </dgm:presLayoutVars>
      </dgm:prSet>
      <dgm:spPr/>
      <dgm:t>
        <a:bodyPr/>
        <a:lstStyle/>
        <a:p>
          <a:endParaRPr lang="en-US"/>
        </a:p>
      </dgm:t>
    </dgm:pt>
  </dgm:ptLst>
  <dgm:cxnLst>
    <dgm:cxn modelId="{09C59A10-D500-40C8-A7C6-7AA02CCE7ABB}" type="presOf" srcId="{EF9F10AE-5CC2-4CDC-B68E-90834B032DB1}" destId="{4A7ECAEB-2FFF-4CC6-B23F-B8B2ABB7EAA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5FADFD2-D8B6-4A68-ADDF-E5C20BBCDF1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A682D0-D271-4BBE-82C2-E5D36D18A417}">
      <dgm:prSet custT="1"/>
      <dgm:spPr>
        <a:noFill/>
        <a:ln>
          <a:noFill/>
        </a:ln>
      </dgm:spPr>
      <dgm:t>
        <a:bodyPr/>
        <a:lstStyle/>
        <a:p>
          <a:pPr algn="ctr" rtl="1"/>
          <a:r>
            <a:rPr lang="fa-IR" sz="3600" b="1" dirty="0" smtClean="0">
              <a:solidFill>
                <a:schemeClr val="accent2">
                  <a:lumMod val="75000"/>
                </a:schemeClr>
              </a:solidFill>
              <a:effectLst>
                <a:outerShdw blurRad="38100" dist="38100" dir="2700000" algn="tl">
                  <a:srgbClr val="000000">
                    <a:alpha val="43137"/>
                  </a:srgbClr>
                </a:outerShdw>
              </a:effectLst>
              <a:cs typeface="2  Tabassom" panose="00000400000000000000" pitchFamily="2" charset="-78"/>
            </a:rPr>
            <a:t>اهميت آموزش مادربراي شیردهی و دوشيدن شير</a:t>
          </a:r>
        </a:p>
        <a:p>
          <a:pPr algn="ctr" rtl="1"/>
          <a:endParaRPr lang="en-US" sz="3600" dirty="0">
            <a:solidFill>
              <a:schemeClr val="accent2">
                <a:lumMod val="75000"/>
              </a:schemeClr>
            </a:solidFill>
            <a:effectLst>
              <a:outerShdw blurRad="38100" dist="38100" dir="2700000" algn="tl">
                <a:srgbClr val="000000">
                  <a:alpha val="43137"/>
                </a:srgbClr>
              </a:outerShdw>
            </a:effectLst>
            <a:cs typeface="2  Tabassom" panose="00000400000000000000" pitchFamily="2" charset="-78"/>
          </a:endParaRPr>
        </a:p>
      </dgm:t>
    </dgm:pt>
    <dgm:pt modelId="{C7DB7730-D60C-444C-9F32-7688B0510486}" type="parTrans" cxnId="{D78E0625-EC19-4D38-995A-9185093B3A72}">
      <dgm:prSet/>
      <dgm:spPr/>
      <dgm:t>
        <a:bodyPr/>
        <a:lstStyle/>
        <a:p>
          <a:endParaRPr lang="en-US" sz="1600"/>
        </a:p>
      </dgm:t>
    </dgm:pt>
    <dgm:pt modelId="{46E21C62-ADE0-48C2-9292-BBC26C56CF03}" type="sibTrans" cxnId="{D78E0625-EC19-4D38-995A-9185093B3A72}">
      <dgm:prSet/>
      <dgm:spPr/>
      <dgm:t>
        <a:bodyPr/>
        <a:lstStyle/>
        <a:p>
          <a:endParaRPr lang="en-US" sz="1600"/>
        </a:p>
      </dgm:t>
    </dgm:pt>
    <dgm:pt modelId="{37E13789-82B6-49AB-AA4C-C173CE30F8CF}" type="pres">
      <dgm:prSet presAssocID="{F5FADFD2-D8B6-4A68-ADDF-E5C20BBCDF17}" presName="linear" presStyleCnt="0">
        <dgm:presLayoutVars>
          <dgm:animLvl val="lvl"/>
          <dgm:resizeHandles val="exact"/>
        </dgm:presLayoutVars>
      </dgm:prSet>
      <dgm:spPr/>
      <dgm:t>
        <a:bodyPr/>
        <a:lstStyle/>
        <a:p>
          <a:endParaRPr lang="en-US"/>
        </a:p>
      </dgm:t>
    </dgm:pt>
    <dgm:pt modelId="{7FA3A9C7-D5D6-4271-AB7E-8F09C6796DA0}" type="pres">
      <dgm:prSet presAssocID="{71A682D0-D271-4BBE-82C2-E5D36D18A417}" presName="parentText" presStyleLbl="node1" presStyleIdx="0" presStyleCnt="1" custScaleY="298439" custLinFactNeighborY="17708">
        <dgm:presLayoutVars>
          <dgm:chMax val="0"/>
          <dgm:bulletEnabled val="1"/>
        </dgm:presLayoutVars>
      </dgm:prSet>
      <dgm:spPr/>
      <dgm:t>
        <a:bodyPr/>
        <a:lstStyle/>
        <a:p>
          <a:endParaRPr lang="en-US"/>
        </a:p>
      </dgm:t>
    </dgm:pt>
  </dgm:ptLst>
  <dgm:cxnLst>
    <dgm:cxn modelId="{D78E0625-EC19-4D38-995A-9185093B3A72}" srcId="{F5FADFD2-D8B6-4A68-ADDF-E5C20BBCDF17}" destId="{71A682D0-D271-4BBE-82C2-E5D36D18A417}" srcOrd="0" destOrd="0" parTransId="{C7DB7730-D60C-444C-9F32-7688B0510486}" sibTransId="{46E21C62-ADE0-48C2-9292-BBC26C56CF03}"/>
    <dgm:cxn modelId="{B08829A0-3822-4F01-9902-A4AC880DBDCB}" type="presOf" srcId="{71A682D0-D271-4BBE-82C2-E5D36D18A417}" destId="{7FA3A9C7-D5D6-4271-AB7E-8F09C6796DA0}" srcOrd="0" destOrd="0" presId="urn:microsoft.com/office/officeart/2005/8/layout/vList2"/>
    <dgm:cxn modelId="{6454C4A9-F202-43B4-8A08-B34E10274BAE}" type="presOf" srcId="{F5FADFD2-D8B6-4A68-ADDF-E5C20BBCDF17}" destId="{37E13789-82B6-49AB-AA4C-C173CE30F8CF}" srcOrd="0" destOrd="0" presId="urn:microsoft.com/office/officeart/2005/8/layout/vList2"/>
    <dgm:cxn modelId="{319A9EFC-195F-484F-ABC7-52C21A3AF20D}" type="presParOf" srcId="{37E13789-82B6-49AB-AA4C-C173CE30F8CF}" destId="{7FA3A9C7-D5D6-4271-AB7E-8F09C6796DA0}"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784A380-1C49-46EC-BAC3-92F83084401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226532E-BDF7-422E-82D4-E0BE9F1E1C2F}">
      <dgm:prSet custT="1"/>
      <dgm:spPr>
        <a:noFill/>
        <a:ln>
          <a:noFill/>
        </a:ln>
      </dgm:spPr>
      <dgm:t>
        <a:bodyPr/>
        <a:lstStyle/>
        <a:p>
          <a:pPr algn="l" rtl="1"/>
          <a:r>
            <a:rPr lang="en-US" sz="3200" b="1" dirty="0" smtClean="0">
              <a:solidFill>
                <a:schemeClr val="accent1">
                  <a:lumMod val="75000"/>
                </a:schemeClr>
              </a:solidFill>
              <a:effectLst>
                <a:outerShdw blurRad="38100" dist="38100" dir="2700000" algn="tl">
                  <a:srgbClr val="000000">
                    <a:alpha val="43137"/>
                  </a:srgbClr>
                </a:outerShdw>
              </a:effectLst>
            </a:rPr>
            <a:t>Feeding low-birth-weight babies</a:t>
          </a:r>
          <a:endParaRPr lang="en-US" sz="3200" dirty="0">
            <a:solidFill>
              <a:schemeClr val="accent1">
                <a:lumMod val="75000"/>
              </a:schemeClr>
            </a:solidFill>
            <a:effectLst>
              <a:outerShdw blurRad="38100" dist="38100" dir="2700000" algn="tl">
                <a:srgbClr val="000000">
                  <a:alpha val="43137"/>
                </a:srgbClr>
              </a:outerShdw>
            </a:effectLst>
          </a:endParaRPr>
        </a:p>
      </dgm:t>
    </dgm:pt>
    <dgm:pt modelId="{39153871-B09B-4A68-B0B8-BCCE5CCAC8F5}" type="parTrans" cxnId="{0A6C5E08-7E7C-4B38-BEC3-3EA0FDA0275A}">
      <dgm:prSet/>
      <dgm:spPr/>
      <dgm:t>
        <a:bodyPr/>
        <a:lstStyle/>
        <a:p>
          <a:endParaRPr lang="en-US"/>
        </a:p>
      </dgm:t>
    </dgm:pt>
    <dgm:pt modelId="{0A4DC7E9-0AF5-49D6-B702-CBDD298174FE}" type="sibTrans" cxnId="{0A6C5E08-7E7C-4B38-BEC3-3EA0FDA0275A}">
      <dgm:prSet/>
      <dgm:spPr/>
      <dgm:t>
        <a:bodyPr/>
        <a:lstStyle/>
        <a:p>
          <a:endParaRPr lang="en-US"/>
        </a:p>
      </dgm:t>
    </dgm:pt>
    <dgm:pt modelId="{D2D8A4B6-4625-4C13-916C-85098D37A09F}" type="pres">
      <dgm:prSet presAssocID="{D784A380-1C49-46EC-BAC3-92F830844018}" presName="linear" presStyleCnt="0">
        <dgm:presLayoutVars>
          <dgm:animLvl val="lvl"/>
          <dgm:resizeHandles val="exact"/>
        </dgm:presLayoutVars>
      </dgm:prSet>
      <dgm:spPr/>
      <dgm:t>
        <a:bodyPr/>
        <a:lstStyle/>
        <a:p>
          <a:endParaRPr lang="en-US"/>
        </a:p>
      </dgm:t>
    </dgm:pt>
    <dgm:pt modelId="{DCBFFBB3-D62D-4D41-B8D4-AE3EFDE8885F}" type="pres">
      <dgm:prSet presAssocID="{1226532E-BDF7-422E-82D4-E0BE9F1E1C2F}" presName="parentText" presStyleLbl="node1" presStyleIdx="0" presStyleCnt="1">
        <dgm:presLayoutVars>
          <dgm:chMax val="0"/>
          <dgm:bulletEnabled val="1"/>
        </dgm:presLayoutVars>
      </dgm:prSet>
      <dgm:spPr/>
      <dgm:t>
        <a:bodyPr/>
        <a:lstStyle/>
        <a:p>
          <a:endParaRPr lang="en-US"/>
        </a:p>
      </dgm:t>
    </dgm:pt>
  </dgm:ptLst>
  <dgm:cxnLst>
    <dgm:cxn modelId="{0A6C5E08-7E7C-4B38-BEC3-3EA0FDA0275A}" srcId="{D784A380-1C49-46EC-BAC3-92F830844018}" destId="{1226532E-BDF7-422E-82D4-E0BE9F1E1C2F}" srcOrd="0" destOrd="0" parTransId="{39153871-B09B-4A68-B0B8-BCCE5CCAC8F5}" sibTransId="{0A4DC7E9-0AF5-49D6-B702-CBDD298174FE}"/>
    <dgm:cxn modelId="{4724C71A-5743-45E0-8FD7-6FFC6DD2285B}" type="presOf" srcId="{1226532E-BDF7-422E-82D4-E0BE9F1E1C2F}" destId="{DCBFFBB3-D62D-4D41-B8D4-AE3EFDE8885F}" srcOrd="0" destOrd="0" presId="urn:microsoft.com/office/officeart/2005/8/layout/vList2"/>
    <dgm:cxn modelId="{E3A71EF2-6FC5-49CD-8136-A62173853AFF}" type="presOf" srcId="{D784A380-1C49-46EC-BAC3-92F830844018}" destId="{D2D8A4B6-4625-4C13-916C-85098D37A09F}" srcOrd="0" destOrd="0" presId="urn:microsoft.com/office/officeart/2005/8/layout/vList2"/>
    <dgm:cxn modelId="{FAACC2BA-A322-4E59-8FAE-86940227FAEA}" type="presParOf" srcId="{D2D8A4B6-4625-4C13-916C-85098D37A09F}" destId="{DCBFFBB3-D62D-4D41-B8D4-AE3EFDE8885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50C89CF-9A3D-48BD-AEA6-81B3772A675A}"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76921ED1-31CD-46EF-A495-6EDAF328E576}">
      <dgm:prSet custT="1"/>
      <dgm:spPr/>
      <dgm:t>
        <a:bodyPr/>
        <a:lstStyle/>
        <a:p>
          <a:pPr algn="ctr" rtl="0"/>
          <a:r>
            <a:rPr lang="en-US" sz="2000" dirty="0" smtClean="0"/>
            <a:t>The breastfeeding infant needs not only the ability to suck and swallow-reflexes normally very early in gestation-but also the ability to </a:t>
          </a:r>
          <a:r>
            <a:rPr lang="en-US" sz="2000" b="1" i="1" u="sng" dirty="0" smtClean="0">
              <a:solidFill>
                <a:schemeClr val="accent1">
                  <a:lumMod val="50000"/>
                </a:schemeClr>
              </a:solidFill>
            </a:rPr>
            <a:t>coordinate</a:t>
          </a:r>
          <a:r>
            <a:rPr lang="en-US" sz="2000" u="sng" dirty="0" smtClean="0">
              <a:solidFill>
                <a:schemeClr val="accent1">
                  <a:lumMod val="50000"/>
                </a:schemeClr>
              </a:solidFill>
            </a:rPr>
            <a:t> </a:t>
          </a:r>
          <a:r>
            <a:rPr lang="en-US" sz="2000" b="1" i="1" u="sng" dirty="0" smtClean="0">
              <a:solidFill>
                <a:schemeClr val="accent1">
                  <a:lumMod val="50000"/>
                </a:schemeClr>
              </a:solidFill>
            </a:rPr>
            <a:t>suck and swallow with breathing</a:t>
          </a:r>
          <a:r>
            <a:rPr lang="en-US" sz="2000" dirty="0" smtClean="0">
              <a:solidFill>
                <a:schemeClr val="accent1">
                  <a:lumMod val="50000"/>
                </a:schemeClr>
              </a:solidFill>
            </a:rPr>
            <a:t>, which appears around 32 weeks of gestation</a:t>
          </a:r>
          <a:endParaRPr lang="en-US" sz="2000" dirty="0">
            <a:solidFill>
              <a:schemeClr val="accent1">
                <a:lumMod val="50000"/>
              </a:schemeClr>
            </a:solidFill>
          </a:endParaRPr>
        </a:p>
      </dgm:t>
    </dgm:pt>
    <dgm:pt modelId="{596222B1-A772-4794-8F07-4BBA871B4F48}" type="parTrans" cxnId="{48E72716-CE84-41B9-9263-D3902E9B6F1F}">
      <dgm:prSet/>
      <dgm:spPr/>
      <dgm:t>
        <a:bodyPr/>
        <a:lstStyle/>
        <a:p>
          <a:endParaRPr lang="en-US"/>
        </a:p>
      </dgm:t>
    </dgm:pt>
    <dgm:pt modelId="{98EF660F-BFA3-431A-888F-068866F44BBC}" type="sibTrans" cxnId="{48E72716-CE84-41B9-9263-D3902E9B6F1F}">
      <dgm:prSet/>
      <dgm:spPr/>
      <dgm:t>
        <a:bodyPr/>
        <a:lstStyle/>
        <a:p>
          <a:endParaRPr lang="en-US"/>
        </a:p>
      </dgm:t>
    </dgm:pt>
    <dgm:pt modelId="{C2C0F765-7623-4986-89BE-C2CEBC6A5980}" type="pres">
      <dgm:prSet presAssocID="{750C89CF-9A3D-48BD-AEA6-81B3772A675A}" presName="linear" presStyleCnt="0">
        <dgm:presLayoutVars>
          <dgm:animLvl val="lvl"/>
          <dgm:resizeHandles val="exact"/>
        </dgm:presLayoutVars>
      </dgm:prSet>
      <dgm:spPr/>
      <dgm:t>
        <a:bodyPr/>
        <a:lstStyle/>
        <a:p>
          <a:endParaRPr lang="en-US"/>
        </a:p>
      </dgm:t>
    </dgm:pt>
    <dgm:pt modelId="{6FCBA27B-47D3-4920-BB59-64E91AA036EB}" type="pres">
      <dgm:prSet presAssocID="{76921ED1-31CD-46EF-A495-6EDAF328E576}" presName="parentText" presStyleLbl="node1" presStyleIdx="0" presStyleCnt="1" custScaleX="99995" custScaleY="459603" custLinFactNeighborX="-1199" custLinFactNeighborY="14587">
        <dgm:presLayoutVars>
          <dgm:chMax val="0"/>
          <dgm:bulletEnabled val="1"/>
        </dgm:presLayoutVars>
      </dgm:prSet>
      <dgm:spPr/>
      <dgm:t>
        <a:bodyPr/>
        <a:lstStyle/>
        <a:p>
          <a:endParaRPr lang="en-US"/>
        </a:p>
      </dgm:t>
    </dgm:pt>
  </dgm:ptLst>
  <dgm:cxnLst>
    <dgm:cxn modelId="{48E72716-CE84-41B9-9263-D3902E9B6F1F}" srcId="{750C89CF-9A3D-48BD-AEA6-81B3772A675A}" destId="{76921ED1-31CD-46EF-A495-6EDAF328E576}" srcOrd="0" destOrd="0" parTransId="{596222B1-A772-4794-8F07-4BBA871B4F48}" sibTransId="{98EF660F-BFA3-431A-888F-068866F44BBC}"/>
    <dgm:cxn modelId="{A2FBAE2D-96C8-4856-A71A-FF8677A7F88A}" type="presOf" srcId="{750C89CF-9A3D-48BD-AEA6-81B3772A675A}" destId="{C2C0F765-7623-4986-89BE-C2CEBC6A5980}" srcOrd="0" destOrd="0" presId="urn:microsoft.com/office/officeart/2005/8/layout/vList2"/>
    <dgm:cxn modelId="{40AACC8F-1357-40BB-A39D-C77E02721BFA}" type="presOf" srcId="{76921ED1-31CD-46EF-A495-6EDAF328E576}" destId="{6FCBA27B-47D3-4920-BB59-64E91AA036EB}" srcOrd="0" destOrd="0" presId="urn:microsoft.com/office/officeart/2005/8/layout/vList2"/>
    <dgm:cxn modelId="{DAAC48E7-74AC-4570-9825-88D0019402B9}" type="presParOf" srcId="{C2C0F765-7623-4986-89BE-C2CEBC6A5980}" destId="{6FCBA27B-47D3-4920-BB59-64E91AA036EB}"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4544C78-7F01-4359-92A1-8D09BA29D9E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B45DEC-61E1-4A39-8AF9-9319CEF817DA}">
      <dgm:prSet custT="1"/>
      <dgm:spPr>
        <a:noFill/>
        <a:ln>
          <a:noFill/>
        </a:ln>
      </dgm:spPr>
      <dgm:t>
        <a:bodyPr/>
        <a:lstStyle/>
        <a:p>
          <a:pPr algn="l" rtl="1"/>
          <a:r>
            <a:rPr lang="en-US" sz="4000" b="1" dirty="0" smtClean="0">
              <a:solidFill>
                <a:schemeClr val="accent1">
                  <a:lumMod val="75000"/>
                </a:schemeClr>
              </a:solidFill>
              <a:effectLst>
                <a:outerShdw blurRad="38100" dist="38100" dir="2700000" algn="tl">
                  <a:srgbClr val="000000">
                    <a:alpha val="43137"/>
                  </a:srgbClr>
                </a:outerShdw>
              </a:effectLst>
            </a:rPr>
            <a:t>Spoons</a:t>
          </a:r>
          <a:endParaRPr lang="en-US" sz="4000" dirty="0">
            <a:solidFill>
              <a:schemeClr val="accent1">
                <a:lumMod val="75000"/>
              </a:schemeClr>
            </a:solidFill>
            <a:effectLst>
              <a:outerShdw blurRad="38100" dist="38100" dir="2700000" algn="tl">
                <a:srgbClr val="000000">
                  <a:alpha val="43137"/>
                </a:srgbClr>
              </a:outerShdw>
            </a:effectLst>
          </a:endParaRPr>
        </a:p>
      </dgm:t>
    </dgm:pt>
    <dgm:pt modelId="{5D42DE31-8288-4A9F-9426-1A3D4437EEFC}" type="parTrans" cxnId="{537A7C27-7DAB-4E3C-BD23-EBEAF86D3F88}">
      <dgm:prSet/>
      <dgm:spPr/>
      <dgm:t>
        <a:bodyPr/>
        <a:lstStyle/>
        <a:p>
          <a:endParaRPr lang="en-US"/>
        </a:p>
      </dgm:t>
    </dgm:pt>
    <dgm:pt modelId="{C5E7B31E-8914-4C0B-954B-03B34E651949}" type="sibTrans" cxnId="{537A7C27-7DAB-4E3C-BD23-EBEAF86D3F88}">
      <dgm:prSet/>
      <dgm:spPr/>
      <dgm:t>
        <a:bodyPr/>
        <a:lstStyle/>
        <a:p>
          <a:endParaRPr lang="en-US"/>
        </a:p>
      </dgm:t>
    </dgm:pt>
    <dgm:pt modelId="{871B1135-EAC1-4DAA-81B6-B071EA07028F}" type="pres">
      <dgm:prSet presAssocID="{04544C78-7F01-4359-92A1-8D09BA29D9E7}" presName="linear" presStyleCnt="0">
        <dgm:presLayoutVars>
          <dgm:animLvl val="lvl"/>
          <dgm:resizeHandles val="exact"/>
        </dgm:presLayoutVars>
      </dgm:prSet>
      <dgm:spPr/>
      <dgm:t>
        <a:bodyPr/>
        <a:lstStyle/>
        <a:p>
          <a:endParaRPr lang="en-US"/>
        </a:p>
      </dgm:t>
    </dgm:pt>
    <dgm:pt modelId="{AD8E99FA-511F-4521-A917-4BBB6A94EC87}" type="pres">
      <dgm:prSet presAssocID="{4EB45DEC-61E1-4A39-8AF9-9319CEF817DA}" presName="parentText" presStyleLbl="node1" presStyleIdx="0" presStyleCnt="1">
        <dgm:presLayoutVars>
          <dgm:chMax val="0"/>
          <dgm:bulletEnabled val="1"/>
        </dgm:presLayoutVars>
      </dgm:prSet>
      <dgm:spPr/>
      <dgm:t>
        <a:bodyPr/>
        <a:lstStyle/>
        <a:p>
          <a:endParaRPr lang="en-US"/>
        </a:p>
      </dgm:t>
    </dgm:pt>
  </dgm:ptLst>
  <dgm:cxnLst>
    <dgm:cxn modelId="{537A7C27-7DAB-4E3C-BD23-EBEAF86D3F88}" srcId="{04544C78-7F01-4359-92A1-8D09BA29D9E7}" destId="{4EB45DEC-61E1-4A39-8AF9-9319CEF817DA}" srcOrd="0" destOrd="0" parTransId="{5D42DE31-8288-4A9F-9426-1A3D4437EEFC}" sibTransId="{C5E7B31E-8914-4C0B-954B-03B34E651949}"/>
    <dgm:cxn modelId="{5E5CA1E7-5714-4567-AD06-2325EEA889A5}" type="presOf" srcId="{4EB45DEC-61E1-4A39-8AF9-9319CEF817DA}" destId="{AD8E99FA-511F-4521-A917-4BBB6A94EC87}" srcOrd="0" destOrd="0" presId="urn:microsoft.com/office/officeart/2005/8/layout/vList2"/>
    <dgm:cxn modelId="{4234242A-1E4C-4F81-AA2A-4EA1CB3AF319}" type="presOf" srcId="{04544C78-7F01-4359-92A1-8D09BA29D9E7}" destId="{871B1135-EAC1-4DAA-81B6-B071EA07028F}" srcOrd="0" destOrd="0" presId="urn:microsoft.com/office/officeart/2005/8/layout/vList2"/>
    <dgm:cxn modelId="{42E8EDF1-F707-4765-B3C6-397329F5070A}" type="presParOf" srcId="{871B1135-EAC1-4DAA-81B6-B071EA07028F}" destId="{AD8E99FA-511F-4521-A917-4BBB6A94EC8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DC42357-3358-47AE-964A-C2D15D905B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59FF7D9-ABC5-4026-AF29-F259EECF33EE}">
      <dgm:prSet custT="1"/>
      <dgm:spPr>
        <a:noFill/>
        <a:ln>
          <a:noFill/>
        </a:ln>
      </dgm:spPr>
      <dgm:t>
        <a:bodyPr/>
        <a:lstStyle/>
        <a:p>
          <a:pPr algn="l" rtl="1"/>
          <a:r>
            <a:rPr lang="en-US" sz="3600" b="1" dirty="0" smtClean="0">
              <a:solidFill>
                <a:schemeClr val="accent1">
                  <a:lumMod val="75000"/>
                </a:schemeClr>
              </a:solidFill>
              <a:effectLst>
                <a:outerShdw blurRad="38100" dist="38100" dir="2700000" algn="tl">
                  <a:srgbClr val="000000">
                    <a:alpha val="43137"/>
                  </a:srgbClr>
                </a:outerShdw>
              </a:effectLst>
            </a:rPr>
            <a:t>Spoon-feeding  (Technique)</a:t>
          </a:r>
          <a:endParaRPr lang="en-US" sz="3600" dirty="0">
            <a:solidFill>
              <a:schemeClr val="accent1">
                <a:lumMod val="75000"/>
              </a:schemeClr>
            </a:solidFill>
            <a:effectLst>
              <a:outerShdw blurRad="38100" dist="38100" dir="2700000" algn="tl">
                <a:srgbClr val="000000">
                  <a:alpha val="43137"/>
                </a:srgbClr>
              </a:outerShdw>
            </a:effectLst>
          </a:endParaRPr>
        </a:p>
      </dgm:t>
    </dgm:pt>
    <dgm:pt modelId="{B9D4DD10-144B-4B41-ABD7-C2111E959227}" type="parTrans" cxnId="{F7467F04-E5DC-44C3-862F-69E3D15A9600}">
      <dgm:prSet/>
      <dgm:spPr/>
      <dgm:t>
        <a:bodyPr/>
        <a:lstStyle/>
        <a:p>
          <a:endParaRPr lang="en-US">
            <a:effectLst>
              <a:outerShdw blurRad="38100" dist="38100" dir="2700000" algn="tl">
                <a:srgbClr val="000000">
                  <a:alpha val="43137"/>
                </a:srgbClr>
              </a:outerShdw>
            </a:effectLst>
          </a:endParaRPr>
        </a:p>
      </dgm:t>
    </dgm:pt>
    <dgm:pt modelId="{5BCF426C-6789-4E1B-8431-EA85F81B81CF}" type="sibTrans" cxnId="{F7467F04-E5DC-44C3-862F-69E3D15A9600}">
      <dgm:prSet/>
      <dgm:spPr/>
      <dgm:t>
        <a:bodyPr/>
        <a:lstStyle/>
        <a:p>
          <a:endParaRPr lang="en-US">
            <a:effectLst>
              <a:outerShdw blurRad="38100" dist="38100" dir="2700000" algn="tl">
                <a:srgbClr val="000000">
                  <a:alpha val="43137"/>
                </a:srgbClr>
              </a:outerShdw>
            </a:effectLst>
          </a:endParaRPr>
        </a:p>
      </dgm:t>
    </dgm:pt>
    <dgm:pt modelId="{47E738BE-9F41-406D-A4B6-62838385BA0F}" type="pres">
      <dgm:prSet presAssocID="{CDC42357-3358-47AE-964A-C2D15D905B08}" presName="linear" presStyleCnt="0">
        <dgm:presLayoutVars>
          <dgm:animLvl val="lvl"/>
          <dgm:resizeHandles val="exact"/>
        </dgm:presLayoutVars>
      </dgm:prSet>
      <dgm:spPr/>
      <dgm:t>
        <a:bodyPr/>
        <a:lstStyle/>
        <a:p>
          <a:endParaRPr lang="en-US"/>
        </a:p>
      </dgm:t>
    </dgm:pt>
    <dgm:pt modelId="{61B5A9D3-1948-4684-82C6-50428BB6CF61}" type="pres">
      <dgm:prSet presAssocID="{F59FF7D9-ABC5-4026-AF29-F259EECF33EE}" presName="parentText" presStyleLbl="node1" presStyleIdx="0" presStyleCnt="1">
        <dgm:presLayoutVars>
          <dgm:chMax val="0"/>
          <dgm:bulletEnabled val="1"/>
        </dgm:presLayoutVars>
      </dgm:prSet>
      <dgm:spPr/>
      <dgm:t>
        <a:bodyPr/>
        <a:lstStyle/>
        <a:p>
          <a:endParaRPr lang="en-US"/>
        </a:p>
      </dgm:t>
    </dgm:pt>
  </dgm:ptLst>
  <dgm:cxnLst>
    <dgm:cxn modelId="{F7467F04-E5DC-44C3-862F-69E3D15A9600}" srcId="{CDC42357-3358-47AE-964A-C2D15D905B08}" destId="{F59FF7D9-ABC5-4026-AF29-F259EECF33EE}" srcOrd="0" destOrd="0" parTransId="{B9D4DD10-144B-4B41-ABD7-C2111E959227}" sibTransId="{5BCF426C-6789-4E1B-8431-EA85F81B81CF}"/>
    <dgm:cxn modelId="{51151B65-8DB8-4B69-863F-F419BD7BB4A6}" type="presOf" srcId="{CDC42357-3358-47AE-964A-C2D15D905B08}" destId="{47E738BE-9F41-406D-A4B6-62838385BA0F}" srcOrd="0" destOrd="0" presId="urn:microsoft.com/office/officeart/2005/8/layout/vList2"/>
    <dgm:cxn modelId="{4BEC3E80-7EED-4E60-8924-FF1EE90B0636}" type="presOf" srcId="{F59FF7D9-ABC5-4026-AF29-F259EECF33EE}" destId="{61B5A9D3-1948-4684-82C6-50428BB6CF61}" srcOrd="0" destOrd="0" presId="urn:microsoft.com/office/officeart/2005/8/layout/vList2"/>
    <dgm:cxn modelId="{0DB566B1-C7C9-4CA0-9FCA-B82643B3B306}" type="presParOf" srcId="{47E738BE-9F41-406D-A4B6-62838385BA0F}" destId="{61B5A9D3-1948-4684-82C6-50428BB6CF6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3790DA8-667A-461A-882A-C10BE38C826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2A1764B-5B39-4818-9E45-986C578953BE}">
      <dgm:prSet custT="1"/>
      <dgm:spPr>
        <a:noFill/>
        <a:ln>
          <a:noFill/>
        </a:ln>
      </dgm:spPr>
      <dgm:t>
        <a:bodyPr/>
        <a:lstStyle/>
        <a:p>
          <a:pPr algn="l" rtl="1"/>
          <a:r>
            <a:rPr lang="en-US" sz="2800" b="1" i="1" u="none" dirty="0" smtClean="0">
              <a:solidFill>
                <a:schemeClr val="accent1">
                  <a:lumMod val="75000"/>
                </a:schemeClr>
              </a:solidFill>
              <a:effectLst>
                <a:outerShdw blurRad="38100" dist="38100" dir="2700000" algn="tl">
                  <a:srgbClr val="000000">
                    <a:alpha val="43137"/>
                  </a:srgbClr>
                </a:outerShdw>
              </a:effectLst>
            </a:rPr>
            <a:t>Finger-feeding with a periodontal syringe (glove optional)</a:t>
          </a:r>
          <a:endParaRPr lang="en-US" sz="2800" b="1" u="none" dirty="0">
            <a:solidFill>
              <a:schemeClr val="accent1">
                <a:lumMod val="75000"/>
              </a:schemeClr>
            </a:solidFill>
            <a:effectLst>
              <a:outerShdw blurRad="38100" dist="38100" dir="2700000" algn="tl">
                <a:srgbClr val="000000">
                  <a:alpha val="43137"/>
                </a:srgbClr>
              </a:outerShdw>
            </a:effectLst>
          </a:endParaRPr>
        </a:p>
      </dgm:t>
    </dgm:pt>
    <dgm:pt modelId="{684EB055-72B7-4349-8A18-C53B8ECAF496}" type="parTrans" cxnId="{97B5B94A-93D5-4C80-8481-C987B8ACCE8A}">
      <dgm:prSet/>
      <dgm:spPr/>
      <dgm:t>
        <a:bodyPr/>
        <a:lstStyle/>
        <a:p>
          <a:endParaRPr lang="en-US"/>
        </a:p>
      </dgm:t>
    </dgm:pt>
    <dgm:pt modelId="{09E638B7-CEA2-4EB4-8FB0-664C67C866F7}" type="sibTrans" cxnId="{97B5B94A-93D5-4C80-8481-C987B8ACCE8A}">
      <dgm:prSet/>
      <dgm:spPr/>
      <dgm:t>
        <a:bodyPr/>
        <a:lstStyle/>
        <a:p>
          <a:endParaRPr lang="en-US"/>
        </a:p>
      </dgm:t>
    </dgm:pt>
    <dgm:pt modelId="{F48687A1-3F79-4A25-A305-E38D839919C8}" type="pres">
      <dgm:prSet presAssocID="{53790DA8-667A-461A-882A-C10BE38C826F}" presName="linear" presStyleCnt="0">
        <dgm:presLayoutVars>
          <dgm:animLvl val="lvl"/>
          <dgm:resizeHandles val="exact"/>
        </dgm:presLayoutVars>
      </dgm:prSet>
      <dgm:spPr/>
      <dgm:t>
        <a:bodyPr/>
        <a:lstStyle/>
        <a:p>
          <a:endParaRPr lang="en-US"/>
        </a:p>
      </dgm:t>
    </dgm:pt>
    <dgm:pt modelId="{9DD12502-BF6A-4191-97A1-08B23770BBCB}" type="pres">
      <dgm:prSet presAssocID="{02A1764B-5B39-4818-9E45-986C578953BE}" presName="parentText" presStyleLbl="node1" presStyleIdx="0" presStyleCnt="1" custScaleY="84802">
        <dgm:presLayoutVars>
          <dgm:chMax val="0"/>
          <dgm:bulletEnabled val="1"/>
        </dgm:presLayoutVars>
      </dgm:prSet>
      <dgm:spPr/>
      <dgm:t>
        <a:bodyPr/>
        <a:lstStyle/>
        <a:p>
          <a:endParaRPr lang="en-US"/>
        </a:p>
      </dgm:t>
    </dgm:pt>
  </dgm:ptLst>
  <dgm:cxnLst>
    <dgm:cxn modelId="{677B2332-BF90-4C19-A52F-3F6518EEBA6F}" type="presOf" srcId="{53790DA8-667A-461A-882A-C10BE38C826F}" destId="{F48687A1-3F79-4A25-A305-E38D839919C8}" srcOrd="0" destOrd="0" presId="urn:microsoft.com/office/officeart/2005/8/layout/vList2"/>
    <dgm:cxn modelId="{63789122-6183-4CEB-8AAB-51F5F15388EE}" type="presOf" srcId="{02A1764B-5B39-4818-9E45-986C578953BE}" destId="{9DD12502-BF6A-4191-97A1-08B23770BBCB}" srcOrd="0" destOrd="0" presId="urn:microsoft.com/office/officeart/2005/8/layout/vList2"/>
    <dgm:cxn modelId="{97B5B94A-93D5-4C80-8481-C987B8ACCE8A}" srcId="{53790DA8-667A-461A-882A-C10BE38C826F}" destId="{02A1764B-5B39-4818-9E45-986C578953BE}" srcOrd="0" destOrd="0" parTransId="{684EB055-72B7-4349-8A18-C53B8ECAF496}" sibTransId="{09E638B7-CEA2-4EB4-8FB0-664C67C866F7}"/>
    <dgm:cxn modelId="{859F9B67-3D24-419E-AA30-C7B974D20CFE}" type="presParOf" srcId="{F48687A1-3F79-4A25-A305-E38D839919C8}" destId="{9DD12502-BF6A-4191-97A1-08B23770BBC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E53D20-5D7F-4595-A219-25E532234DA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EF6C30-D885-4940-A843-E407FE5FABC3}">
      <dgm:prSet/>
      <dgm:spPr>
        <a:noFill/>
        <a:ln>
          <a:noFill/>
        </a:ln>
      </dgm:spPr>
      <dgm:t>
        <a:bodyPr/>
        <a:lstStyle/>
        <a:p>
          <a:pPr rtl="1"/>
          <a:r>
            <a:rPr lang="en-US" dirty="0" smtClean="0">
              <a:solidFill>
                <a:schemeClr val="accent1">
                  <a:lumMod val="75000"/>
                </a:schemeClr>
              </a:solidFill>
              <a:effectLst>
                <a:outerShdw blurRad="38100" dist="38100" dir="2700000" algn="tl">
                  <a:srgbClr val="000000">
                    <a:alpha val="43137"/>
                  </a:srgbClr>
                </a:outerShdw>
              </a:effectLst>
            </a:rPr>
            <a:t>ULTRATHIN NIPPLE SHIELDS</a:t>
          </a:r>
          <a:endParaRPr lang="en-US" dirty="0">
            <a:solidFill>
              <a:schemeClr val="accent1">
                <a:lumMod val="75000"/>
              </a:schemeClr>
            </a:solidFill>
            <a:effectLst>
              <a:outerShdw blurRad="38100" dist="38100" dir="2700000" algn="tl">
                <a:srgbClr val="000000">
                  <a:alpha val="43137"/>
                </a:srgbClr>
              </a:outerShdw>
            </a:effectLst>
          </a:endParaRPr>
        </a:p>
      </dgm:t>
    </dgm:pt>
    <dgm:pt modelId="{8C9B42ED-BC77-4C1E-B466-4399495B2E90}" type="parTrans" cxnId="{760F6795-4140-4E8F-A6AC-BB2B1EADAD6B}">
      <dgm:prSet/>
      <dgm:spPr/>
      <dgm:t>
        <a:bodyPr/>
        <a:lstStyle/>
        <a:p>
          <a:endParaRPr lang="en-US"/>
        </a:p>
      </dgm:t>
    </dgm:pt>
    <dgm:pt modelId="{00B8D386-BE80-4A43-9060-AB6829916A30}" type="sibTrans" cxnId="{760F6795-4140-4E8F-A6AC-BB2B1EADAD6B}">
      <dgm:prSet/>
      <dgm:spPr/>
      <dgm:t>
        <a:bodyPr/>
        <a:lstStyle/>
        <a:p>
          <a:endParaRPr lang="en-US"/>
        </a:p>
      </dgm:t>
    </dgm:pt>
    <dgm:pt modelId="{05B19FA3-436B-42EF-BEAE-1F474CFCD728}" type="pres">
      <dgm:prSet presAssocID="{88E53D20-5D7F-4595-A219-25E532234DAF}" presName="linear" presStyleCnt="0">
        <dgm:presLayoutVars>
          <dgm:animLvl val="lvl"/>
          <dgm:resizeHandles val="exact"/>
        </dgm:presLayoutVars>
      </dgm:prSet>
      <dgm:spPr/>
      <dgm:t>
        <a:bodyPr/>
        <a:lstStyle/>
        <a:p>
          <a:endParaRPr lang="en-US"/>
        </a:p>
      </dgm:t>
    </dgm:pt>
    <dgm:pt modelId="{51AA153F-6594-4BAC-9444-F3E51EE3FB4A}" type="pres">
      <dgm:prSet presAssocID="{7DEF6C30-D885-4940-A843-E407FE5FABC3}" presName="parentText" presStyleLbl="node1" presStyleIdx="0" presStyleCnt="1">
        <dgm:presLayoutVars>
          <dgm:chMax val="0"/>
          <dgm:bulletEnabled val="1"/>
        </dgm:presLayoutVars>
      </dgm:prSet>
      <dgm:spPr/>
      <dgm:t>
        <a:bodyPr/>
        <a:lstStyle/>
        <a:p>
          <a:endParaRPr lang="en-US"/>
        </a:p>
      </dgm:t>
    </dgm:pt>
  </dgm:ptLst>
  <dgm:cxnLst>
    <dgm:cxn modelId="{E1C1C388-10D3-4014-AED2-CD56A2480018}" type="presOf" srcId="{88E53D20-5D7F-4595-A219-25E532234DAF}" destId="{05B19FA3-436B-42EF-BEAE-1F474CFCD728}" srcOrd="0" destOrd="0" presId="urn:microsoft.com/office/officeart/2005/8/layout/vList2"/>
    <dgm:cxn modelId="{BA7A460C-38EA-4C9D-B1D1-FF4D745F8902}" type="presOf" srcId="{7DEF6C30-D885-4940-A843-E407FE5FABC3}" destId="{51AA153F-6594-4BAC-9444-F3E51EE3FB4A}" srcOrd="0" destOrd="0" presId="urn:microsoft.com/office/officeart/2005/8/layout/vList2"/>
    <dgm:cxn modelId="{760F6795-4140-4E8F-A6AC-BB2B1EADAD6B}" srcId="{88E53D20-5D7F-4595-A219-25E532234DAF}" destId="{7DEF6C30-D885-4940-A843-E407FE5FABC3}" srcOrd="0" destOrd="0" parTransId="{8C9B42ED-BC77-4C1E-B466-4399495B2E90}" sibTransId="{00B8D386-BE80-4A43-9060-AB6829916A30}"/>
    <dgm:cxn modelId="{15238689-6CAD-447E-B9A6-F5124D12CC90}" type="presParOf" srcId="{05B19FA3-436B-42EF-BEAE-1F474CFCD728}" destId="{51AA153F-6594-4BAC-9444-F3E51EE3FB4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2165676-1621-4780-B21A-EC61ABF3DE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10BBE0C-BF54-474A-A51C-FC8260F4F89E}">
      <dgm:prSet custT="1"/>
      <dgm:spPr>
        <a:noFill/>
        <a:ln>
          <a:noFill/>
        </a:ln>
      </dgm:spPr>
      <dgm:t>
        <a:bodyPr/>
        <a:lstStyle/>
        <a:p>
          <a:pPr algn="l" rtl="1"/>
          <a:r>
            <a:rPr lang="en-GB" sz="4800" b="1" dirty="0" smtClean="0">
              <a:solidFill>
                <a:schemeClr val="accent1">
                  <a:lumMod val="75000"/>
                </a:schemeClr>
              </a:solidFill>
              <a:effectLst>
                <a:outerShdw blurRad="38100" dist="38100" dir="2700000" algn="tl">
                  <a:srgbClr val="000000">
                    <a:alpha val="43137"/>
                  </a:srgbClr>
                </a:outerShdw>
              </a:effectLst>
            </a:rPr>
            <a:t>Why cup feed?  </a:t>
          </a:r>
          <a:endParaRPr lang="en-US" sz="4800" dirty="0">
            <a:solidFill>
              <a:schemeClr val="accent1">
                <a:lumMod val="75000"/>
              </a:schemeClr>
            </a:solidFill>
            <a:effectLst>
              <a:outerShdw blurRad="38100" dist="38100" dir="2700000" algn="tl">
                <a:srgbClr val="000000">
                  <a:alpha val="43137"/>
                </a:srgbClr>
              </a:outerShdw>
            </a:effectLst>
          </a:endParaRPr>
        </a:p>
      </dgm:t>
    </dgm:pt>
    <dgm:pt modelId="{8C90A731-08A1-4617-939C-F64D17931F7C}" type="parTrans" cxnId="{34DB3CE2-8A76-44C4-BF95-DB9716A43D67}">
      <dgm:prSet/>
      <dgm:spPr/>
      <dgm:t>
        <a:bodyPr/>
        <a:lstStyle/>
        <a:p>
          <a:endParaRPr lang="en-US"/>
        </a:p>
      </dgm:t>
    </dgm:pt>
    <dgm:pt modelId="{CEDC3DC5-04B5-4D72-B59B-FAEC8AD5D8D0}" type="sibTrans" cxnId="{34DB3CE2-8A76-44C4-BF95-DB9716A43D67}">
      <dgm:prSet/>
      <dgm:spPr/>
      <dgm:t>
        <a:bodyPr/>
        <a:lstStyle/>
        <a:p>
          <a:endParaRPr lang="en-US"/>
        </a:p>
      </dgm:t>
    </dgm:pt>
    <dgm:pt modelId="{BFF4D47D-83D9-4BD9-ABDF-2D99A6B32ABA}" type="pres">
      <dgm:prSet presAssocID="{52165676-1621-4780-B21A-EC61ABF3DEC7}" presName="linear" presStyleCnt="0">
        <dgm:presLayoutVars>
          <dgm:animLvl val="lvl"/>
          <dgm:resizeHandles val="exact"/>
        </dgm:presLayoutVars>
      </dgm:prSet>
      <dgm:spPr/>
      <dgm:t>
        <a:bodyPr/>
        <a:lstStyle/>
        <a:p>
          <a:endParaRPr lang="en-US"/>
        </a:p>
      </dgm:t>
    </dgm:pt>
    <dgm:pt modelId="{DB9F3B7C-E0D8-48E1-9284-D2A4DDA0A287}" type="pres">
      <dgm:prSet presAssocID="{010BBE0C-BF54-474A-A51C-FC8260F4F89E}" presName="parentText" presStyleLbl="node1" presStyleIdx="0" presStyleCnt="1" custLinFactNeighborX="-5882" custLinFactNeighborY="-881">
        <dgm:presLayoutVars>
          <dgm:chMax val="0"/>
          <dgm:bulletEnabled val="1"/>
        </dgm:presLayoutVars>
      </dgm:prSet>
      <dgm:spPr/>
      <dgm:t>
        <a:bodyPr/>
        <a:lstStyle/>
        <a:p>
          <a:endParaRPr lang="en-US"/>
        </a:p>
      </dgm:t>
    </dgm:pt>
  </dgm:ptLst>
  <dgm:cxnLst>
    <dgm:cxn modelId="{0B54F011-B424-448F-8D37-DE8244BF65B1}" type="presOf" srcId="{52165676-1621-4780-B21A-EC61ABF3DEC7}" destId="{BFF4D47D-83D9-4BD9-ABDF-2D99A6B32ABA}" srcOrd="0" destOrd="0" presId="urn:microsoft.com/office/officeart/2005/8/layout/vList2"/>
    <dgm:cxn modelId="{34DB3CE2-8A76-44C4-BF95-DB9716A43D67}" srcId="{52165676-1621-4780-B21A-EC61ABF3DEC7}" destId="{010BBE0C-BF54-474A-A51C-FC8260F4F89E}" srcOrd="0" destOrd="0" parTransId="{8C90A731-08A1-4617-939C-F64D17931F7C}" sibTransId="{CEDC3DC5-04B5-4D72-B59B-FAEC8AD5D8D0}"/>
    <dgm:cxn modelId="{9FA47016-4742-42F9-A471-A94F12B58F0E}" type="presOf" srcId="{010BBE0C-BF54-474A-A51C-FC8260F4F89E}" destId="{DB9F3B7C-E0D8-48E1-9284-D2A4DDA0A287}" srcOrd="0" destOrd="0" presId="urn:microsoft.com/office/officeart/2005/8/layout/vList2"/>
    <dgm:cxn modelId="{ABA8C16F-1428-4730-B4BF-9BBB612BCC17}" type="presParOf" srcId="{BFF4D47D-83D9-4BD9-ABDF-2D99A6B32ABA}" destId="{DB9F3B7C-E0D8-48E1-9284-D2A4DDA0A28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8AA6578-2E59-4E8D-8E30-897B539D6A5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E1F57F0-6B32-4237-B514-F756AEBDFC67}">
      <dgm:prSet/>
      <dgm:spPr>
        <a:noFill/>
        <a:ln>
          <a:noFill/>
        </a:ln>
      </dgm:spPr>
      <dgm:t>
        <a:bodyPr/>
        <a:lstStyle/>
        <a:p>
          <a:pPr algn="l" rtl="1"/>
          <a:r>
            <a:rPr lang="en-US" b="1" dirty="0" smtClean="0">
              <a:solidFill>
                <a:schemeClr val="accent1">
                  <a:lumMod val="75000"/>
                </a:schemeClr>
              </a:solidFill>
              <a:effectLst>
                <a:outerShdw blurRad="38100" dist="38100" dir="2700000" algn="tl">
                  <a:srgbClr val="000000">
                    <a:alpha val="43137"/>
                  </a:srgbClr>
                </a:outerShdw>
              </a:effectLst>
            </a:rPr>
            <a:t>Why cup feeding is recommended</a:t>
          </a:r>
          <a:endParaRPr lang="en-US" dirty="0">
            <a:solidFill>
              <a:schemeClr val="accent1">
                <a:lumMod val="75000"/>
              </a:schemeClr>
            </a:solidFill>
            <a:effectLst>
              <a:outerShdw blurRad="38100" dist="38100" dir="2700000" algn="tl">
                <a:srgbClr val="000000">
                  <a:alpha val="43137"/>
                </a:srgbClr>
              </a:outerShdw>
            </a:effectLst>
          </a:endParaRPr>
        </a:p>
      </dgm:t>
    </dgm:pt>
    <dgm:pt modelId="{7EB7CE5F-369F-452E-9487-1C9FED027A4A}" type="parTrans" cxnId="{ABB827FC-724B-4F88-9828-E4CE83641AED}">
      <dgm:prSet/>
      <dgm:spPr/>
      <dgm:t>
        <a:bodyPr/>
        <a:lstStyle/>
        <a:p>
          <a:endParaRPr lang="en-US">
            <a:effectLst>
              <a:outerShdw blurRad="38100" dist="38100" dir="2700000" algn="tl">
                <a:srgbClr val="000000">
                  <a:alpha val="43137"/>
                </a:srgbClr>
              </a:outerShdw>
            </a:effectLst>
          </a:endParaRPr>
        </a:p>
      </dgm:t>
    </dgm:pt>
    <dgm:pt modelId="{EB4FD9F2-5A6A-4F5F-AAF3-C964A414592B}" type="sibTrans" cxnId="{ABB827FC-724B-4F88-9828-E4CE83641AED}">
      <dgm:prSet/>
      <dgm:spPr/>
      <dgm:t>
        <a:bodyPr/>
        <a:lstStyle/>
        <a:p>
          <a:endParaRPr lang="en-US">
            <a:effectLst>
              <a:outerShdw blurRad="38100" dist="38100" dir="2700000" algn="tl">
                <a:srgbClr val="000000">
                  <a:alpha val="43137"/>
                </a:srgbClr>
              </a:outerShdw>
            </a:effectLst>
          </a:endParaRPr>
        </a:p>
      </dgm:t>
    </dgm:pt>
    <dgm:pt modelId="{5CA2E794-1543-446C-BA95-1638FCA2747C}">
      <dgm:prSet/>
      <dgm:spPr/>
      <dgm:t>
        <a:bodyPr/>
        <a:lstStyle/>
        <a:p>
          <a:pPr algn="r"/>
          <a:r>
            <a:rPr lang="fa-IR" dirty="0" smtClean="0"/>
            <a:t>چرا تغذیه فنجانی توصیه می شود</a:t>
          </a:r>
          <a:endParaRPr lang="fa-IR" dirty="0"/>
        </a:p>
      </dgm:t>
    </dgm:pt>
    <dgm:pt modelId="{C9B4769E-D9A1-45AD-8A1A-3752195ABAC1}" type="parTrans" cxnId="{2F3C8B24-4EC0-4BCE-BCF7-55EE6334C207}">
      <dgm:prSet/>
      <dgm:spPr/>
      <dgm:t>
        <a:bodyPr/>
        <a:lstStyle/>
        <a:p>
          <a:endParaRPr lang="en-US"/>
        </a:p>
      </dgm:t>
    </dgm:pt>
    <dgm:pt modelId="{124DC2E7-EE5F-4599-B86F-2198DBB13731}" type="sibTrans" cxnId="{2F3C8B24-4EC0-4BCE-BCF7-55EE6334C207}">
      <dgm:prSet/>
      <dgm:spPr/>
      <dgm:t>
        <a:bodyPr/>
        <a:lstStyle/>
        <a:p>
          <a:endParaRPr lang="en-US"/>
        </a:p>
      </dgm:t>
    </dgm:pt>
    <dgm:pt modelId="{9A278748-E311-4508-97E4-1ECF4522FD74}" type="pres">
      <dgm:prSet presAssocID="{58AA6578-2E59-4E8D-8E30-897B539D6A57}" presName="linear" presStyleCnt="0">
        <dgm:presLayoutVars>
          <dgm:animLvl val="lvl"/>
          <dgm:resizeHandles val="exact"/>
        </dgm:presLayoutVars>
      </dgm:prSet>
      <dgm:spPr/>
      <dgm:t>
        <a:bodyPr/>
        <a:lstStyle/>
        <a:p>
          <a:endParaRPr lang="en-US"/>
        </a:p>
      </dgm:t>
    </dgm:pt>
    <dgm:pt modelId="{83EAEF85-5ECB-4BE2-A184-3DCC3EF97306}" type="pres">
      <dgm:prSet presAssocID="{5E1F57F0-6B32-4237-B514-F756AEBDFC67}" presName="parentText" presStyleLbl="node1" presStyleIdx="0" presStyleCnt="2" custLinFactNeighborX="-2679" custLinFactNeighborY="-3559">
        <dgm:presLayoutVars>
          <dgm:chMax val="0"/>
          <dgm:bulletEnabled val="1"/>
        </dgm:presLayoutVars>
      </dgm:prSet>
      <dgm:spPr/>
      <dgm:t>
        <a:bodyPr/>
        <a:lstStyle/>
        <a:p>
          <a:endParaRPr lang="en-US"/>
        </a:p>
      </dgm:t>
    </dgm:pt>
    <dgm:pt modelId="{6EEFB8E7-571D-4979-9D1B-F7623934FA51}" type="pres">
      <dgm:prSet presAssocID="{EB4FD9F2-5A6A-4F5F-AAF3-C964A414592B}" presName="spacer" presStyleCnt="0"/>
      <dgm:spPr/>
    </dgm:pt>
    <dgm:pt modelId="{471512F3-0194-4B2F-97BF-FB8B711FF04B}" type="pres">
      <dgm:prSet presAssocID="{5CA2E794-1543-446C-BA95-1638FCA2747C}" presName="parentText" presStyleLbl="node1" presStyleIdx="1" presStyleCnt="2">
        <dgm:presLayoutVars>
          <dgm:chMax val="0"/>
          <dgm:bulletEnabled val="1"/>
        </dgm:presLayoutVars>
      </dgm:prSet>
      <dgm:spPr/>
      <dgm:t>
        <a:bodyPr/>
        <a:lstStyle/>
        <a:p>
          <a:endParaRPr lang="en-US"/>
        </a:p>
      </dgm:t>
    </dgm:pt>
  </dgm:ptLst>
  <dgm:cxnLst>
    <dgm:cxn modelId="{F2F46F64-2354-4998-864A-E5CD97CA6E3D}" type="presOf" srcId="{5CA2E794-1543-446C-BA95-1638FCA2747C}" destId="{471512F3-0194-4B2F-97BF-FB8B711FF04B}" srcOrd="0" destOrd="0" presId="urn:microsoft.com/office/officeart/2005/8/layout/vList2"/>
    <dgm:cxn modelId="{ABB827FC-724B-4F88-9828-E4CE83641AED}" srcId="{58AA6578-2E59-4E8D-8E30-897B539D6A57}" destId="{5E1F57F0-6B32-4237-B514-F756AEBDFC67}" srcOrd="0" destOrd="0" parTransId="{7EB7CE5F-369F-452E-9487-1C9FED027A4A}" sibTransId="{EB4FD9F2-5A6A-4F5F-AAF3-C964A414592B}"/>
    <dgm:cxn modelId="{49315A0B-0531-4A9B-872A-9C8D3B76D301}" type="presOf" srcId="{5E1F57F0-6B32-4237-B514-F756AEBDFC67}" destId="{83EAEF85-5ECB-4BE2-A184-3DCC3EF97306}" srcOrd="0" destOrd="0" presId="urn:microsoft.com/office/officeart/2005/8/layout/vList2"/>
    <dgm:cxn modelId="{863D95D0-55FD-4686-96A4-7E293E1CB9FE}" type="presOf" srcId="{58AA6578-2E59-4E8D-8E30-897B539D6A57}" destId="{9A278748-E311-4508-97E4-1ECF4522FD74}" srcOrd="0" destOrd="0" presId="urn:microsoft.com/office/officeart/2005/8/layout/vList2"/>
    <dgm:cxn modelId="{2F3C8B24-4EC0-4BCE-BCF7-55EE6334C207}" srcId="{58AA6578-2E59-4E8D-8E30-897B539D6A57}" destId="{5CA2E794-1543-446C-BA95-1638FCA2747C}" srcOrd="1" destOrd="0" parTransId="{C9B4769E-D9A1-45AD-8A1A-3752195ABAC1}" sibTransId="{124DC2E7-EE5F-4599-B86F-2198DBB13731}"/>
    <dgm:cxn modelId="{3C662BCF-8129-4E02-A5FD-5D8C88B014AA}" type="presParOf" srcId="{9A278748-E311-4508-97E4-1ECF4522FD74}" destId="{83EAEF85-5ECB-4BE2-A184-3DCC3EF97306}" srcOrd="0" destOrd="0" presId="urn:microsoft.com/office/officeart/2005/8/layout/vList2"/>
    <dgm:cxn modelId="{A3EECADF-6489-45FC-8BB7-0D59670F111E}" type="presParOf" srcId="{9A278748-E311-4508-97E4-1ECF4522FD74}" destId="{6EEFB8E7-571D-4979-9D1B-F7623934FA51}" srcOrd="1" destOrd="0" presId="urn:microsoft.com/office/officeart/2005/8/layout/vList2"/>
    <dgm:cxn modelId="{540E8CB8-1DBD-44D2-ABDE-9F573744AA5B}" type="presParOf" srcId="{9A278748-E311-4508-97E4-1ECF4522FD74}" destId="{471512F3-0194-4B2F-97BF-FB8B711FF04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661CF17-B298-4A51-86FA-1F299A49CF2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431550C-6D2C-45B4-A3B2-6B31230F5CEB}">
      <dgm:prSet/>
      <dgm:spPr>
        <a:noFill/>
        <a:ln>
          <a:noFill/>
        </a:ln>
      </dgm:spPr>
      <dgm:t>
        <a:bodyPr/>
        <a:lstStyle/>
        <a:p>
          <a:pPr algn="l" rtl="1"/>
          <a:r>
            <a:rPr lang="en-US" b="1" dirty="0" smtClean="0">
              <a:solidFill>
                <a:schemeClr val="accent1">
                  <a:lumMod val="75000"/>
                </a:schemeClr>
              </a:solidFill>
              <a:effectLst>
                <a:outerShdw blurRad="38100" dist="38100" dir="2700000" algn="tl">
                  <a:srgbClr val="000000">
                    <a:alpha val="43137"/>
                  </a:srgbClr>
                </a:outerShdw>
              </a:effectLst>
            </a:rPr>
            <a:t>Cups</a:t>
          </a:r>
          <a:endParaRPr lang="en-US" dirty="0">
            <a:solidFill>
              <a:schemeClr val="accent1">
                <a:lumMod val="75000"/>
              </a:schemeClr>
            </a:solidFill>
            <a:effectLst>
              <a:outerShdw blurRad="38100" dist="38100" dir="2700000" algn="tl">
                <a:srgbClr val="000000">
                  <a:alpha val="43137"/>
                </a:srgbClr>
              </a:outerShdw>
            </a:effectLst>
          </a:endParaRPr>
        </a:p>
      </dgm:t>
    </dgm:pt>
    <dgm:pt modelId="{CFEA081B-346A-4F7C-BA82-D85DF1568BE8}" type="parTrans" cxnId="{ECA3F4C4-207D-4EED-A6BC-BF673841C248}">
      <dgm:prSet/>
      <dgm:spPr/>
      <dgm:t>
        <a:bodyPr/>
        <a:lstStyle/>
        <a:p>
          <a:endParaRPr lang="en-US"/>
        </a:p>
      </dgm:t>
    </dgm:pt>
    <dgm:pt modelId="{8FB8E929-826A-46A1-95B1-3DE0B3521B0A}" type="sibTrans" cxnId="{ECA3F4C4-207D-4EED-A6BC-BF673841C248}">
      <dgm:prSet/>
      <dgm:spPr/>
      <dgm:t>
        <a:bodyPr/>
        <a:lstStyle/>
        <a:p>
          <a:endParaRPr lang="en-US"/>
        </a:p>
      </dgm:t>
    </dgm:pt>
    <dgm:pt modelId="{8BA6AEB4-5526-4791-BE83-8E36A331E583}" type="pres">
      <dgm:prSet presAssocID="{9661CF17-B298-4A51-86FA-1F299A49CF2A}" presName="linear" presStyleCnt="0">
        <dgm:presLayoutVars>
          <dgm:animLvl val="lvl"/>
          <dgm:resizeHandles val="exact"/>
        </dgm:presLayoutVars>
      </dgm:prSet>
      <dgm:spPr/>
      <dgm:t>
        <a:bodyPr/>
        <a:lstStyle/>
        <a:p>
          <a:endParaRPr lang="en-US"/>
        </a:p>
      </dgm:t>
    </dgm:pt>
    <dgm:pt modelId="{C717E315-A316-4F3E-9433-E7B8FFFC6F35}" type="pres">
      <dgm:prSet presAssocID="{C431550C-6D2C-45B4-A3B2-6B31230F5CEB}" presName="parentText" presStyleLbl="node1" presStyleIdx="0" presStyleCnt="1">
        <dgm:presLayoutVars>
          <dgm:chMax val="0"/>
          <dgm:bulletEnabled val="1"/>
        </dgm:presLayoutVars>
      </dgm:prSet>
      <dgm:spPr/>
      <dgm:t>
        <a:bodyPr/>
        <a:lstStyle/>
        <a:p>
          <a:endParaRPr lang="en-US"/>
        </a:p>
      </dgm:t>
    </dgm:pt>
  </dgm:ptLst>
  <dgm:cxnLst>
    <dgm:cxn modelId="{95518A06-06ED-4247-A7E2-01EFEBF56658}" type="presOf" srcId="{C431550C-6D2C-45B4-A3B2-6B31230F5CEB}" destId="{C717E315-A316-4F3E-9433-E7B8FFFC6F35}" srcOrd="0" destOrd="0" presId="urn:microsoft.com/office/officeart/2005/8/layout/vList2"/>
    <dgm:cxn modelId="{ECA3F4C4-207D-4EED-A6BC-BF673841C248}" srcId="{9661CF17-B298-4A51-86FA-1F299A49CF2A}" destId="{C431550C-6D2C-45B4-A3B2-6B31230F5CEB}" srcOrd="0" destOrd="0" parTransId="{CFEA081B-346A-4F7C-BA82-D85DF1568BE8}" sibTransId="{8FB8E929-826A-46A1-95B1-3DE0B3521B0A}"/>
    <dgm:cxn modelId="{5A2313B7-C3ED-4A7F-9C43-280A1D414D33}" type="presOf" srcId="{9661CF17-B298-4A51-86FA-1F299A49CF2A}" destId="{8BA6AEB4-5526-4791-BE83-8E36A331E583}" srcOrd="0" destOrd="0" presId="urn:microsoft.com/office/officeart/2005/8/layout/vList2"/>
    <dgm:cxn modelId="{91887C84-6C3C-4876-9ED8-001B9957D409}" type="presParOf" srcId="{8BA6AEB4-5526-4791-BE83-8E36A331E583}" destId="{C717E315-A316-4F3E-9433-E7B8FFFC6F3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4EBAD17-6453-41B0-914B-4506C9D6A3C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5F16E3A-5939-47A2-A200-0DCF128B0A5E}">
      <dgm:prSet/>
      <dgm:spPr/>
      <dgm:t>
        <a:bodyPr/>
        <a:lstStyle/>
        <a:p>
          <a:pPr algn="ctr" rtl="1"/>
          <a:r>
            <a:rPr lang="en-US" b="1" dirty="0" err="1" smtClean="0">
              <a:effectLst>
                <a:outerShdw blurRad="38100" dist="38100" dir="2700000" algn="tl">
                  <a:srgbClr val="000000">
                    <a:alpha val="43137"/>
                  </a:srgbClr>
                </a:outerShdw>
              </a:effectLst>
            </a:rPr>
            <a:t>Paladai</a:t>
          </a:r>
          <a:r>
            <a:rPr lang="en-US" b="1" dirty="0" smtClean="0">
              <a:effectLst>
                <a:outerShdw blurRad="38100" dist="38100" dir="2700000" algn="tl">
                  <a:srgbClr val="000000">
                    <a:alpha val="43137"/>
                  </a:srgbClr>
                </a:outerShdw>
              </a:effectLst>
            </a:rPr>
            <a:t> cup </a:t>
          </a:r>
          <a:endParaRPr lang="en-US" dirty="0">
            <a:effectLst>
              <a:outerShdw blurRad="38100" dist="38100" dir="2700000" algn="tl">
                <a:srgbClr val="000000">
                  <a:alpha val="43137"/>
                </a:srgbClr>
              </a:outerShdw>
            </a:effectLst>
          </a:endParaRPr>
        </a:p>
      </dgm:t>
    </dgm:pt>
    <dgm:pt modelId="{6FF8C42B-1611-494E-BD4B-E4AD3BFCF254}" type="parTrans" cxnId="{9E7EE477-49B8-426D-8D1F-6E07B043A8EA}">
      <dgm:prSet/>
      <dgm:spPr/>
      <dgm:t>
        <a:bodyPr/>
        <a:lstStyle/>
        <a:p>
          <a:endParaRPr lang="en-US"/>
        </a:p>
      </dgm:t>
    </dgm:pt>
    <dgm:pt modelId="{69F83FF9-3F30-4093-BB30-262E9C2B198D}" type="sibTrans" cxnId="{9E7EE477-49B8-426D-8D1F-6E07B043A8EA}">
      <dgm:prSet/>
      <dgm:spPr/>
      <dgm:t>
        <a:bodyPr/>
        <a:lstStyle/>
        <a:p>
          <a:endParaRPr lang="en-US"/>
        </a:p>
      </dgm:t>
    </dgm:pt>
    <dgm:pt modelId="{81273F28-FD93-4D8A-9FCB-7D1D494790D9}" type="pres">
      <dgm:prSet presAssocID="{24EBAD17-6453-41B0-914B-4506C9D6A3C2}" presName="linear" presStyleCnt="0">
        <dgm:presLayoutVars>
          <dgm:animLvl val="lvl"/>
          <dgm:resizeHandles val="exact"/>
        </dgm:presLayoutVars>
      </dgm:prSet>
      <dgm:spPr/>
      <dgm:t>
        <a:bodyPr/>
        <a:lstStyle/>
        <a:p>
          <a:endParaRPr lang="en-US"/>
        </a:p>
      </dgm:t>
    </dgm:pt>
    <dgm:pt modelId="{C02698DB-5242-41CC-93A2-BA3E7EF66412}" type="pres">
      <dgm:prSet presAssocID="{65F16E3A-5939-47A2-A200-0DCF128B0A5E}" presName="parentText" presStyleLbl="node1" presStyleIdx="0" presStyleCnt="1" custLinFactNeighborX="9751" custLinFactNeighborY="17135">
        <dgm:presLayoutVars>
          <dgm:chMax val="0"/>
          <dgm:bulletEnabled val="1"/>
        </dgm:presLayoutVars>
      </dgm:prSet>
      <dgm:spPr/>
      <dgm:t>
        <a:bodyPr/>
        <a:lstStyle/>
        <a:p>
          <a:endParaRPr lang="en-US"/>
        </a:p>
      </dgm:t>
    </dgm:pt>
  </dgm:ptLst>
  <dgm:cxnLst>
    <dgm:cxn modelId="{F874823D-D146-410E-95FE-D8E7BF3B3522}" type="presOf" srcId="{65F16E3A-5939-47A2-A200-0DCF128B0A5E}" destId="{C02698DB-5242-41CC-93A2-BA3E7EF66412}" srcOrd="0" destOrd="0" presId="urn:microsoft.com/office/officeart/2005/8/layout/vList2"/>
    <dgm:cxn modelId="{863A9988-5275-46FF-8241-85EF67019DC8}" type="presOf" srcId="{24EBAD17-6453-41B0-914B-4506C9D6A3C2}" destId="{81273F28-FD93-4D8A-9FCB-7D1D494790D9}" srcOrd="0" destOrd="0" presId="urn:microsoft.com/office/officeart/2005/8/layout/vList2"/>
    <dgm:cxn modelId="{9E7EE477-49B8-426D-8D1F-6E07B043A8EA}" srcId="{24EBAD17-6453-41B0-914B-4506C9D6A3C2}" destId="{65F16E3A-5939-47A2-A200-0DCF128B0A5E}" srcOrd="0" destOrd="0" parTransId="{6FF8C42B-1611-494E-BD4B-E4AD3BFCF254}" sibTransId="{69F83FF9-3F30-4093-BB30-262E9C2B198D}"/>
    <dgm:cxn modelId="{558C7A22-BEE6-49C9-AAD0-96E15CD4083D}" type="presParOf" srcId="{81273F28-FD93-4D8A-9FCB-7D1D494790D9}" destId="{C02698DB-5242-41CC-93A2-BA3E7EF6641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F9DA90E-B18C-47E2-8587-BE326C0531B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F3E649-77F7-4192-BE6D-F71102299D44}">
      <dgm:prSet custT="1"/>
      <dgm:spPr>
        <a:noFill/>
        <a:ln>
          <a:noFill/>
        </a:ln>
      </dgm:spPr>
      <dgm:t>
        <a:bodyPr/>
        <a:lstStyle/>
        <a:p>
          <a:pPr algn="l" rtl="1"/>
          <a:r>
            <a:rPr lang="en-US" sz="2400" b="1" dirty="0" smtClean="0">
              <a:solidFill>
                <a:schemeClr val="accent1">
                  <a:lumMod val="75000"/>
                </a:schemeClr>
              </a:solidFill>
            </a:rPr>
            <a:t>Cup Feeding (best learned by watching and doing)</a:t>
          </a:r>
          <a:endParaRPr lang="en-US" sz="2400" dirty="0">
            <a:solidFill>
              <a:schemeClr val="accent1">
                <a:lumMod val="75000"/>
              </a:schemeClr>
            </a:solidFill>
          </a:endParaRPr>
        </a:p>
      </dgm:t>
    </dgm:pt>
    <dgm:pt modelId="{DDEFB1AB-0DD8-4B89-A0BD-5521B97291D9}" type="parTrans" cxnId="{9BED47A2-304F-4066-B648-3FDA3D5699AA}">
      <dgm:prSet/>
      <dgm:spPr/>
      <dgm:t>
        <a:bodyPr/>
        <a:lstStyle/>
        <a:p>
          <a:endParaRPr lang="en-US"/>
        </a:p>
      </dgm:t>
    </dgm:pt>
    <dgm:pt modelId="{6846F519-FEA1-45FF-A56D-3F547BC28DA0}" type="sibTrans" cxnId="{9BED47A2-304F-4066-B648-3FDA3D5699AA}">
      <dgm:prSet/>
      <dgm:spPr/>
      <dgm:t>
        <a:bodyPr/>
        <a:lstStyle/>
        <a:p>
          <a:endParaRPr lang="en-US"/>
        </a:p>
      </dgm:t>
    </dgm:pt>
    <dgm:pt modelId="{E4A6D679-F50E-4A10-AC30-55C6D343D7F7}" type="pres">
      <dgm:prSet presAssocID="{7F9DA90E-B18C-47E2-8587-BE326C0531B6}" presName="linear" presStyleCnt="0">
        <dgm:presLayoutVars>
          <dgm:animLvl val="lvl"/>
          <dgm:resizeHandles val="exact"/>
        </dgm:presLayoutVars>
      </dgm:prSet>
      <dgm:spPr/>
      <dgm:t>
        <a:bodyPr/>
        <a:lstStyle/>
        <a:p>
          <a:endParaRPr lang="en-US"/>
        </a:p>
      </dgm:t>
    </dgm:pt>
    <dgm:pt modelId="{DA488514-79D2-40B0-87A7-826A2E0EC7A5}" type="pres">
      <dgm:prSet presAssocID="{A1F3E649-77F7-4192-BE6D-F71102299D44}" presName="parentText" presStyleLbl="node1" presStyleIdx="0" presStyleCnt="1" custScaleY="218418">
        <dgm:presLayoutVars>
          <dgm:chMax val="0"/>
          <dgm:bulletEnabled val="1"/>
        </dgm:presLayoutVars>
      </dgm:prSet>
      <dgm:spPr/>
      <dgm:t>
        <a:bodyPr/>
        <a:lstStyle/>
        <a:p>
          <a:endParaRPr lang="en-US"/>
        </a:p>
      </dgm:t>
    </dgm:pt>
  </dgm:ptLst>
  <dgm:cxnLst>
    <dgm:cxn modelId="{6B99D05F-8448-41D2-A3A6-3076D70B0C4C}" type="presOf" srcId="{7F9DA90E-B18C-47E2-8587-BE326C0531B6}" destId="{E4A6D679-F50E-4A10-AC30-55C6D343D7F7}" srcOrd="0" destOrd="0" presId="urn:microsoft.com/office/officeart/2005/8/layout/vList2"/>
    <dgm:cxn modelId="{9BED47A2-304F-4066-B648-3FDA3D5699AA}" srcId="{7F9DA90E-B18C-47E2-8587-BE326C0531B6}" destId="{A1F3E649-77F7-4192-BE6D-F71102299D44}" srcOrd="0" destOrd="0" parTransId="{DDEFB1AB-0DD8-4B89-A0BD-5521B97291D9}" sibTransId="{6846F519-FEA1-45FF-A56D-3F547BC28DA0}"/>
    <dgm:cxn modelId="{ABD54BD6-B373-45EC-AAAA-A3F9D1FD5BF0}" type="presOf" srcId="{A1F3E649-77F7-4192-BE6D-F71102299D44}" destId="{DA488514-79D2-40B0-87A7-826A2E0EC7A5}" srcOrd="0" destOrd="0" presId="urn:microsoft.com/office/officeart/2005/8/layout/vList2"/>
    <dgm:cxn modelId="{B4D02DB4-BDB5-4C7F-94FC-5E9A80311129}" type="presParOf" srcId="{E4A6D679-F50E-4A10-AC30-55C6D343D7F7}" destId="{DA488514-79D2-40B0-87A7-826A2E0EC7A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99D7F9C-2755-4EC5-94F0-E96B38D901F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F2ACCD5-5E9A-4658-A006-775F3ADF62BD}">
      <dgm:prSet custT="1"/>
      <dgm:spPr>
        <a:noFill/>
        <a:ln>
          <a:noFill/>
        </a:ln>
      </dgm:spPr>
      <dgm:t>
        <a:bodyPr/>
        <a:lstStyle/>
        <a:p>
          <a:pPr algn="l" rtl="1"/>
          <a:r>
            <a:rPr lang="en-US" sz="4400" b="1" dirty="0" smtClean="0">
              <a:solidFill>
                <a:schemeClr val="accent1">
                  <a:lumMod val="75000"/>
                </a:schemeClr>
              </a:solidFill>
              <a:effectLst>
                <a:outerShdw blurRad="38100" dist="38100" dir="2700000" algn="tl">
                  <a:srgbClr val="000000">
                    <a:alpha val="43137"/>
                  </a:srgbClr>
                </a:outerShdw>
              </a:effectLst>
            </a:rPr>
            <a:t>Why Is The SNS Better?</a:t>
          </a:r>
          <a:endParaRPr lang="en-US" sz="4400" dirty="0">
            <a:solidFill>
              <a:schemeClr val="accent1">
                <a:lumMod val="75000"/>
              </a:schemeClr>
            </a:solidFill>
            <a:effectLst>
              <a:outerShdw blurRad="38100" dist="38100" dir="2700000" algn="tl">
                <a:srgbClr val="000000">
                  <a:alpha val="43137"/>
                </a:srgbClr>
              </a:outerShdw>
            </a:effectLst>
          </a:endParaRPr>
        </a:p>
      </dgm:t>
    </dgm:pt>
    <dgm:pt modelId="{1E75E615-94A8-412A-B630-648D536979EF}" type="parTrans" cxnId="{CF9AD397-0303-4B9C-9DBD-7A1122B858E2}">
      <dgm:prSet/>
      <dgm:spPr/>
      <dgm:t>
        <a:bodyPr/>
        <a:lstStyle/>
        <a:p>
          <a:endParaRPr lang="en-US"/>
        </a:p>
      </dgm:t>
    </dgm:pt>
    <dgm:pt modelId="{D9EF4A0B-975C-46A3-A51A-4A7E2F9FF36B}" type="sibTrans" cxnId="{CF9AD397-0303-4B9C-9DBD-7A1122B858E2}">
      <dgm:prSet/>
      <dgm:spPr/>
      <dgm:t>
        <a:bodyPr/>
        <a:lstStyle/>
        <a:p>
          <a:endParaRPr lang="en-US"/>
        </a:p>
      </dgm:t>
    </dgm:pt>
    <dgm:pt modelId="{ADB4FBF6-D4E8-493B-813C-F31610DA9D75}" type="pres">
      <dgm:prSet presAssocID="{D99D7F9C-2755-4EC5-94F0-E96B38D901FF}" presName="linear" presStyleCnt="0">
        <dgm:presLayoutVars>
          <dgm:animLvl val="lvl"/>
          <dgm:resizeHandles val="exact"/>
        </dgm:presLayoutVars>
      </dgm:prSet>
      <dgm:spPr/>
      <dgm:t>
        <a:bodyPr/>
        <a:lstStyle/>
        <a:p>
          <a:endParaRPr lang="en-US"/>
        </a:p>
      </dgm:t>
    </dgm:pt>
    <dgm:pt modelId="{3661C4E6-89A6-4C2C-8847-1FC741E2DDB4}" type="pres">
      <dgm:prSet presAssocID="{8F2ACCD5-5E9A-4658-A006-775F3ADF62BD}" presName="parentText" presStyleLbl="node1" presStyleIdx="0" presStyleCnt="1">
        <dgm:presLayoutVars>
          <dgm:chMax val="0"/>
          <dgm:bulletEnabled val="1"/>
        </dgm:presLayoutVars>
      </dgm:prSet>
      <dgm:spPr/>
      <dgm:t>
        <a:bodyPr/>
        <a:lstStyle/>
        <a:p>
          <a:endParaRPr lang="en-US"/>
        </a:p>
      </dgm:t>
    </dgm:pt>
  </dgm:ptLst>
  <dgm:cxnLst>
    <dgm:cxn modelId="{D54A33EB-8228-4887-A872-A12C616D1BA5}" type="presOf" srcId="{D99D7F9C-2755-4EC5-94F0-E96B38D901FF}" destId="{ADB4FBF6-D4E8-493B-813C-F31610DA9D75}" srcOrd="0" destOrd="0" presId="urn:microsoft.com/office/officeart/2005/8/layout/vList2"/>
    <dgm:cxn modelId="{CF9AD397-0303-4B9C-9DBD-7A1122B858E2}" srcId="{D99D7F9C-2755-4EC5-94F0-E96B38D901FF}" destId="{8F2ACCD5-5E9A-4658-A006-775F3ADF62BD}" srcOrd="0" destOrd="0" parTransId="{1E75E615-94A8-412A-B630-648D536979EF}" sibTransId="{D9EF4A0B-975C-46A3-A51A-4A7E2F9FF36B}"/>
    <dgm:cxn modelId="{E09F6806-2618-4FCF-9D3C-F3A768B68B86}" type="presOf" srcId="{8F2ACCD5-5E9A-4658-A006-775F3ADF62BD}" destId="{3661C4E6-89A6-4C2C-8847-1FC741E2DDB4}" srcOrd="0" destOrd="0" presId="urn:microsoft.com/office/officeart/2005/8/layout/vList2"/>
    <dgm:cxn modelId="{ECC2C71A-BEEB-4B0F-BD37-7FCF4CB2BD65}" type="presParOf" srcId="{ADB4FBF6-D4E8-493B-813C-F31610DA9D75}" destId="{3661C4E6-89A6-4C2C-8847-1FC741E2DDB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6007442-E3F9-48FA-8BB4-774F220FC65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A6F5AF8-0E38-4619-BC5C-3CB6C6BD23B4}">
      <dgm:prSet/>
      <dgm:spPr/>
      <dgm:t>
        <a:bodyPr/>
        <a:lstStyle/>
        <a:p>
          <a:pPr rtl="1"/>
          <a:r>
            <a:rPr lang="en-US" b="1" dirty="0" smtClean="0">
              <a:effectLst>
                <a:outerShdw blurRad="38100" dist="38100" dir="2700000" algn="tl">
                  <a:srgbClr val="000000">
                    <a:alpha val="43137"/>
                  </a:srgbClr>
                </a:outerShdw>
              </a:effectLst>
            </a:rPr>
            <a:t>Introduction of Supplementation</a:t>
          </a:r>
          <a:endParaRPr lang="en-US" dirty="0">
            <a:effectLst>
              <a:outerShdw blurRad="38100" dist="38100" dir="2700000" algn="tl">
                <a:srgbClr val="000000">
                  <a:alpha val="43137"/>
                </a:srgbClr>
              </a:outerShdw>
            </a:effectLst>
          </a:endParaRPr>
        </a:p>
      </dgm:t>
    </dgm:pt>
    <dgm:pt modelId="{39179F3F-A3E9-4581-B461-D259B909A6F5}" type="parTrans" cxnId="{36AA6271-EA2A-4AB0-847C-E4E165E23481}">
      <dgm:prSet/>
      <dgm:spPr/>
      <dgm:t>
        <a:bodyPr/>
        <a:lstStyle/>
        <a:p>
          <a:endParaRPr lang="en-US">
            <a:effectLst>
              <a:outerShdw blurRad="38100" dist="38100" dir="2700000" algn="tl">
                <a:srgbClr val="000000">
                  <a:alpha val="43137"/>
                </a:srgbClr>
              </a:outerShdw>
            </a:effectLst>
          </a:endParaRPr>
        </a:p>
      </dgm:t>
    </dgm:pt>
    <dgm:pt modelId="{8E1E49B7-1930-4971-88EE-D45E341AC069}" type="sibTrans" cxnId="{36AA6271-EA2A-4AB0-847C-E4E165E23481}">
      <dgm:prSet/>
      <dgm:spPr/>
      <dgm:t>
        <a:bodyPr/>
        <a:lstStyle/>
        <a:p>
          <a:endParaRPr lang="en-US">
            <a:effectLst>
              <a:outerShdw blurRad="38100" dist="38100" dir="2700000" algn="tl">
                <a:srgbClr val="000000">
                  <a:alpha val="43137"/>
                </a:srgbClr>
              </a:outerShdw>
            </a:effectLst>
          </a:endParaRPr>
        </a:p>
      </dgm:t>
    </dgm:pt>
    <dgm:pt modelId="{7090DD53-BC95-4829-B086-A3C4FE919D9F}">
      <dgm:prSet/>
      <dgm:spPr/>
      <dgm:t>
        <a:bodyPr/>
        <a:lstStyle/>
        <a:p>
          <a:pPr algn="r"/>
          <a:r>
            <a:rPr lang="fa-IR" dirty="0" smtClean="0"/>
            <a:t>معرفی مکمل</a:t>
          </a:r>
          <a:endParaRPr lang="fa-IR" dirty="0"/>
        </a:p>
      </dgm:t>
    </dgm:pt>
    <dgm:pt modelId="{BD134F45-8AF9-41E0-9D12-005EC33DCF97}" type="parTrans" cxnId="{F4560F2D-7D5C-489E-AF00-E2E1E2F4F3D3}">
      <dgm:prSet/>
      <dgm:spPr/>
      <dgm:t>
        <a:bodyPr/>
        <a:lstStyle/>
        <a:p>
          <a:endParaRPr lang="en-US"/>
        </a:p>
      </dgm:t>
    </dgm:pt>
    <dgm:pt modelId="{1281306F-D3F3-445F-998B-9C9D3F5AB5B2}" type="sibTrans" cxnId="{F4560F2D-7D5C-489E-AF00-E2E1E2F4F3D3}">
      <dgm:prSet/>
      <dgm:spPr/>
      <dgm:t>
        <a:bodyPr/>
        <a:lstStyle/>
        <a:p>
          <a:endParaRPr lang="en-US"/>
        </a:p>
      </dgm:t>
    </dgm:pt>
    <dgm:pt modelId="{85D81023-ABC2-4E2C-B171-C0992F493023}" type="pres">
      <dgm:prSet presAssocID="{86007442-E3F9-48FA-8BB4-774F220FC65C}" presName="linear" presStyleCnt="0">
        <dgm:presLayoutVars>
          <dgm:animLvl val="lvl"/>
          <dgm:resizeHandles val="exact"/>
        </dgm:presLayoutVars>
      </dgm:prSet>
      <dgm:spPr/>
      <dgm:t>
        <a:bodyPr/>
        <a:lstStyle/>
        <a:p>
          <a:endParaRPr lang="en-US"/>
        </a:p>
      </dgm:t>
    </dgm:pt>
    <dgm:pt modelId="{24C6B777-E267-4EE4-A992-324EDB9C048B}" type="pres">
      <dgm:prSet presAssocID="{8A6F5AF8-0E38-4619-BC5C-3CB6C6BD23B4}" presName="parentText" presStyleLbl="node1" presStyleIdx="0" presStyleCnt="2">
        <dgm:presLayoutVars>
          <dgm:chMax val="0"/>
          <dgm:bulletEnabled val="1"/>
        </dgm:presLayoutVars>
      </dgm:prSet>
      <dgm:spPr/>
      <dgm:t>
        <a:bodyPr/>
        <a:lstStyle/>
        <a:p>
          <a:endParaRPr lang="en-US"/>
        </a:p>
      </dgm:t>
    </dgm:pt>
    <dgm:pt modelId="{2DF065C5-4E37-4442-A1F7-0468FEB70DF2}" type="pres">
      <dgm:prSet presAssocID="{8E1E49B7-1930-4971-88EE-D45E341AC069}" presName="spacer" presStyleCnt="0"/>
      <dgm:spPr/>
    </dgm:pt>
    <dgm:pt modelId="{BB4CD19A-9402-45AB-AE3C-BFF3357F87CB}" type="pres">
      <dgm:prSet presAssocID="{7090DD53-BC95-4829-B086-A3C4FE919D9F}" presName="parentText" presStyleLbl="node1" presStyleIdx="1" presStyleCnt="2">
        <dgm:presLayoutVars>
          <dgm:chMax val="0"/>
          <dgm:bulletEnabled val="1"/>
        </dgm:presLayoutVars>
      </dgm:prSet>
      <dgm:spPr/>
    </dgm:pt>
  </dgm:ptLst>
  <dgm:cxnLst>
    <dgm:cxn modelId="{1523054E-9E98-42B6-8687-C41BEC4C5B52}" type="presOf" srcId="{8A6F5AF8-0E38-4619-BC5C-3CB6C6BD23B4}" destId="{24C6B777-E267-4EE4-A992-324EDB9C048B}" srcOrd="0" destOrd="0" presId="urn:microsoft.com/office/officeart/2005/8/layout/vList2"/>
    <dgm:cxn modelId="{BDDD1817-2202-45F1-A004-2D13FA0935B3}" type="presOf" srcId="{86007442-E3F9-48FA-8BB4-774F220FC65C}" destId="{85D81023-ABC2-4E2C-B171-C0992F493023}" srcOrd="0" destOrd="0" presId="urn:microsoft.com/office/officeart/2005/8/layout/vList2"/>
    <dgm:cxn modelId="{36AA6271-EA2A-4AB0-847C-E4E165E23481}" srcId="{86007442-E3F9-48FA-8BB4-774F220FC65C}" destId="{8A6F5AF8-0E38-4619-BC5C-3CB6C6BD23B4}" srcOrd="0" destOrd="0" parTransId="{39179F3F-A3E9-4581-B461-D259B909A6F5}" sibTransId="{8E1E49B7-1930-4971-88EE-D45E341AC069}"/>
    <dgm:cxn modelId="{61409EE7-3C7F-4235-83AB-A02B6652C21C}" type="presOf" srcId="{7090DD53-BC95-4829-B086-A3C4FE919D9F}" destId="{BB4CD19A-9402-45AB-AE3C-BFF3357F87CB}" srcOrd="0" destOrd="0" presId="urn:microsoft.com/office/officeart/2005/8/layout/vList2"/>
    <dgm:cxn modelId="{F4560F2D-7D5C-489E-AF00-E2E1E2F4F3D3}" srcId="{86007442-E3F9-48FA-8BB4-774F220FC65C}" destId="{7090DD53-BC95-4829-B086-A3C4FE919D9F}" srcOrd="1" destOrd="0" parTransId="{BD134F45-8AF9-41E0-9D12-005EC33DCF97}" sibTransId="{1281306F-D3F3-445F-998B-9C9D3F5AB5B2}"/>
    <dgm:cxn modelId="{8E34AD1D-20F3-4323-9B17-F11F4E6F41DA}" type="presParOf" srcId="{85D81023-ABC2-4E2C-B171-C0992F493023}" destId="{24C6B777-E267-4EE4-A992-324EDB9C048B}" srcOrd="0" destOrd="0" presId="urn:microsoft.com/office/officeart/2005/8/layout/vList2"/>
    <dgm:cxn modelId="{FB5E77B1-25DD-4CC3-82C5-D4F36E75A737}" type="presParOf" srcId="{85D81023-ABC2-4E2C-B171-C0992F493023}" destId="{2DF065C5-4E37-4442-A1F7-0468FEB70DF2}" srcOrd="1" destOrd="0" presId="urn:microsoft.com/office/officeart/2005/8/layout/vList2"/>
    <dgm:cxn modelId="{13B6F739-49DA-4D27-AB73-1AAFD424B239}" type="presParOf" srcId="{85D81023-ABC2-4E2C-B171-C0992F493023}" destId="{BB4CD19A-9402-45AB-AE3C-BFF3357F87C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D564407-4722-46F7-BD84-1462FC6D6C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27E309C-EB57-4493-B90E-A2913BABA75A}">
      <dgm:prSet/>
      <dgm:spPr>
        <a:noFill/>
        <a:ln>
          <a:noFill/>
        </a:ln>
      </dgm:spPr>
      <dgm:t>
        <a:bodyPr/>
        <a:lstStyle/>
        <a:p>
          <a:pPr algn="l" rtl="1"/>
          <a:r>
            <a:rPr lang="en-US" b="1" dirty="0" smtClean="0">
              <a:solidFill>
                <a:schemeClr val="accent1">
                  <a:lumMod val="75000"/>
                </a:schemeClr>
              </a:solidFill>
              <a:effectLst>
                <a:outerShdw blurRad="38100" dist="38100" dir="2700000" algn="tl">
                  <a:srgbClr val="000000">
                    <a:alpha val="43137"/>
                  </a:srgbClr>
                </a:outerShdw>
              </a:effectLst>
            </a:rPr>
            <a:t>Positioning of tube for Finger Feeding</a:t>
          </a:r>
          <a:endParaRPr lang="en-US" dirty="0">
            <a:solidFill>
              <a:schemeClr val="accent1">
                <a:lumMod val="75000"/>
              </a:schemeClr>
            </a:solidFill>
            <a:effectLst>
              <a:outerShdw blurRad="38100" dist="38100" dir="2700000" algn="tl">
                <a:srgbClr val="000000">
                  <a:alpha val="43137"/>
                </a:srgbClr>
              </a:outerShdw>
            </a:effectLst>
          </a:endParaRPr>
        </a:p>
      </dgm:t>
    </dgm:pt>
    <dgm:pt modelId="{9E9D6576-49EB-4D2E-949A-7614FCD37161}" type="parTrans" cxnId="{723AA7DB-5382-450B-B0DF-C87A457A39C7}">
      <dgm:prSet/>
      <dgm:spPr/>
      <dgm:t>
        <a:bodyPr/>
        <a:lstStyle/>
        <a:p>
          <a:endParaRPr lang="en-US"/>
        </a:p>
      </dgm:t>
    </dgm:pt>
    <dgm:pt modelId="{CAB8AB42-166D-4262-87AD-34CD9031E5D7}" type="sibTrans" cxnId="{723AA7DB-5382-450B-B0DF-C87A457A39C7}">
      <dgm:prSet/>
      <dgm:spPr/>
      <dgm:t>
        <a:bodyPr/>
        <a:lstStyle/>
        <a:p>
          <a:endParaRPr lang="en-US"/>
        </a:p>
      </dgm:t>
    </dgm:pt>
    <dgm:pt modelId="{03D1F137-B606-4E28-BB37-C0C9B8882175}" type="pres">
      <dgm:prSet presAssocID="{9D564407-4722-46F7-BD84-1462FC6D6C1B}" presName="linear" presStyleCnt="0">
        <dgm:presLayoutVars>
          <dgm:animLvl val="lvl"/>
          <dgm:resizeHandles val="exact"/>
        </dgm:presLayoutVars>
      </dgm:prSet>
      <dgm:spPr/>
      <dgm:t>
        <a:bodyPr/>
        <a:lstStyle/>
        <a:p>
          <a:endParaRPr lang="en-US"/>
        </a:p>
      </dgm:t>
    </dgm:pt>
    <dgm:pt modelId="{04A609DB-04C7-4104-8FD5-B54CC37D2A6A}" type="pres">
      <dgm:prSet presAssocID="{927E309C-EB57-4493-B90E-A2913BABA75A}" presName="parentText" presStyleLbl="node1" presStyleIdx="0" presStyleCnt="1">
        <dgm:presLayoutVars>
          <dgm:chMax val="0"/>
          <dgm:bulletEnabled val="1"/>
        </dgm:presLayoutVars>
      </dgm:prSet>
      <dgm:spPr/>
      <dgm:t>
        <a:bodyPr/>
        <a:lstStyle/>
        <a:p>
          <a:endParaRPr lang="en-US"/>
        </a:p>
      </dgm:t>
    </dgm:pt>
  </dgm:ptLst>
  <dgm:cxnLst>
    <dgm:cxn modelId="{6EBA345F-C5C8-4567-B54E-93FA2D8F4467}" type="presOf" srcId="{9D564407-4722-46F7-BD84-1462FC6D6C1B}" destId="{03D1F137-B606-4E28-BB37-C0C9B8882175}" srcOrd="0" destOrd="0" presId="urn:microsoft.com/office/officeart/2005/8/layout/vList2"/>
    <dgm:cxn modelId="{79F92D5D-6751-4590-9389-98F7F089B462}" type="presOf" srcId="{927E309C-EB57-4493-B90E-A2913BABA75A}" destId="{04A609DB-04C7-4104-8FD5-B54CC37D2A6A}" srcOrd="0" destOrd="0" presId="urn:microsoft.com/office/officeart/2005/8/layout/vList2"/>
    <dgm:cxn modelId="{723AA7DB-5382-450B-B0DF-C87A457A39C7}" srcId="{9D564407-4722-46F7-BD84-1462FC6D6C1B}" destId="{927E309C-EB57-4493-B90E-A2913BABA75A}" srcOrd="0" destOrd="0" parTransId="{9E9D6576-49EB-4D2E-949A-7614FCD37161}" sibTransId="{CAB8AB42-166D-4262-87AD-34CD9031E5D7}"/>
    <dgm:cxn modelId="{1A630C4B-2608-437F-A3DE-729EE77718B3}" type="presParOf" srcId="{03D1F137-B606-4E28-BB37-C0C9B8882175}" destId="{04A609DB-04C7-4104-8FD5-B54CC37D2A6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167550B-5648-487B-A27F-2F3AFF9D35E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9C47313-CC83-4FD5-87A7-2BA7F1DB0D8C}">
      <dgm:prSet/>
      <dgm:spPr/>
      <dgm:t>
        <a:bodyPr/>
        <a:lstStyle/>
        <a:p>
          <a:pPr rtl="1"/>
          <a:r>
            <a:rPr lang="en-US" b="1" dirty="0" smtClean="0"/>
            <a:t>Finger-feeding with a syringe</a:t>
          </a:r>
          <a:endParaRPr lang="en-US" dirty="0"/>
        </a:p>
      </dgm:t>
    </dgm:pt>
    <dgm:pt modelId="{30BB82E1-D189-4943-9A03-8C77E4CE3CA4}" type="parTrans" cxnId="{F13B1A71-3154-40B5-9DD9-129EA143CB27}">
      <dgm:prSet/>
      <dgm:spPr/>
      <dgm:t>
        <a:bodyPr/>
        <a:lstStyle/>
        <a:p>
          <a:endParaRPr lang="en-US"/>
        </a:p>
      </dgm:t>
    </dgm:pt>
    <dgm:pt modelId="{9869EB67-56EE-4D6F-9CD3-03B5855C1865}" type="sibTrans" cxnId="{F13B1A71-3154-40B5-9DD9-129EA143CB27}">
      <dgm:prSet/>
      <dgm:spPr/>
      <dgm:t>
        <a:bodyPr/>
        <a:lstStyle/>
        <a:p>
          <a:endParaRPr lang="en-US"/>
        </a:p>
      </dgm:t>
    </dgm:pt>
    <dgm:pt modelId="{0917F038-14DD-467C-BF59-8DA30BC89855}" type="pres">
      <dgm:prSet presAssocID="{9167550B-5648-487B-A27F-2F3AFF9D35E5}" presName="linear" presStyleCnt="0">
        <dgm:presLayoutVars>
          <dgm:animLvl val="lvl"/>
          <dgm:resizeHandles val="exact"/>
        </dgm:presLayoutVars>
      </dgm:prSet>
      <dgm:spPr/>
      <dgm:t>
        <a:bodyPr/>
        <a:lstStyle/>
        <a:p>
          <a:endParaRPr lang="en-US"/>
        </a:p>
      </dgm:t>
    </dgm:pt>
    <dgm:pt modelId="{1C56D9A4-47FC-4318-B300-D5A969057A75}" type="pres">
      <dgm:prSet presAssocID="{89C47313-CC83-4FD5-87A7-2BA7F1DB0D8C}" presName="parentText" presStyleLbl="node1" presStyleIdx="0" presStyleCnt="1">
        <dgm:presLayoutVars>
          <dgm:chMax val="0"/>
          <dgm:bulletEnabled val="1"/>
        </dgm:presLayoutVars>
      </dgm:prSet>
      <dgm:spPr/>
      <dgm:t>
        <a:bodyPr/>
        <a:lstStyle/>
        <a:p>
          <a:endParaRPr lang="en-US"/>
        </a:p>
      </dgm:t>
    </dgm:pt>
  </dgm:ptLst>
  <dgm:cxnLst>
    <dgm:cxn modelId="{F13B1A71-3154-40B5-9DD9-129EA143CB27}" srcId="{9167550B-5648-487B-A27F-2F3AFF9D35E5}" destId="{89C47313-CC83-4FD5-87A7-2BA7F1DB0D8C}" srcOrd="0" destOrd="0" parTransId="{30BB82E1-D189-4943-9A03-8C77E4CE3CA4}" sibTransId="{9869EB67-56EE-4D6F-9CD3-03B5855C1865}"/>
    <dgm:cxn modelId="{5065D272-ECA4-4414-B2EB-124104635FCE}" type="presOf" srcId="{89C47313-CC83-4FD5-87A7-2BA7F1DB0D8C}" destId="{1C56D9A4-47FC-4318-B300-D5A969057A75}" srcOrd="0" destOrd="0" presId="urn:microsoft.com/office/officeart/2005/8/layout/vList2"/>
    <dgm:cxn modelId="{38D0EBB7-E5BC-407E-92A3-253C39CC0D84}" type="presOf" srcId="{9167550B-5648-487B-A27F-2F3AFF9D35E5}" destId="{0917F038-14DD-467C-BF59-8DA30BC89855}" srcOrd="0" destOrd="0" presId="urn:microsoft.com/office/officeart/2005/8/layout/vList2"/>
    <dgm:cxn modelId="{9242598C-27B8-4E29-8E82-8904E44AB0A8}" type="presParOf" srcId="{0917F038-14DD-467C-BF59-8DA30BC89855}" destId="{1C56D9A4-47FC-4318-B300-D5A969057A7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0162A674-F2CC-4670-AC37-3644989E862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38AE4BE-46BE-43A2-80F9-6994BE2D41F4}">
      <dgm:prSet custT="1"/>
      <dgm:spPr/>
      <dgm:t>
        <a:bodyPr/>
        <a:lstStyle/>
        <a:p>
          <a:pPr algn="ctr" rtl="1"/>
          <a:r>
            <a:rPr lang="en-US" sz="4800" b="1" dirty="0" smtClean="0">
              <a:effectLst>
                <a:outerShdw blurRad="38100" dist="38100" dir="2700000" algn="tl">
                  <a:srgbClr val="000000">
                    <a:alpha val="43137"/>
                  </a:srgbClr>
                </a:outerShdw>
              </a:effectLst>
            </a:rPr>
            <a:t>Tube-feeding</a:t>
          </a:r>
          <a:endParaRPr lang="en-US" sz="4800" b="1" dirty="0">
            <a:effectLst>
              <a:outerShdw blurRad="38100" dist="38100" dir="2700000" algn="tl">
                <a:srgbClr val="000000">
                  <a:alpha val="43137"/>
                </a:srgbClr>
              </a:outerShdw>
            </a:effectLst>
          </a:endParaRPr>
        </a:p>
      </dgm:t>
    </dgm:pt>
    <dgm:pt modelId="{6B0F4FBE-6AD6-48A9-BD07-D842C4731529}" type="parTrans" cxnId="{19F18F3D-8862-4E5B-A4A7-C11DFE0F5504}">
      <dgm:prSet/>
      <dgm:spPr/>
      <dgm:t>
        <a:bodyPr/>
        <a:lstStyle/>
        <a:p>
          <a:pPr algn="ctr"/>
          <a:endParaRPr lang="en-US" sz="4800" b="1">
            <a:effectLst>
              <a:outerShdw blurRad="38100" dist="38100" dir="2700000" algn="tl">
                <a:srgbClr val="000000">
                  <a:alpha val="43137"/>
                </a:srgbClr>
              </a:outerShdw>
            </a:effectLst>
          </a:endParaRPr>
        </a:p>
      </dgm:t>
    </dgm:pt>
    <dgm:pt modelId="{34D1D7BD-477F-4E97-A324-60E411313F0C}" type="sibTrans" cxnId="{19F18F3D-8862-4E5B-A4A7-C11DFE0F5504}">
      <dgm:prSet/>
      <dgm:spPr/>
      <dgm:t>
        <a:bodyPr/>
        <a:lstStyle/>
        <a:p>
          <a:pPr algn="ctr"/>
          <a:endParaRPr lang="en-US" sz="4800" b="1">
            <a:effectLst>
              <a:outerShdw blurRad="38100" dist="38100" dir="2700000" algn="tl">
                <a:srgbClr val="000000">
                  <a:alpha val="43137"/>
                </a:srgbClr>
              </a:outerShdw>
            </a:effectLst>
          </a:endParaRPr>
        </a:p>
      </dgm:t>
    </dgm:pt>
    <dgm:pt modelId="{2C2A5E81-740F-4A55-92DF-9973F1F3846E}" type="pres">
      <dgm:prSet presAssocID="{0162A674-F2CC-4670-AC37-3644989E8627}" presName="linear" presStyleCnt="0">
        <dgm:presLayoutVars>
          <dgm:animLvl val="lvl"/>
          <dgm:resizeHandles val="exact"/>
        </dgm:presLayoutVars>
      </dgm:prSet>
      <dgm:spPr/>
      <dgm:t>
        <a:bodyPr/>
        <a:lstStyle/>
        <a:p>
          <a:endParaRPr lang="en-US"/>
        </a:p>
      </dgm:t>
    </dgm:pt>
    <dgm:pt modelId="{B129372B-8CFD-4532-B8FC-8743C83C31A5}" type="pres">
      <dgm:prSet presAssocID="{238AE4BE-46BE-43A2-80F9-6994BE2D41F4}" presName="parentText" presStyleLbl="node1" presStyleIdx="0" presStyleCnt="1">
        <dgm:presLayoutVars>
          <dgm:chMax val="0"/>
          <dgm:bulletEnabled val="1"/>
        </dgm:presLayoutVars>
      </dgm:prSet>
      <dgm:spPr/>
      <dgm:t>
        <a:bodyPr/>
        <a:lstStyle/>
        <a:p>
          <a:endParaRPr lang="en-US"/>
        </a:p>
      </dgm:t>
    </dgm:pt>
  </dgm:ptLst>
  <dgm:cxnLst>
    <dgm:cxn modelId="{061A191F-0371-48DE-8BF0-C3EAEDEB3300}" type="presOf" srcId="{238AE4BE-46BE-43A2-80F9-6994BE2D41F4}" destId="{B129372B-8CFD-4532-B8FC-8743C83C31A5}" srcOrd="0" destOrd="0" presId="urn:microsoft.com/office/officeart/2005/8/layout/vList2"/>
    <dgm:cxn modelId="{5B337EAC-CAE7-4350-ABE2-A6F3941397DC}" type="presOf" srcId="{0162A674-F2CC-4670-AC37-3644989E8627}" destId="{2C2A5E81-740F-4A55-92DF-9973F1F3846E}" srcOrd="0" destOrd="0" presId="urn:microsoft.com/office/officeart/2005/8/layout/vList2"/>
    <dgm:cxn modelId="{19F18F3D-8862-4E5B-A4A7-C11DFE0F5504}" srcId="{0162A674-F2CC-4670-AC37-3644989E8627}" destId="{238AE4BE-46BE-43A2-80F9-6994BE2D41F4}" srcOrd="0" destOrd="0" parTransId="{6B0F4FBE-6AD6-48A9-BD07-D842C4731529}" sibTransId="{34D1D7BD-477F-4E97-A324-60E411313F0C}"/>
    <dgm:cxn modelId="{1653A943-F745-4C76-A6F1-B3733A3D577F}" type="presParOf" srcId="{2C2A5E81-740F-4A55-92DF-9973F1F3846E}" destId="{B129372B-8CFD-4532-B8FC-8743C83C31A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8A4264-1C51-4166-9F40-6625560FA1D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2E283FE-D866-4B66-8BC4-C82AF941C112}" type="pres">
      <dgm:prSet presAssocID="{5E8A4264-1C51-4166-9F40-6625560FA1D2}" presName="linear" presStyleCnt="0">
        <dgm:presLayoutVars>
          <dgm:animLvl val="lvl"/>
          <dgm:resizeHandles val="exact"/>
        </dgm:presLayoutVars>
      </dgm:prSet>
      <dgm:spPr/>
      <dgm:t>
        <a:bodyPr/>
        <a:lstStyle/>
        <a:p>
          <a:endParaRPr lang="en-US"/>
        </a:p>
      </dgm:t>
    </dgm:pt>
  </dgm:ptLst>
  <dgm:cxnLst>
    <dgm:cxn modelId="{60EECF2C-EF0F-471D-82BB-3DC6872CC0A5}" type="presOf" srcId="{5E8A4264-1C51-4166-9F40-6625560FA1D2}" destId="{02E283FE-D866-4B66-8BC4-C82AF941C11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D196CA3-A1E7-4F7E-A028-0F59B424EC1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CD3E82E-45E2-4DEE-996B-A2FEA64F6D24}">
      <dgm:prSet custT="1"/>
      <dgm:spPr/>
      <dgm:t>
        <a:bodyPr/>
        <a:lstStyle/>
        <a:p>
          <a:pPr algn="ctr" rtl="1"/>
          <a:r>
            <a:rPr lang="en-US" sz="4000" b="1" dirty="0" smtClean="0">
              <a:effectLst>
                <a:outerShdw blurRad="38100" dist="38100" dir="2700000" algn="tl">
                  <a:srgbClr val="000000">
                    <a:alpha val="43137"/>
                  </a:srgbClr>
                </a:outerShdw>
              </a:effectLst>
            </a:rPr>
            <a:t>KMC and Nutrition</a:t>
          </a:r>
          <a:endParaRPr lang="en-US" sz="4000" dirty="0">
            <a:effectLst>
              <a:outerShdw blurRad="38100" dist="38100" dir="2700000" algn="tl">
                <a:srgbClr val="000000">
                  <a:alpha val="43137"/>
                </a:srgbClr>
              </a:outerShdw>
            </a:effectLst>
          </a:endParaRPr>
        </a:p>
      </dgm:t>
    </dgm:pt>
    <dgm:pt modelId="{59AA59EC-3E92-4A21-8A38-257B89A0BD91}" type="parTrans" cxnId="{6EADDDF7-25D8-4326-BC26-597D71A6C97C}">
      <dgm:prSet/>
      <dgm:spPr/>
      <dgm:t>
        <a:bodyPr/>
        <a:lstStyle/>
        <a:p>
          <a:endParaRPr lang="en-US"/>
        </a:p>
      </dgm:t>
    </dgm:pt>
    <dgm:pt modelId="{47018427-5D13-449A-88B2-3F49E2F4F997}" type="sibTrans" cxnId="{6EADDDF7-25D8-4326-BC26-597D71A6C97C}">
      <dgm:prSet/>
      <dgm:spPr/>
      <dgm:t>
        <a:bodyPr/>
        <a:lstStyle/>
        <a:p>
          <a:endParaRPr lang="en-US"/>
        </a:p>
      </dgm:t>
    </dgm:pt>
    <dgm:pt modelId="{4F099950-B791-4DE2-B43E-5A3C2EF22FD9}" type="pres">
      <dgm:prSet presAssocID="{9D196CA3-A1E7-4F7E-A028-0F59B424EC14}" presName="linear" presStyleCnt="0">
        <dgm:presLayoutVars>
          <dgm:animLvl val="lvl"/>
          <dgm:resizeHandles val="exact"/>
        </dgm:presLayoutVars>
      </dgm:prSet>
      <dgm:spPr/>
      <dgm:t>
        <a:bodyPr/>
        <a:lstStyle/>
        <a:p>
          <a:endParaRPr lang="en-US"/>
        </a:p>
      </dgm:t>
    </dgm:pt>
    <dgm:pt modelId="{A7F77D63-E8B4-458C-A1B8-4DCE7BCDF941}" type="pres">
      <dgm:prSet presAssocID="{2CD3E82E-45E2-4DEE-996B-A2FEA64F6D24}" presName="parentText" presStyleLbl="node1" presStyleIdx="0" presStyleCnt="1">
        <dgm:presLayoutVars>
          <dgm:chMax val="0"/>
          <dgm:bulletEnabled val="1"/>
        </dgm:presLayoutVars>
      </dgm:prSet>
      <dgm:spPr/>
      <dgm:t>
        <a:bodyPr/>
        <a:lstStyle/>
        <a:p>
          <a:endParaRPr lang="en-US"/>
        </a:p>
      </dgm:t>
    </dgm:pt>
  </dgm:ptLst>
  <dgm:cxnLst>
    <dgm:cxn modelId="{CD01C5C3-69A7-4D5E-A97B-8BDF9BE605B2}" type="presOf" srcId="{9D196CA3-A1E7-4F7E-A028-0F59B424EC14}" destId="{4F099950-B791-4DE2-B43E-5A3C2EF22FD9}" srcOrd="0" destOrd="0" presId="urn:microsoft.com/office/officeart/2005/8/layout/vList2"/>
    <dgm:cxn modelId="{B39D13CA-61A1-4A14-9D46-1F8C4E214098}" type="presOf" srcId="{2CD3E82E-45E2-4DEE-996B-A2FEA64F6D24}" destId="{A7F77D63-E8B4-458C-A1B8-4DCE7BCDF941}" srcOrd="0" destOrd="0" presId="urn:microsoft.com/office/officeart/2005/8/layout/vList2"/>
    <dgm:cxn modelId="{6EADDDF7-25D8-4326-BC26-597D71A6C97C}" srcId="{9D196CA3-A1E7-4F7E-A028-0F59B424EC14}" destId="{2CD3E82E-45E2-4DEE-996B-A2FEA64F6D24}" srcOrd="0" destOrd="0" parTransId="{59AA59EC-3E92-4A21-8A38-257B89A0BD91}" sibTransId="{47018427-5D13-449A-88B2-3F49E2F4F997}"/>
    <dgm:cxn modelId="{9CF7AE6D-C881-445D-B750-637DC6A75FCD}" type="presParOf" srcId="{4F099950-B791-4DE2-B43E-5A3C2EF22FD9}" destId="{A7F77D63-E8B4-458C-A1B8-4DCE7BCDF94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84B99BD-5F83-4E89-A05A-91F0223C33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E4A0408-AC96-45FE-833E-EA8FAB788A7F}">
      <dgm:prSet custT="1"/>
      <dgm:spPr>
        <a:noFill/>
        <a:ln>
          <a:noFill/>
        </a:ln>
      </dgm:spPr>
      <dgm:t>
        <a:bodyPr/>
        <a:lstStyle/>
        <a:p>
          <a:pPr algn="l" rtl="1"/>
          <a:r>
            <a:rPr lang="en-US" sz="4400" b="1" dirty="0" smtClean="0">
              <a:solidFill>
                <a:schemeClr val="accent1">
                  <a:lumMod val="75000"/>
                </a:schemeClr>
              </a:solidFill>
              <a:effectLst>
                <a:outerShdw blurRad="38100" dist="38100" dir="2700000" algn="tl">
                  <a:srgbClr val="000000">
                    <a:alpha val="43137"/>
                  </a:srgbClr>
                </a:outerShdw>
              </a:effectLst>
            </a:rPr>
            <a:t>Bottles</a:t>
          </a:r>
          <a:endParaRPr lang="en-US" sz="4400" dirty="0">
            <a:solidFill>
              <a:schemeClr val="accent1">
                <a:lumMod val="75000"/>
              </a:schemeClr>
            </a:solidFill>
            <a:effectLst>
              <a:outerShdw blurRad="38100" dist="38100" dir="2700000" algn="tl">
                <a:srgbClr val="000000">
                  <a:alpha val="43137"/>
                </a:srgbClr>
              </a:outerShdw>
            </a:effectLst>
          </a:endParaRPr>
        </a:p>
      </dgm:t>
    </dgm:pt>
    <dgm:pt modelId="{6211DC65-85F2-4DD8-8667-0F6D7A3A13F8}" type="parTrans" cxnId="{2F3A4F92-3345-4176-9689-BAFD305F621E}">
      <dgm:prSet/>
      <dgm:spPr/>
      <dgm:t>
        <a:bodyPr/>
        <a:lstStyle/>
        <a:p>
          <a:pPr algn="ctr"/>
          <a:endParaRPr lang="en-US"/>
        </a:p>
      </dgm:t>
    </dgm:pt>
    <dgm:pt modelId="{308A0AC8-7A1C-4CB4-AABB-9923A5BD5F92}" type="sibTrans" cxnId="{2F3A4F92-3345-4176-9689-BAFD305F621E}">
      <dgm:prSet/>
      <dgm:spPr/>
      <dgm:t>
        <a:bodyPr/>
        <a:lstStyle/>
        <a:p>
          <a:pPr algn="ctr"/>
          <a:endParaRPr lang="en-US"/>
        </a:p>
      </dgm:t>
    </dgm:pt>
    <dgm:pt modelId="{5A5C5857-DD2B-4D0E-A277-6BEE8428A528}" type="pres">
      <dgm:prSet presAssocID="{184B99BD-5F83-4E89-A05A-91F0223C3390}" presName="linear" presStyleCnt="0">
        <dgm:presLayoutVars>
          <dgm:animLvl val="lvl"/>
          <dgm:resizeHandles val="exact"/>
        </dgm:presLayoutVars>
      </dgm:prSet>
      <dgm:spPr/>
      <dgm:t>
        <a:bodyPr/>
        <a:lstStyle/>
        <a:p>
          <a:endParaRPr lang="en-US"/>
        </a:p>
      </dgm:t>
    </dgm:pt>
    <dgm:pt modelId="{E0D745D2-6A5E-41BB-8845-D6BFB5F5C156}" type="pres">
      <dgm:prSet presAssocID="{9E4A0408-AC96-45FE-833E-EA8FAB788A7F}" presName="parentText" presStyleLbl="node1" presStyleIdx="0" presStyleCnt="1" custLinFactNeighborX="-62873" custLinFactNeighborY="4089">
        <dgm:presLayoutVars>
          <dgm:chMax val="0"/>
          <dgm:bulletEnabled val="1"/>
        </dgm:presLayoutVars>
      </dgm:prSet>
      <dgm:spPr/>
      <dgm:t>
        <a:bodyPr/>
        <a:lstStyle/>
        <a:p>
          <a:endParaRPr lang="en-US"/>
        </a:p>
      </dgm:t>
    </dgm:pt>
  </dgm:ptLst>
  <dgm:cxnLst>
    <dgm:cxn modelId="{ADB06DAE-5086-4752-8B87-8DEB5B12003E}" type="presOf" srcId="{9E4A0408-AC96-45FE-833E-EA8FAB788A7F}" destId="{E0D745D2-6A5E-41BB-8845-D6BFB5F5C156}" srcOrd="0" destOrd="0" presId="urn:microsoft.com/office/officeart/2005/8/layout/vList2"/>
    <dgm:cxn modelId="{2F3A4F92-3345-4176-9689-BAFD305F621E}" srcId="{184B99BD-5F83-4E89-A05A-91F0223C3390}" destId="{9E4A0408-AC96-45FE-833E-EA8FAB788A7F}" srcOrd="0" destOrd="0" parTransId="{6211DC65-85F2-4DD8-8667-0F6D7A3A13F8}" sibTransId="{308A0AC8-7A1C-4CB4-AABB-9923A5BD5F92}"/>
    <dgm:cxn modelId="{F731CA6E-89B4-4843-BED4-A4C385C15B28}" type="presOf" srcId="{184B99BD-5F83-4E89-A05A-91F0223C3390}" destId="{5A5C5857-DD2B-4D0E-A277-6BEE8428A528}" srcOrd="0" destOrd="0" presId="urn:microsoft.com/office/officeart/2005/8/layout/vList2"/>
    <dgm:cxn modelId="{4F1570F8-A68A-4A72-B39F-9B36D14F4520}" type="presParOf" srcId="{5A5C5857-DD2B-4D0E-A277-6BEE8428A528}" destId="{E0D745D2-6A5E-41BB-8845-D6BFB5F5C15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784223-8084-4D87-89B6-81B8E8D675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99068E0-F671-4317-9076-BE9BBD9BEC9D}">
      <dgm:prSet/>
      <dgm:spPr>
        <a:noFill/>
        <a:ln>
          <a:noFill/>
        </a:ln>
      </dgm:spPr>
      <dgm:t>
        <a:bodyPr/>
        <a:lstStyle/>
        <a:p>
          <a:pPr algn="ctr" rtl="1"/>
          <a:r>
            <a:rPr lang="de-DE" b="1" i="1" u="none" dirty="0" smtClean="0">
              <a:solidFill>
                <a:schemeClr val="accent1">
                  <a:lumMod val="75000"/>
                </a:schemeClr>
              </a:solidFill>
              <a:effectLst>
                <a:outerShdw blurRad="38100" dist="38100" dir="2700000" algn="tl">
                  <a:srgbClr val="000000">
                    <a:alpha val="43137"/>
                  </a:srgbClr>
                </a:outerShdw>
              </a:effectLst>
            </a:rPr>
            <a:t>Optimal attachment technique during the use of a nipple shield</a:t>
          </a:r>
          <a:endParaRPr lang="en-US" i="1" u="none" dirty="0">
            <a:solidFill>
              <a:schemeClr val="accent1">
                <a:lumMod val="75000"/>
              </a:schemeClr>
            </a:solidFill>
            <a:effectLst>
              <a:outerShdw blurRad="38100" dist="38100" dir="2700000" algn="tl">
                <a:srgbClr val="000000">
                  <a:alpha val="43137"/>
                </a:srgbClr>
              </a:outerShdw>
            </a:effectLst>
          </a:endParaRPr>
        </a:p>
      </dgm:t>
    </dgm:pt>
    <dgm:pt modelId="{F523C544-9953-4C76-B023-A51076A09926}" type="parTrans" cxnId="{00A32E0B-95EC-4EAC-B081-F681081FC7C1}">
      <dgm:prSet/>
      <dgm:spPr/>
      <dgm:t>
        <a:bodyPr/>
        <a:lstStyle/>
        <a:p>
          <a:pPr algn="ctr"/>
          <a:endParaRPr lang="en-US"/>
        </a:p>
      </dgm:t>
    </dgm:pt>
    <dgm:pt modelId="{2CA99E7E-3DE2-4D9A-A1D4-53AF34563F95}" type="sibTrans" cxnId="{00A32E0B-95EC-4EAC-B081-F681081FC7C1}">
      <dgm:prSet/>
      <dgm:spPr/>
      <dgm:t>
        <a:bodyPr/>
        <a:lstStyle/>
        <a:p>
          <a:pPr algn="ctr"/>
          <a:endParaRPr lang="en-US"/>
        </a:p>
      </dgm:t>
    </dgm:pt>
    <dgm:pt modelId="{FD0F7ED5-0541-4C23-A613-1B1C752D156B}" type="pres">
      <dgm:prSet presAssocID="{D2784223-8084-4D87-89B6-81B8E8D675B2}" presName="linear" presStyleCnt="0">
        <dgm:presLayoutVars>
          <dgm:animLvl val="lvl"/>
          <dgm:resizeHandles val="exact"/>
        </dgm:presLayoutVars>
      </dgm:prSet>
      <dgm:spPr/>
      <dgm:t>
        <a:bodyPr/>
        <a:lstStyle/>
        <a:p>
          <a:endParaRPr lang="en-US"/>
        </a:p>
      </dgm:t>
    </dgm:pt>
    <dgm:pt modelId="{C14F37DB-EF57-47F0-8D72-C3C3595052F2}" type="pres">
      <dgm:prSet presAssocID="{499068E0-F671-4317-9076-BE9BBD9BEC9D}" presName="parentText" presStyleLbl="node1" presStyleIdx="0" presStyleCnt="1">
        <dgm:presLayoutVars>
          <dgm:chMax val="0"/>
          <dgm:bulletEnabled val="1"/>
        </dgm:presLayoutVars>
      </dgm:prSet>
      <dgm:spPr/>
      <dgm:t>
        <a:bodyPr/>
        <a:lstStyle/>
        <a:p>
          <a:endParaRPr lang="en-US"/>
        </a:p>
      </dgm:t>
    </dgm:pt>
  </dgm:ptLst>
  <dgm:cxnLst>
    <dgm:cxn modelId="{8780BC7D-31FE-4568-B514-E63D1E68E1F2}" type="presOf" srcId="{499068E0-F671-4317-9076-BE9BBD9BEC9D}" destId="{C14F37DB-EF57-47F0-8D72-C3C3595052F2}" srcOrd="0" destOrd="0" presId="urn:microsoft.com/office/officeart/2005/8/layout/vList2"/>
    <dgm:cxn modelId="{00A32E0B-95EC-4EAC-B081-F681081FC7C1}" srcId="{D2784223-8084-4D87-89B6-81B8E8D675B2}" destId="{499068E0-F671-4317-9076-BE9BBD9BEC9D}" srcOrd="0" destOrd="0" parTransId="{F523C544-9953-4C76-B023-A51076A09926}" sibTransId="{2CA99E7E-3DE2-4D9A-A1D4-53AF34563F95}"/>
    <dgm:cxn modelId="{A43C7A18-3A6B-4A94-AA06-78E954486969}" type="presOf" srcId="{D2784223-8084-4D87-89B6-81B8E8D675B2}" destId="{FD0F7ED5-0541-4C23-A613-1B1C752D156B}" srcOrd="0" destOrd="0" presId="urn:microsoft.com/office/officeart/2005/8/layout/vList2"/>
    <dgm:cxn modelId="{21B7852F-13F4-4DC4-9049-DA6778A98076}" type="presParOf" srcId="{FD0F7ED5-0541-4C23-A613-1B1C752D156B}" destId="{C14F37DB-EF57-47F0-8D72-C3C3595052F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2C83D6-47BD-44D2-A9F7-252BEF86413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9113D81-12E5-4426-8EFC-E778BCE635C3}">
      <dgm:prSet/>
      <dgm:spPr>
        <a:noFill/>
        <a:ln>
          <a:noFill/>
        </a:ln>
      </dgm:spPr>
      <dgm:t>
        <a:bodyPr/>
        <a:lstStyle/>
        <a:p>
          <a:pPr algn="l" rtl="1"/>
          <a:r>
            <a:rPr lang="de-DE" b="1" i="1" u="none" dirty="0" smtClean="0">
              <a:solidFill>
                <a:schemeClr val="accent1">
                  <a:lumMod val="75000"/>
                </a:schemeClr>
              </a:solidFill>
              <a:effectLst>
                <a:outerShdw blurRad="38100" dist="38100" dir="2700000" algn="tl">
                  <a:srgbClr val="000000">
                    <a:alpha val="43137"/>
                  </a:srgbClr>
                </a:outerShdw>
              </a:effectLst>
            </a:rPr>
            <a:t>An </a:t>
          </a:r>
          <a:r>
            <a:rPr lang="de-DE" b="1" i="1" u="none" dirty="0" smtClean="0">
              <a:solidFill>
                <a:schemeClr val="tx1"/>
              </a:solidFill>
              <a:effectLst>
                <a:outerShdw blurRad="38100" dist="38100" dir="2700000" algn="tl">
                  <a:srgbClr val="000000">
                    <a:alpha val="43137"/>
                  </a:srgbClr>
                </a:outerShdw>
              </a:effectLst>
            </a:rPr>
            <a:t>incorrect attachment </a:t>
          </a:r>
          <a:r>
            <a:rPr lang="de-DE" b="1" i="1" u="none" dirty="0" smtClean="0">
              <a:solidFill>
                <a:schemeClr val="accent1">
                  <a:lumMod val="75000"/>
                </a:schemeClr>
              </a:solidFill>
              <a:effectLst>
                <a:outerShdw blurRad="38100" dist="38100" dir="2700000" algn="tl">
                  <a:srgbClr val="000000">
                    <a:alpha val="43137"/>
                  </a:srgbClr>
                </a:outerShdw>
              </a:effectLst>
            </a:rPr>
            <a:t>technique with the use of a nipple shield can result in injuries to the nipples</a:t>
          </a:r>
          <a:endParaRPr lang="en-US" i="1" u="none" dirty="0">
            <a:solidFill>
              <a:schemeClr val="accent1">
                <a:lumMod val="75000"/>
              </a:schemeClr>
            </a:solidFill>
            <a:effectLst>
              <a:outerShdw blurRad="38100" dist="38100" dir="2700000" algn="tl">
                <a:srgbClr val="000000">
                  <a:alpha val="43137"/>
                </a:srgbClr>
              </a:outerShdw>
            </a:effectLst>
          </a:endParaRPr>
        </a:p>
      </dgm:t>
    </dgm:pt>
    <dgm:pt modelId="{497E56B4-3528-4354-98F8-1750F28BF1A7}" type="parTrans" cxnId="{0991EB4D-903D-40E5-BD94-93A0DA73C44B}">
      <dgm:prSet/>
      <dgm:spPr/>
      <dgm:t>
        <a:bodyPr/>
        <a:lstStyle/>
        <a:p>
          <a:endParaRPr lang="en-US"/>
        </a:p>
      </dgm:t>
    </dgm:pt>
    <dgm:pt modelId="{5D631767-21C1-498E-A56C-22D132BDD500}" type="sibTrans" cxnId="{0991EB4D-903D-40E5-BD94-93A0DA73C44B}">
      <dgm:prSet/>
      <dgm:spPr/>
      <dgm:t>
        <a:bodyPr/>
        <a:lstStyle/>
        <a:p>
          <a:endParaRPr lang="en-US"/>
        </a:p>
      </dgm:t>
    </dgm:pt>
    <dgm:pt modelId="{03B64861-CB7D-417A-A099-314B5471B166}" type="pres">
      <dgm:prSet presAssocID="{E22C83D6-47BD-44D2-A9F7-252BEF864135}" presName="linear" presStyleCnt="0">
        <dgm:presLayoutVars>
          <dgm:animLvl val="lvl"/>
          <dgm:resizeHandles val="exact"/>
        </dgm:presLayoutVars>
      </dgm:prSet>
      <dgm:spPr/>
      <dgm:t>
        <a:bodyPr/>
        <a:lstStyle/>
        <a:p>
          <a:endParaRPr lang="en-US"/>
        </a:p>
      </dgm:t>
    </dgm:pt>
    <dgm:pt modelId="{B66DAAAA-A412-4448-B8E3-AF825941242A}" type="pres">
      <dgm:prSet presAssocID="{C9113D81-12E5-4426-8EFC-E778BCE635C3}" presName="parentText" presStyleLbl="node1" presStyleIdx="0" presStyleCnt="1">
        <dgm:presLayoutVars>
          <dgm:chMax val="0"/>
          <dgm:bulletEnabled val="1"/>
        </dgm:presLayoutVars>
      </dgm:prSet>
      <dgm:spPr/>
      <dgm:t>
        <a:bodyPr/>
        <a:lstStyle/>
        <a:p>
          <a:endParaRPr lang="en-US"/>
        </a:p>
      </dgm:t>
    </dgm:pt>
  </dgm:ptLst>
  <dgm:cxnLst>
    <dgm:cxn modelId="{0991EB4D-903D-40E5-BD94-93A0DA73C44B}" srcId="{E22C83D6-47BD-44D2-A9F7-252BEF864135}" destId="{C9113D81-12E5-4426-8EFC-E778BCE635C3}" srcOrd="0" destOrd="0" parTransId="{497E56B4-3528-4354-98F8-1750F28BF1A7}" sibTransId="{5D631767-21C1-498E-A56C-22D132BDD500}"/>
    <dgm:cxn modelId="{E532F9A1-6B30-4856-A376-42CECE0DD763}" type="presOf" srcId="{C9113D81-12E5-4426-8EFC-E778BCE635C3}" destId="{B66DAAAA-A412-4448-B8E3-AF825941242A}" srcOrd="0" destOrd="0" presId="urn:microsoft.com/office/officeart/2005/8/layout/vList2"/>
    <dgm:cxn modelId="{09280E4B-AB89-47A5-9F22-A0AE1011BFD4}" type="presOf" srcId="{E22C83D6-47BD-44D2-A9F7-252BEF864135}" destId="{03B64861-CB7D-417A-A099-314B5471B166}" srcOrd="0" destOrd="0" presId="urn:microsoft.com/office/officeart/2005/8/layout/vList2"/>
    <dgm:cxn modelId="{6D23317F-90B5-4F08-9477-691BECFB0AFD}" type="presParOf" srcId="{03B64861-CB7D-417A-A099-314B5471B166}" destId="{B66DAAAA-A412-4448-B8E3-AF825941242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073649-7DA8-4F9E-9AB5-3034CCEA02F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30D061-FBF7-4B76-ADE0-3B9070B4FAFE}">
      <dgm:prSet/>
      <dgm:spPr>
        <a:noFill/>
        <a:ln>
          <a:noFill/>
        </a:ln>
      </dgm:spPr>
      <dgm:t>
        <a:bodyPr/>
        <a:lstStyle/>
        <a:p>
          <a:pPr algn="ctr" rtl="1"/>
          <a:r>
            <a:rPr lang="de-DE" b="1" dirty="0" smtClean="0">
              <a:solidFill>
                <a:schemeClr val="accent1">
                  <a:lumMod val="75000"/>
                </a:schemeClr>
              </a:solidFill>
              <a:effectLst>
                <a:outerShdw blurRad="38100" dist="38100" dir="2700000" algn="tl">
                  <a:srgbClr val="000000">
                    <a:alpha val="43137"/>
                  </a:srgbClr>
                </a:outerShdw>
              </a:effectLst>
            </a:rPr>
            <a:t>A good sign after breastfeeding: milk in the nipple shield and a satisfied infant</a:t>
          </a:r>
          <a:endParaRPr lang="en-US" dirty="0">
            <a:solidFill>
              <a:schemeClr val="accent1">
                <a:lumMod val="75000"/>
              </a:schemeClr>
            </a:solidFill>
            <a:effectLst>
              <a:outerShdw blurRad="38100" dist="38100" dir="2700000" algn="tl">
                <a:srgbClr val="000000">
                  <a:alpha val="43137"/>
                </a:srgbClr>
              </a:outerShdw>
            </a:effectLst>
          </a:endParaRPr>
        </a:p>
      </dgm:t>
    </dgm:pt>
    <dgm:pt modelId="{045BA45B-1BF2-42FD-81A9-6289FC50CC5F}" type="parTrans" cxnId="{33DB9644-CF8F-4DFC-ACC6-4E64A491927E}">
      <dgm:prSet/>
      <dgm:spPr/>
      <dgm:t>
        <a:bodyPr/>
        <a:lstStyle/>
        <a:p>
          <a:endParaRPr lang="en-US"/>
        </a:p>
      </dgm:t>
    </dgm:pt>
    <dgm:pt modelId="{D8BD89C6-BD13-4664-B3F3-B58523926319}" type="sibTrans" cxnId="{33DB9644-CF8F-4DFC-ACC6-4E64A491927E}">
      <dgm:prSet/>
      <dgm:spPr/>
      <dgm:t>
        <a:bodyPr/>
        <a:lstStyle/>
        <a:p>
          <a:endParaRPr lang="en-US"/>
        </a:p>
      </dgm:t>
    </dgm:pt>
    <dgm:pt modelId="{F8EBB35B-E8BE-4CC7-A4BB-AE58E6E78E42}" type="pres">
      <dgm:prSet presAssocID="{ED073649-7DA8-4F9E-9AB5-3034CCEA02F0}" presName="linear" presStyleCnt="0">
        <dgm:presLayoutVars>
          <dgm:animLvl val="lvl"/>
          <dgm:resizeHandles val="exact"/>
        </dgm:presLayoutVars>
      </dgm:prSet>
      <dgm:spPr/>
      <dgm:t>
        <a:bodyPr/>
        <a:lstStyle/>
        <a:p>
          <a:endParaRPr lang="en-US"/>
        </a:p>
      </dgm:t>
    </dgm:pt>
    <dgm:pt modelId="{87B0A0D8-A3CE-4DCF-954B-760EC7134C14}" type="pres">
      <dgm:prSet presAssocID="{E030D061-FBF7-4B76-ADE0-3B9070B4FAFE}" presName="parentText" presStyleLbl="node1" presStyleIdx="0" presStyleCnt="1" custLinFactNeighborX="-521" custLinFactNeighborY="-10987">
        <dgm:presLayoutVars>
          <dgm:chMax val="0"/>
          <dgm:bulletEnabled val="1"/>
        </dgm:presLayoutVars>
      </dgm:prSet>
      <dgm:spPr/>
      <dgm:t>
        <a:bodyPr/>
        <a:lstStyle/>
        <a:p>
          <a:endParaRPr lang="en-US"/>
        </a:p>
      </dgm:t>
    </dgm:pt>
  </dgm:ptLst>
  <dgm:cxnLst>
    <dgm:cxn modelId="{33DB9644-CF8F-4DFC-ACC6-4E64A491927E}" srcId="{ED073649-7DA8-4F9E-9AB5-3034CCEA02F0}" destId="{E030D061-FBF7-4B76-ADE0-3B9070B4FAFE}" srcOrd="0" destOrd="0" parTransId="{045BA45B-1BF2-42FD-81A9-6289FC50CC5F}" sibTransId="{D8BD89C6-BD13-4664-B3F3-B58523926319}"/>
    <dgm:cxn modelId="{2BA40456-8824-459D-96A1-959641D84E41}" type="presOf" srcId="{E030D061-FBF7-4B76-ADE0-3B9070B4FAFE}" destId="{87B0A0D8-A3CE-4DCF-954B-760EC7134C14}" srcOrd="0" destOrd="0" presId="urn:microsoft.com/office/officeart/2005/8/layout/vList2"/>
    <dgm:cxn modelId="{C5AE518F-57C0-450E-AB69-CCB7C65C145D}" type="presOf" srcId="{ED073649-7DA8-4F9E-9AB5-3034CCEA02F0}" destId="{F8EBB35B-E8BE-4CC7-A4BB-AE58E6E78E42}" srcOrd="0" destOrd="0" presId="urn:microsoft.com/office/officeart/2005/8/layout/vList2"/>
    <dgm:cxn modelId="{3FEFE5FE-5026-464A-A19F-08B9854377D8}" type="presParOf" srcId="{F8EBB35B-E8BE-4CC7-A4BB-AE58E6E78E42}" destId="{87B0A0D8-A3CE-4DCF-954B-760EC7134C1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300158-2149-4D1D-A676-1310BEE0DA5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1F2A395-6CE1-496C-8138-6E756F09E880}">
      <dgm:prSet custT="1"/>
      <dgm:spPr>
        <a:noFill/>
        <a:ln>
          <a:noFill/>
        </a:ln>
      </dgm:spPr>
      <dgm:t>
        <a:bodyPr/>
        <a:lstStyle/>
        <a:p>
          <a:pPr algn="ctr" rtl="1"/>
          <a:r>
            <a:rPr lang="en-US" sz="4400" b="1" i="1" dirty="0" smtClean="0">
              <a:solidFill>
                <a:schemeClr val="accent1">
                  <a:lumMod val="75000"/>
                </a:schemeClr>
              </a:solidFill>
              <a:effectLst>
                <a:outerShdw blurRad="38100" dist="38100" dir="2700000" algn="tl">
                  <a:srgbClr val="000000">
                    <a:alpha val="43137"/>
                  </a:srgbClr>
                </a:outerShdw>
              </a:effectLst>
            </a:rPr>
            <a:t>Breast shells</a:t>
          </a:r>
          <a:endParaRPr lang="en-US" sz="4400" i="1" dirty="0">
            <a:solidFill>
              <a:schemeClr val="accent1">
                <a:lumMod val="75000"/>
              </a:schemeClr>
            </a:solidFill>
            <a:effectLst>
              <a:outerShdw blurRad="38100" dist="38100" dir="2700000" algn="tl">
                <a:srgbClr val="000000">
                  <a:alpha val="43137"/>
                </a:srgbClr>
              </a:outerShdw>
            </a:effectLst>
          </a:endParaRPr>
        </a:p>
      </dgm:t>
    </dgm:pt>
    <dgm:pt modelId="{43693A3E-4331-463D-B4D8-89EA93898E70}" type="parTrans" cxnId="{FED0CCE6-6D4C-4EEF-ABAF-583309700042}">
      <dgm:prSet/>
      <dgm:spPr/>
      <dgm:t>
        <a:bodyPr/>
        <a:lstStyle/>
        <a:p>
          <a:endParaRPr lang="en-US"/>
        </a:p>
      </dgm:t>
    </dgm:pt>
    <dgm:pt modelId="{9B4EBC12-3205-4B97-B9D5-546863582016}" type="sibTrans" cxnId="{FED0CCE6-6D4C-4EEF-ABAF-583309700042}">
      <dgm:prSet/>
      <dgm:spPr/>
      <dgm:t>
        <a:bodyPr/>
        <a:lstStyle/>
        <a:p>
          <a:endParaRPr lang="en-US"/>
        </a:p>
      </dgm:t>
    </dgm:pt>
    <dgm:pt modelId="{080B2D96-D7D1-4D8C-B3A2-06F4E9FE67F8}" type="pres">
      <dgm:prSet presAssocID="{36300158-2149-4D1D-A676-1310BEE0DA5D}" presName="linear" presStyleCnt="0">
        <dgm:presLayoutVars>
          <dgm:animLvl val="lvl"/>
          <dgm:resizeHandles val="exact"/>
        </dgm:presLayoutVars>
      </dgm:prSet>
      <dgm:spPr/>
      <dgm:t>
        <a:bodyPr/>
        <a:lstStyle/>
        <a:p>
          <a:endParaRPr lang="en-US"/>
        </a:p>
      </dgm:t>
    </dgm:pt>
    <dgm:pt modelId="{0C9694B2-8EF8-46DE-94AB-AB98F80EE637}" type="pres">
      <dgm:prSet presAssocID="{91F2A395-6CE1-496C-8138-6E756F09E880}" presName="parentText" presStyleLbl="node1" presStyleIdx="0" presStyleCnt="1" custLinFactNeighborX="386" custLinFactNeighborY="4337">
        <dgm:presLayoutVars>
          <dgm:chMax val="0"/>
          <dgm:bulletEnabled val="1"/>
        </dgm:presLayoutVars>
      </dgm:prSet>
      <dgm:spPr/>
      <dgm:t>
        <a:bodyPr/>
        <a:lstStyle/>
        <a:p>
          <a:endParaRPr lang="en-US"/>
        </a:p>
      </dgm:t>
    </dgm:pt>
  </dgm:ptLst>
  <dgm:cxnLst>
    <dgm:cxn modelId="{FED0CCE6-6D4C-4EEF-ABAF-583309700042}" srcId="{36300158-2149-4D1D-A676-1310BEE0DA5D}" destId="{91F2A395-6CE1-496C-8138-6E756F09E880}" srcOrd="0" destOrd="0" parTransId="{43693A3E-4331-463D-B4D8-89EA93898E70}" sibTransId="{9B4EBC12-3205-4B97-B9D5-546863582016}"/>
    <dgm:cxn modelId="{83D310CE-CD9D-49AE-8347-3B797D57DF43}" type="presOf" srcId="{91F2A395-6CE1-496C-8138-6E756F09E880}" destId="{0C9694B2-8EF8-46DE-94AB-AB98F80EE637}" srcOrd="0" destOrd="0" presId="urn:microsoft.com/office/officeart/2005/8/layout/vList2"/>
    <dgm:cxn modelId="{D7250FA7-50F0-49F6-A1F3-66974F027430}" type="presOf" srcId="{36300158-2149-4D1D-A676-1310BEE0DA5D}" destId="{080B2D96-D7D1-4D8C-B3A2-06F4E9FE67F8}" srcOrd="0" destOrd="0" presId="urn:microsoft.com/office/officeart/2005/8/layout/vList2"/>
    <dgm:cxn modelId="{E605545D-82AE-4CB9-ABDE-F17F89E8D06F}" type="presParOf" srcId="{080B2D96-D7D1-4D8C-B3A2-06F4E9FE67F8}" destId="{0C9694B2-8EF8-46DE-94AB-AB98F80EE63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8C2609C-1D2C-471D-8F5C-D679B6D718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86C1330-D56B-4766-961D-47076B7D43DA}">
      <dgm:prSet custT="1"/>
      <dgm:spPr>
        <a:noFill/>
        <a:ln>
          <a:noFill/>
        </a:ln>
      </dgm:spPr>
      <dgm:t>
        <a:bodyPr/>
        <a:lstStyle/>
        <a:p>
          <a:pPr algn="l" rtl="1"/>
          <a:r>
            <a:rPr lang="en-US" sz="4400" b="1" dirty="0" smtClean="0">
              <a:solidFill>
                <a:schemeClr val="accent1">
                  <a:lumMod val="75000"/>
                </a:schemeClr>
              </a:solidFill>
              <a:effectLst>
                <a:outerShdw blurRad="38100" dist="38100" dir="2700000" algn="tl">
                  <a:srgbClr val="000000">
                    <a:alpha val="43137"/>
                  </a:srgbClr>
                </a:outerShdw>
              </a:effectLst>
            </a:rPr>
            <a:t>Bre</a:t>
          </a:r>
          <a:r>
            <a:rPr lang="fa-IR" sz="4400" b="1" dirty="0" smtClean="0">
              <a:solidFill>
                <a:schemeClr val="accent1">
                  <a:lumMod val="75000"/>
                </a:schemeClr>
              </a:solidFill>
              <a:effectLst>
                <a:outerShdw blurRad="38100" dist="38100" dir="2700000" algn="tl">
                  <a:srgbClr val="000000">
                    <a:alpha val="43137"/>
                  </a:srgbClr>
                </a:outerShdw>
              </a:effectLst>
            </a:rPr>
            <a:t>a</a:t>
          </a:r>
          <a:r>
            <a:rPr lang="en-US" sz="4400" b="1" dirty="0" err="1" smtClean="0">
              <a:solidFill>
                <a:schemeClr val="accent1">
                  <a:lumMod val="75000"/>
                </a:schemeClr>
              </a:solidFill>
              <a:effectLst>
                <a:outerShdw blurRad="38100" dist="38100" dir="2700000" algn="tl">
                  <a:srgbClr val="000000">
                    <a:alpha val="43137"/>
                  </a:srgbClr>
                </a:outerShdw>
              </a:effectLst>
            </a:rPr>
            <a:t>st</a:t>
          </a:r>
          <a:r>
            <a:rPr lang="en-US" sz="4400" b="1" dirty="0" smtClean="0">
              <a:solidFill>
                <a:schemeClr val="accent1">
                  <a:lumMod val="75000"/>
                </a:schemeClr>
              </a:solidFill>
              <a:effectLst>
                <a:outerShdw blurRad="38100" dist="38100" dir="2700000" algn="tl">
                  <a:srgbClr val="000000">
                    <a:alpha val="43137"/>
                  </a:srgbClr>
                </a:outerShdw>
              </a:effectLst>
            </a:rPr>
            <a:t> shell on the breast</a:t>
          </a:r>
          <a:endParaRPr lang="en-US" sz="4400" dirty="0">
            <a:solidFill>
              <a:schemeClr val="accent1">
                <a:lumMod val="75000"/>
              </a:schemeClr>
            </a:solidFill>
            <a:effectLst>
              <a:outerShdw blurRad="38100" dist="38100" dir="2700000" algn="tl">
                <a:srgbClr val="000000">
                  <a:alpha val="43137"/>
                </a:srgbClr>
              </a:outerShdw>
            </a:effectLst>
          </a:endParaRPr>
        </a:p>
      </dgm:t>
    </dgm:pt>
    <dgm:pt modelId="{40F3287C-FDEC-4A2B-A006-B64B98B92DA2}" type="parTrans" cxnId="{78A9011F-48C5-4BAF-826D-F864C62B74B5}">
      <dgm:prSet/>
      <dgm:spPr/>
      <dgm:t>
        <a:bodyPr/>
        <a:lstStyle/>
        <a:p>
          <a:endParaRPr lang="en-US"/>
        </a:p>
      </dgm:t>
    </dgm:pt>
    <dgm:pt modelId="{48B8C9C2-46FC-4B6D-A016-C3B1381A55F3}" type="sibTrans" cxnId="{78A9011F-48C5-4BAF-826D-F864C62B74B5}">
      <dgm:prSet/>
      <dgm:spPr/>
      <dgm:t>
        <a:bodyPr/>
        <a:lstStyle/>
        <a:p>
          <a:endParaRPr lang="en-US"/>
        </a:p>
      </dgm:t>
    </dgm:pt>
    <dgm:pt modelId="{441B7B44-A823-4A41-90C9-F6D45F89357A}" type="pres">
      <dgm:prSet presAssocID="{38C2609C-1D2C-471D-8F5C-D679B6D71883}" presName="linear" presStyleCnt="0">
        <dgm:presLayoutVars>
          <dgm:animLvl val="lvl"/>
          <dgm:resizeHandles val="exact"/>
        </dgm:presLayoutVars>
      </dgm:prSet>
      <dgm:spPr/>
      <dgm:t>
        <a:bodyPr/>
        <a:lstStyle/>
        <a:p>
          <a:endParaRPr lang="en-US"/>
        </a:p>
      </dgm:t>
    </dgm:pt>
    <dgm:pt modelId="{523FC3B8-A638-41D5-AEC4-54581A280463}" type="pres">
      <dgm:prSet presAssocID="{F86C1330-D56B-4766-961D-47076B7D43DA}" presName="parentText" presStyleLbl="node1" presStyleIdx="0" presStyleCnt="1">
        <dgm:presLayoutVars>
          <dgm:chMax val="0"/>
          <dgm:bulletEnabled val="1"/>
        </dgm:presLayoutVars>
      </dgm:prSet>
      <dgm:spPr/>
      <dgm:t>
        <a:bodyPr/>
        <a:lstStyle/>
        <a:p>
          <a:endParaRPr lang="en-US"/>
        </a:p>
      </dgm:t>
    </dgm:pt>
  </dgm:ptLst>
  <dgm:cxnLst>
    <dgm:cxn modelId="{78A9011F-48C5-4BAF-826D-F864C62B74B5}" srcId="{38C2609C-1D2C-471D-8F5C-D679B6D71883}" destId="{F86C1330-D56B-4766-961D-47076B7D43DA}" srcOrd="0" destOrd="0" parTransId="{40F3287C-FDEC-4A2B-A006-B64B98B92DA2}" sibTransId="{48B8C9C2-46FC-4B6D-A016-C3B1381A55F3}"/>
    <dgm:cxn modelId="{7851627F-D4D6-4415-9FAA-3ABC3940D82A}" type="presOf" srcId="{38C2609C-1D2C-471D-8F5C-D679B6D71883}" destId="{441B7B44-A823-4A41-90C9-F6D45F89357A}" srcOrd="0" destOrd="0" presId="urn:microsoft.com/office/officeart/2005/8/layout/vList2"/>
    <dgm:cxn modelId="{DBC6B874-7A6C-4C34-B791-22E34E282DC9}" type="presOf" srcId="{F86C1330-D56B-4766-961D-47076B7D43DA}" destId="{523FC3B8-A638-41D5-AEC4-54581A280463}" srcOrd="0" destOrd="0" presId="urn:microsoft.com/office/officeart/2005/8/layout/vList2"/>
    <dgm:cxn modelId="{1AD8595C-6B14-4C1F-B9AA-7DCB63F816ED}" type="presParOf" srcId="{441B7B44-A823-4A41-90C9-F6D45F89357A}" destId="{523FC3B8-A638-41D5-AEC4-54581A28046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0F09A4C-927D-490E-A2F7-D5C536664E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EE84482-87D6-4060-9DBE-3A6A3CD2A9B4}">
      <dgm:prSet custT="1"/>
      <dgm:spPr>
        <a:noFill/>
        <a:ln>
          <a:noFill/>
        </a:ln>
      </dgm:spPr>
      <dgm:t>
        <a:bodyPr/>
        <a:lstStyle/>
        <a:p>
          <a:pPr algn="l" rtl="1"/>
          <a:r>
            <a:rPr lang="en-US" sz="3600" b="1" i="1" dirty="0" smtClean="0">
              <a:solidFill>
                <a:schemeClr val="accent1">
                  <a:lumMod val="75000"/>
                </a:schemeClr>
              </a:solidFill>
              <a:effectLst>
                <a:outerShdw blurRad="38100" dist="38100" dir="2700000" algn="tl">
                  <a:srgbClr val="000000">
                    <a:alpha val="43137"/>
                  </a:srgbClr>
                </a:outerShdw>
              </a:effectLst>
            </a:rPr>
            <a:t>Reverse Pressure Softening technique (hand method) </a:t>
          </a:r>
          <a:endParaRPr lang="en-US" sz="3600" b="1" i="1" dirty="0">
            <a:solidFill>
              <a:schemeClr val="accent1">
                <a:lumMod val="75000"/>
              </a:schemeClr>
            </a:solidFill>
            <a:effectLst>
              <a:outerShdw blurRad="38100" dist="38100" dir="2700000" algn="tl">
                <a:srgbClr val="000000">
                  <a:alpha val="43137"/>
                </a:srgbClr>
              </a:outerShdw>
            </a:effectLst>
          </a:endParaRPr>
        </a:p>
      </dgm:t>
    </dgm:pt>
    <dgm:pt modelId="{D7075A5C-4E6C-464E-9380-ACD052E5F0C6}" type="parTrans" cxnId="{0C08AC51-178A-4685-918B-750AF5B50088}">
      <dgm:prSet/>
      <dgm:spPr/>
      <dgm:t>
        <a:bodyPr/>
        <a:lstStyle/>
        <a:p>
          <a:pPr algn="ctr"/>
          <a:endParaRPr lang="en-US" sz="2400" b="1">
            <a:effectLst>
              <a:outerShdw blurRad="38100" dist="38100" dir="2700000" algn="tl">
                <a:srgbClr val="000000">
                  <a:alpha val="43137"/>
                </a:srgbClr>
              </a:outerShdw>
            </a:effectLst>
          </a:endParaRPr>
        </a:p>
      </dgm:t>
    </dgm:pt>
    <dgm:pt modelId="{99EF3C3E-D49E-47D4-B636-25A7E1294756}" type="sibTrans" cxnId="{0C08AC51-178A-4685-918B-750AF5B50088}">
      <dgm:prSet/>
      <dgm:spPr/>
      <dgm:t>
        <a:bodyPr/>
        <a:lstStyle/>
        <a:p>
          <a:pPr algn="ctr"/>
          <a:endParaRPr lang="en-US" sz="2400" b="1">
            <a:effectLst>
              <a:outerShdw blurRad="38100" dist="38100" dir="2700000" algn="tl">
                <a:srgbClr val="000000">
                  <a:alpha val="43137"/>
                </a:srgbClr>
              </a:outerShdw>
            </a:effectLst>
          </a:endParaRPr>
        </a:p>
      </dgm:t>
    </dgm:pt>
    <dgm:pt modelId="{0FE81B5E-D24E-4BA1-BCD0-D9C9265C9DC6}" type="pres">
      <dgm:prSet presAssocID="{30F09A4C-927D-490E-A2F7-D5C536664E83}" presName="linear" presStyleCnt="0">
        <dgm:presLayoutVars>
          <dgm:animLvl val="lvl"/>
          <dgm:resizeHandles val="exact"/>
        </dgm:presLayoutVars>
      </dgm:prSet>
      <dgm:spPr/>
      <dgm:t>
        <a:bodyPr/>
        <a:lstStyle/>
        <a:p>
          <a:endParaRPr lang="en-US"/>
        </a:p>
      </dgm:t>
    </dgm:pt>
    <dgm:pt modelId="{0B075F61-5B52-4B04-9710-6806D9D837C4}" type="pres">
      <dgm:prSet presAssocID="{9EE84482-87D6-4060-9DBE-3A6A3CD2A9B4}" presName="parentText" presStyleLbl="node1" presStyleIdx="0" presStyleCnt="1">
        <dgm:presLayoutVars>
          <dgm:chMax val="0"/>
          <dgm:bulletEnabled val="1"/>
        </dgm:presLayoutVars>
      </dgm:prSet>
      <dgm:spPr/>
      <dgm:t>
        <a:bodyPr/>
        <a:lstStyle/>
        <a:p>
          <a:endParaRPr lang="en-US"/>
        </a:p>
      </dgm:t>
    </dgm:pt>
  </dgm:ptLst>
  <dgm:cxnLst>
    <dgm:cxn modelId="{E15E472F-4A13-481D-B43F-A3096C92AA45}" type="presOf" srcId="{9EE84482-87D6-4060-9DBE-3A6A3CD2A9B4}" destId="{0B075F61-5B52-4B04-9710-6806D9D837C4}" srcOrd="0" destOrd="0" presId="urn:microsoft.com/office/officeart/2005/8/layout/vList2"/>
    <dgm:cxn modelId="{E44297C9-3E10-47B1-98EE-E5DE8B35EF78}" type="presOf" srcId="{30F09A4C-927D-490E-A2F7-D5C536664E83}" destId="{0FE81B5E-D24E-4BA1-BCD0-D9C9265C9DC6}" srcOrd="0" destOrd="0" presId="urn:microsoft.com/office/officeart/2005/8/layout/vList2"/>
    <dgm:cxn modelId="{0C08AC51-178A-4685-918B-750AF5B50088}" srcId="{30F09A4C-927D-490E-A2F7-D5C536664E83}" destId="{9EE84482-87D6-4060-9DBE-3A6A3CD2A9B4}" srcOrd="0" destOrd="0" parTransId="{D7075A5C-4E6C-464E-9380-ACD052E5F0C6}" sibTransId="{99EF3C3E-D49E-47D4-B636-25A7E1294756}"/>
    <dgm:cxn modelId="{735F5318-9863-468E-8224-B4727288D141}" type="presParOf" srcId="{0FE81B5E-D24E-4BA1-BCD0-D9C9265C9DC6}" destId="{0B075F61-5B52-4B04-9710-6806D9D837C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75F61-5B52-4B04-9710-6806D9D837C4}">
      <dsp:nvSpPr>
        <dsp:cNvPr id="0" name=""/>
        <dsp:cNvSpPr/>
      </dsp:nvSpPr>
      <dsp:spPr>
        <a:xfrm>
          <a:off x="0" y="128"/>
          <a:ext cx="6624538" cy="1007136"/>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1">
            <a:lnSpc>
              <a:spcPct val="90000"/>
            </a:lnSpc>
            <a:spcBef>
              <a:spcPct val="0"/>
            </a:spcBef>
            <a:spcAft>
              <a:spcPct val="35000"/>
            </a:spcAft>
          </a:pPr>
          <a:r>
            <a:rPr lang="en-US" sz="3600" b="1" i="1" kern="1200" dirty="0" smtClean="0">
              <a:solidFill>
                <a:schemeClr val="accent1">
                  <a:lumMod val="75000"/>
                </a:schemeClr>
              </a:solidFill>
              <a:effectLst>
                <a:outerShdw blurRad="38100" dist="38100" dir="2700000" algn="tl">
                  <a:srgbClr val="000000">
                    <a:alpha val="43137"/>
                  </a:srgbClr>
                </a:outerShdw>
              </a:effectLst>
            </a:rPr>
            <a:t>Reverse Pressure Softening technique (hand method) </a:t>
          </a:r>
          <a:endParaRPr lang="en-US" sz="3600" b="1" i="1" kern="1200" dirty="0">
            <a:solidFill>
              <a:schemeClr val="accent1">
                <a:lumMod val="75000"/>
              </a:schemeClr>
            </a:solidFill>
            <a:effectLst>
              <a:outerShdw blurRad="38100" dist="38100" dir="2700000" algn="tl">
                <a:srgbClr val="000000">
                  <a:alpha val="43137"/>
                </a:srgbClr>
              </a:outerShdw>
            </a:effectLst>
          </a:endParaRPr>
        </a:p>
      </dsp:txBody>
      <dsp:txXfrm>
        <a:off x="49164" y="49292"/>
        <a:ext cx="6526210" cy="9088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9B1AE-6BDB-4BE1-8F48-A0D32736A272}">
      <dsp:nvSpPr>
        <dsp:cNvPr id="0" name=""/>
        <dsp:cNvSpPr/>
      </dsp:nvSpPr>
      <dsp:spPr>
        <a:xfrm>
          <a:off x="0" y="263410"/>
          <a:ext cx="6715472" cy="293123"/>
        </a:xfrm>
        <a:prstGeom prst="roundRect">
          <a:avLst/>
        </a:prstGeom>
        <a:no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1">
            <a:lnSpc>
              <a:spcPct val="90000"/>
            </a:lnSpc>
            <a:spcBef>
              <a:spcPct val="0"/>
            </a:spcBef>
            <a:spcAft>
              <a:spcPct val="35000"/>
            </a:spcAft>
          </a:pPr>
          <a:r>
            <a:rPr lang="en-US" sz="2800" b="1" i="1" kern="1200" dirty="0" smtClean="0">
              <a:solidFill>
                <a:schemeClr val="accent1">
                  <a:lumMod val="75000"/>
                </a:schemeClr>
              </a:solidFill>
              <a:effectLst>
                <a:outerShdw blurRad="38100" dist="38100" dir="2700000" algn="tl">
                  <a:srgbClr val="000000">
                    <a:alpha val="43137"/>
                  </a:srgbClr>
                </a:outerShdw>
              </a:effectLst>
            </a:rPr>
            <a:t>Treating Postpartum Breast Edema With Areolar Compression</a:t>
          </a:r>
          <a:endParaRPr lang="en-US" sz="2800" i="1" kern="1200" dirty="0">
            <a:solidFill>
              <a:schemeClr val="accent1">
                <a:lumMod val="75000"/>
              </a:schemeClr>
            </a:solidFill>
            <a:effectLst>
              <a:outerShdw blurRad="38100" dist="38100" dir="2700000" algn="tl">
                <a:srgbClr val="000000">
                  <a:alpha val="43137"/>
                </a:srgbClr>
              </a:outerShdw>
            </a:effectLst>
          </a:endParaRPr>
        </a:p>
      </dsp:txBody>
      <dsp:txXfrm>
        <a:off x="14309" y="277719"/>
        <a:ext cx="6686854" cy="2645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EDBC8-42BD-4022-B58E-6377CA9186A9}">
      <dsp:nvSpPr>
        <dsp:cNvPr id="0" name=""/>
        <dsp:cNvSpPr/>
      </dsp:nvSpPr>
      <dsp:spPr>
        <a:xfrm>
          <a:off x="0" y="113403"/>
          <a:ext cx="8229600" cy="1216800"/>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1">
            <a:lnSpc>
              <a:spcPct val="90000"/>
            </a:lnSpc>
            <a:spcBef>
              <a:spcPct val="0"/>
            </a:spcBef>
            <a:spcAft>
              <a:spcPct val="35000"/>
            </a:spcAft>
          </a:pPr>
          <a:r>
            <a:rPr lang="en-US" sz="4800" b="1" i="1" kern="1200" dirty="0" smtClean="0">
              <a:solidFill>
                <a:schemeClr val="accent1">
                  <a:lumMod val="75000"/>
                </a:schemeClr>
              </a:solidFill>
              <a:effectLst>
                <a:outerShdw blurRad="38100" dist="38100" dir="2700000" algn="tl">
                  <a:srgbClr val="000000">
                    <a:alpha val="43137"/>
                  </a:srgbClr>
                </a:outerShdw>
              </a:effectLst>
            </a:rPr>
            <a:t>Small or Flat nipples</a:t>
          </a:r>
          <a:endParaRPr lang="en-US" sz="4800" i="1" kern="1200" dirty="0">
            <a:solidFill>
              <a:schemeClr val="accent1">
                <a:lumMod val="75000"/>
              </a:schemeClr>
            </a:solidFill>
            <a:effectLst>
              <a:outerShdw blurRad="38100" dist="38100" dir="2700000" algn="tl">
                <a:srgbClr val="000000">
                  <a:alpha val="43137"/>
                </a:srgbClr>
              </a:outerShdw>
            </a:effectLst>
          </a:endParaRPr>
        </a:p>
      </dsp:txBody>
      <dsp:txXfrm>
        <a:off x="59399" y="172802"/>
        <a:ext cx="8110802" cy="10980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3A9C7-D5D6-4271-AB7E-8F09C6796DA0}">
      <dsp:nvSpPr>
        <dsp:cNvPr id="0" name=""/>
        <dsp:cNvSpPr/>
      </dsp:nvSpPr>
      <dsp:spPr>
        <a:xfrm>
          <a:off x="0" y="1308"/>
          <a:ext cx="6923112" cy="1338243"/>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fa-IR" sz="3600" b="1" kern="1200" dirty="0" smtClean="0">
              <a:solidFill>
                <a:schemeClr val="accent2">
                  <a:lumMod val="75000"/>
                </a:schemeClr>
              </a:solidFill>
              <a:effectLst>
                <a:outerShdw blurRad="38100" dist="38100" dir="2700000" algn="tl">
                  <a:srgbClr val="000000">
                    <a:alpha val="43137"/>
                  </a:srgbClr>
                </a:outerShdw>
              </a:effectLst>
              <a:cs typeface="2  Tabassom" panose="00000400000000000000" pitchFamily="2" charset="-78"/>
            </a:rPr>
            <a:t>اهميت آموزش مادربراي شیردهی و دوشيدن شير</a:t>
          </a:r>
        </a:p>
        <a:p>
          <a:pPr lvl="0" algn="ctr" defTabSz="1600200" rtl="1">
            <a:lnSpc>
              <a:spcPct val="90000"/>
            </a:lnSpc>
            <a:spcBef>
              <a:spcPct val="0"/>
            </a:spcBef>
            <a:spcAft>
              <a:spcPct val="35000"/>
            </a:spcAft>
          </a:pPr>
          <a:endParaRPr lang="en-US" sz="3600" kern="1200" dirty="0">
            <a:solidFill>
              <a:schemeClr val="accent2">
                <a:lumMod val="75000"/>
              </a:schemeClr>
            </a:solidFill>
            <a:effectLst>
              <a:outerShdw blurRad="38100" dist="38100" dir="2700000" algn="tl">
                <a:srgbClr val="000000">
                  <a:alpha val="43137"/>
                </a:srgbClr>
              </a:outerShdw>
            </a:effectLst>
            <a:cs typeface="2  Tabassom" panose="00000400000000000000" pitchFamily="2" charset="-78"/>
          </a:endParaRPr>
        </a:p>
      </dsp:txBody>
      <dsp:txXfrm>
        <a:off x="65328" y="66636"/>
        <a:ext cx="6792456" cy="120758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FFBB3-D62D-4D41-B8D4-AE3EFDE8885F}">
      <dsp:nvSpPr>
        <dsp:cNvPr id="0" name=""/>
        <dsp:cNvSpPr/>
      </dsp:nvSpPr>
      <dsp:spPr>
        <a:xfrm>
          <a:off x="0" y="6600"/>
          <a:ext cx="7323221" cy="748800"/>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1">
            <a:lnSpc>
              <a:spcPct val="90000"/>
            </a:lnSpc>
            <a:spcBef>
              <a:spcPct val="0"/>
            </a:spcBef>
            <a:spcAft>
              <a:spcPct val="35000"/>
            </a:spcAft>
          </a:pPr>
          <a:r>
            <a:rPr lang="en-US" sz="3200" b="1" kern="1200" dirty="0" smtClean="0">
              <a:solidFill>
                <a:schemeClr val="accent1">
                  <a:lumMod val="75000"/>
                </a:schemeClr>
              </a:solidFill>
              <a:effectLst>
                <a:outerShdw blurRad="38100" dist="38100" dir="2700000" algn="tl">
                  <a:srgbClr val="000000">
                    <a:alpha val="43137"/>
                  </a:srgbClr>
                </a:outerShdw>
              </a:effectLst>
            </a:rPr>
            <a:t>Feeding low-birth-weight babies</a:t>
          </a:r>
          <a:endParaRPr lang="en-US" sz="3200" kern="1200" dirty="0">
            <a:solidFill>
              <a:schemeClr val="accent1">
                <a:lumMod val="75000"/>
              </a:schemeClr>
            </a:solidFill>
            <a:effectLst>
              <a:outerShdw blurRad="38100" dist="38100" dir="2700000" algn="tl">
                <a:srgbClr val="000000">
                  <a:alpha val="43137"/>
                </a:srgbClr>
              </a:outerShdw>
            </a:effectLst>
          </a:endParaRPr>
        </a:p>
      </dsp:txBody>
      <dsp:txXfrm>
        <a:off x="36553" y="43153"/>
        <a:ext cx="7250115" cy="67569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BA27B-47D3-4920-BB59-64E91AA036EB}">
      <dsp:nvSpPr>
        <dsp:cNvPr id="0" name=""/>
        <dsp:cNvSpPr/>
      </dsp:nvSpPr>
      <dsp:spPr>
        <a:xfrm>
          <a:off x="0" y="1442"/>
          <a:ext cx="6048067" cy="1475885"/>
        </a:xfrm>
        <a:prstGeom prst="round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The breastfeeding infant needs not only the ability to suck and swallow-reflexes normally very early in gestation-but also the ability to </a:t>
          </a:r>
          <a:r>
            <a:rPr lang="en-US" sz="2000" b="1" i="1" u="sng" kern="1200" dirty="0" smtClean="0">
              <a:solidFill>
                <a:schemeClr val="accent1">
                  <a:lumMod val="50000"/>
                </a:schemeClr>
              </a:solidFill>
            </a:rPr>
            <a:t>coordinate</a:t>
          </a:r>
          <a:r>
            <a:rPr lang="en-US" sz="2000" u="sng" kern="1200" dirty="0" smtClean="0">
              <a:solidFill>
                <a:schemeClr val="accent1">
                  <a:lumMod val="50000"/>
                </a:schemeClr>
              </a:solidFill>
            </a:rPr>
            <a:t> </a:t>
          </a:r>
          <a:r>
            <a:rPr lang="en-US" sz="2000" b="1" i="1" u="sng" kern="1200" dirty="0" smtClean="0">
              <a:solidFill>
                <a:schemeClr val="accent1">
                  <a:lumMod val="50000"/>
                </a:schemeClr>
              </a:solidFill>
            </a:rPr>
            <a:t>suck and swallow with breathing</a:t>
          </a:r>
          <a:r>
            <a:rPr lang="en-US" sz="2000" kern="1200" dirty="0" smtClean="0">
              <a:solidFill>
                <a:schemeClr val="accent1">
                  <a:lumMod val="50000"/>
                </a:schemeClr>
              </a:solidFill>
            </a:rPr>
            <a:t>, which appears around 32 weeks of gestation</a:t>
          </a:r>
          <a:endParaRPr lang="en-US" sz="2000" kern="1200" dirty="0">
            <a:solidFill>
              <a:schemeClr val="accent1">
                <a:lumMod val="50000"/>
              </a:schemeClr>
            </a:solidFill>
          </a:endParaRPr>
        </a:p>
      </dsp:txBody>
      <dsp:txXfrm>
        <a:off x="72047" y="73489"/>
        <a:ext cx="5903973" cy="133179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E99FA-511F-4521-A917-4BBB6A94EC87}">
      <dsp:nvSpPr>
        <dsp:cNvPr id="0" name=""/>
        <dsp:cNvSpPr/>
      </dsp:nvSpPr>
      <dsp:spPr>
        <a:xfrm>
          <a:off x="0" y="1872"/>
          <a:ext cx="7772400" cy="1179360"/>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1">
            <a:lnSpc>
              <a:spcPct val="90000"/>
            </a:lnSpc>
            <a:spcBef>
              <a:spcPct val="0"/>
            </a:spcBef>
            <a:spcAft>
              <a:spcPct val="35000"/>
            </a:spcAft>
          </a:pPr>
          <a:r>
            <a:rPr lang="en-US" sz="4000" b="1" kern="1200" dirty="0" smtClean="0">
              <a:solidFill>
                <a:schemeClr val="accent1">
                  <a:lumMod val="75000"/>
                </a:schemeClr>
              </a:solidFill>
              <a:effectLst>
                <a:outerShdw blurRad="38100" dist="38100" dir="2700000" algn="tl">
                  <a:srgbClr val="000000">
                    <a:alpha val="43137"/>
                  </a:srgbClr>
                </a:outerShdw>
              </a:effectLst>
            </a:rPr>
            <a:t>Spoons</a:t>
          </a:r>
          <a:endParaRPr lang="en-US" sz="4000" kern="1200" dirty="0">
            <a:solidFill>
              <a:schemeClr val="accent1">
                <a:lumMod val="75000"/>
              </a:schemeClr>
            </a:solidFill>
            <a:effectLst>
              <a:outerShdw blurRad="38100" dist="38100" dir="2700000" algn="tl">
                <a:srgbClr val="000000">
                  <a:alpha val="43137"/>
                </a:srgbClr>
              </a:outerShdw>
            </a:effectLst>
          </a:endParaRPr>
        </a:p>
      </dsp:txBody>
      <dsp:txXfrm>
        <a:off x="57572" y="59444"/>
        <a:ext cx="7657256" cy="106421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5A9D3-1948-4684-82C6-50428BB6CF61}">
      <dsp:nvSpPr>
        <dsp:cNvPr id="0" name=""/>
        <dsp:cNvSpPr/>
      </dsp:nvSpPr>
      <dsp:spPr>
        <a:xfrm>
          <a:off x="0" y="539"/>
          <a:ext cx="6768752" cy="1141920"/>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1">
            <a:lnSpc>
              <a:spcPct val="90000"/>
            </a:lnSpc>
            <a:spcBef>
              <a:spcPct val="0"/>
            </a:spcBef>
            <a:spcAft>
              <a:spcPct val="35000"/>
            </a:spcAft>
          </a:pPr>
          <a:r>
            <a:rPr lang="en-US" sz="3600" b="1" kern="1200" dirty="0" smtClean="0">
              <a:solidFill>
                <a:schemeClr val="accent1">
                  <a:lumMod val="75000"/>
                </a:schemeClr>
              </a:solidFill>
              <a:effectLst>
                <a:outerShdw blurRad="38100" dist="38100" dir="2700000" algn="tl">
                  <a:srgbClr val="000000">
                    <a:alpha val="43137"/>
                  </a:srgbClr>
                </a:outerShdw>
              </a:effectLst>
            </a:rPr>
            <a:t>Spoon-feeding  (Technique)</a:t>
          </a:r>
          <a:endParaRPr lang="en-US" sz="3600" kern="1200" dirty="0">
            <a:solidFill>
              <a:schemeClr val="accent1">
                <a:lumMod val="75000"/>
              </a:schemeClr>
            </a:solidFill>
            <a:effectLst>
              <a:outerShdw blurRad="38100" dist="38100" dir="2700000" algn="tl">
                <a:srgbClr val="000000">
                  <a:alpha val="43137"/>
                </a:srgbClr>
              </a:outerShdw>
            </a:effectLst>
          </a:endParaRPr>
        </a:p>
      </dsp:txBody>
      <dsp:txXfrm>
        <a:off x="55744" y="56283"/>
        <a:ext cx="6657264" cy="103043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12502-BF6A-4191-97A1-08B23770BBCB}">
      <dsp:nvSpPr>
        <dsp:cNvPr id="0" name=""/>
        <dsp:cNvSpPr/>
      </dsp:nvSpPr>
      <dsp:spPr>
        <a:xfrm>
          <a:off x="0" y="39441"/>
          <a:ext cx="8229600" cy="1064116"/>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1">
            <a:lnSpc>
              <a:spcPct val="90000"/>
            </a:lnSpc>
            <a:spcBef>
              <a:spcPct val="0"/>
            </a:spcBef>
            <a:spcAft>
              <a:spcPct val="35000"/>
            </a:spcAft>
          </a:pPr>
          <a:r>
            <a:rPr lang="en-US" sz="2800" b="1" i="1" u="none" kern="1200" dirty="0" smtClean="0">
              <a:solidFill>
                <a:schemeClr val="accent1">
                  <a:lumMod val="75000"/>
                </a:schemeClr>
              </a:solidFill>
              <a:effectLst>
                <a:outerShdw blurRad="38100" dist="38100" dir="2700000" algn="tl">
                  <a:srgbClr val="000000">
                    <a:alpha val="43137"/>
                  </a:srgbClr>
                </a:outerShdw>
              </a:effectLst>
            </a:rPr>
            <a:t>Finger-feeding with a periodontal syringe (glove optional)</a:t>
          </a:r>
          <a:endParaRPr lang="en-US" sz="2800" b="1" u="none" kern="1200" dirty="0">
            <a:solidFill>
              <a:schemeClr val="accent1">
                <a:lumMod val="75000"/>
              </a:schemeClr>
            </a:solidFill>
            <a:effectLst>
              <a:outerShdw blurRad="38100" dist="38100" dir="2700000" algn="tl">
                <a:srgbClr val="000000">
                  <a:alpha val="43137"/>
                </a:srgbClr>
              </a:outerShdw>
            </a:effectLst>
          </a:endParaRPr>
        </a:p>
      </dsp:txBody>
      <dsp:txXfrm>
        <a:off x="51946" y="91387"/>
        <a:ext cx="8125708" cy="960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A153F-6594-4BAC-9444-F3E51EE3FB4A}">
      <dsp:nvSpPr>
        <dsp:cNvPr id="0" name=""/>
        <dsp:cNvSpPr/>
      </dsp:nvSpPr>
      <dsp:spPr>
        <a:xfrm>
          <a:off x="0" y="229500"/>
          <a:ext cx="6460584" cy="912600"/>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r" defTabSz="1733550" rtl="1">
            <a:lnSpc>
              <a:spcPct val="90000"/>
            </a:lnSpc>
            <a:spcBef>
              <a:spcPct val="0"/>
            </a:spcBef>
            <a:spcAft>
              <a:spcPct val="35000"/>
            </a:spcAft>
          </a:pPr>
          <a:r>
            <a:rPr lang="en-US" sz="3900" kern="1200" dirty="0" smtClean="0">
              <a:solidFill>
                <a:schemeClr val="accent1">
                  <a:lumMod val="75000"/>
                </a:schemeClr>
              </a:solidFill>
              <a:effectLst>
                <a:outerShdw blurRad="38100" dist="38100" dir="2700000" algn="tl">
                  <a:srgbClr val="000000">
                    <a:alpha val="43137"/>
                  </a:srgbClr>
                </a:outerShdw>
              </a:effectLst>
            </a:rPr>
            <a:t>ULTRATHIN NIPPLE SHIELDS</a:t>
          </a:r>
          <a:endParaRPr lang="en-US" sz="3900" kern="1200" dirty="0">
            <a:solidFill>
              <a:schemeClr val="accent1">
                <a:lumMod val="75000"/>
              </a:schemeClr>
            </a:solidFill>
            <a:effectLst>
              <a:outerShdw blurRad="38100" dist="38100" dir="2700000" algn="tl">
                <a:srgbClr val="000000">
                  <a:alpha val="43137"/>
                </a:srgbClr>
              </a:outerShdw>
            </a:effectLst>
          </a:endParaRPr>
        </a:p>
      </dsp:txBody>
      <dsp:txXfrm>
        <a:off x="44549" y="274049"/>
        <a:ext cx="6371486" cy="82350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F3B7C-E0D8-48E1-9284-D2A4DDA0A287}">
      <dsp:nvSpPr>
        <dsp:cNvPr id="0" name=""/>
        <dsp:cNvSpPr/>
      </dsp:nvSpPr>
      <dsp:spPr>
        <a:xfrm>
          <a:off x="0" y="0"/>
          <a:ext cx="5826224" cy="938924"/>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l" defTabSz="2133600" rtl="1">
            <a:lnSpc>
              <a:spcPct val="90000"/>
            </a:lnSpc>
            <a:spcBef>
              <a:spcPct val="0"/>
            </a:spcBef>
            <a:spcAft>
              <a:spcPct val="35000"/>
            </a:spcAft>
          </a:pPr>
          <a:r>
            <a:rPr lang="en-GB" sz="4800" b="1" kern="1200" dirty="0" smtClean="0">
              <a:solidFill>
                <a:schemeClr val="accent1">
                  <a:lumMod val="75000"/>
                </a:schemeClr>
              </a:solidFill>
              <a:effectLst>
                <a:outerShdw blurRad="38100" dist="38100" dir="2700000" algn="tl">
                  <a:srgbClr val="000000">
                    <a:alpha val="43137"/>
                  </a:srgbClr>
                </a:outerShdw>
              </a:effectLst>
            </a:rPr>
            <a:t>Why cup feed?  </a:t>
          </a:r>
          <a:endParaRPr lang="en-US" sz="4800" kern="1200" dirty="0">
            <a:solidFill>
              <a:schemeClr val="accent1">
                <a:lumMod val="75000"/>
              </a:schemeClr>
            </a:solidFill>
            <a:effectLst>
              <a:outerShdw blurRad="38100" dist="38100" dir="2700000" algn="tl">
                <a:srgbClr val="000000">
                  <a:alpha val="43137"/>
                </a:srgbClr>
              </a:outerShdw>
            </a:effectLst>
          </a:endParaRPr>
        </a:p>
      </dsp:txBody>
      <dsp:txXfrm>
        <a:off x="45834" y="45834"/>
        <a:ext cx="5734556" cy="84725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AEF85-5ECB-4BE2-A184-3DCC3EF97306}">
      <dsp:nvSpPr>
        <dsp:cNvPr id="0" name=""/>
        <dsp:cNvSpPr/>
      </dsp:nvSpPr>
      <dsp:spPr>
        <a:xfrm>
          <a:off x="0" y="11618"/>
          <a:ext cx="6715472" cy="410231"/>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1">
            <a:lnSpc>
              <a:spcPct val="90000"/>
            </a:lnSpc>
            <a:spcBef>
              <a:spcPct val="0"/>
            </a:spcBef>
            <a:spcAft>
              <a:spcPct val="35000"/>
            </a:spcAft>
          </a:pPr>
          <a:r>
            <a:rPr lang="en-US" sz="1700" b="1" kern="1200" dirty="0" smtClean="0">
              <a:solidFill>
                <a:schemeClr val="accent1">
                  <a:lumMod val="75000"/>
                </a:schemeClr>
              </a:solidFill>
              <a:effectLst>
                <a:outerShdw blurRad="38100" dist="38100" dir="2700000" algn="tl">
                  <a:srgbClr val="000000">
                    <a:alpha val="43137"/>
                  </a:srgbClr>
                </a:outerShdw>
              </a:effectLst>
            </a:rPr>
            <a:t>Why cup feeding is recommended</a:t>
          </a:r>
          <a:endParaRPr lang="en-US" sz="1700" kern="1200" dirty="0">
            <a:solidFill>
              <a:schemeClr val="accent1">
                <a:lumMod val="75000"/>
              </a:schemeClr>
            </a:solidFill>
            <a:effectLst>
              <a:outerShdw blurRad="38100" dist="38100" dir="2700000" algn="tl">
                <a:srgbClr val="000000">
                  <a:alpha val="43137"/>
                </a:srgbClr>
              </a:outerShdw>
            </a:effectLst>
          </a:endParaRPr>
        </a:p>
      </dsp:txBody>
      <dsp:txXfrm>
        <a:off x="20026" y="31644"/>
        <a:ext cx="6675420" cy="370179"/>
      </dsp:txXfrm>
    </dsp:sp>
    <dsp:sp modelId="{471512F3-0194-4B2F-97BF-FB8B711FF04B}">
      <dsp:nvSpPr>
        <dsp:cNvPr id="0" name=""/>
        <dsp:cNvSpPr/>
      </dsp:nvSpPr>
      <dsp:spPr>
        <a:xfrm>
          <a:off x="0" y="472552"/>
          <a:ext cx="6715472" cy="41023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r" defTabSz="755650">
            <a:lnSpc>
              <a:spcPct val="90000"/>
            </a:lnSpc>
            <a:spcBef>
              <a:spcPct val="0"/>
            </a:spcBef>
            <a:spcAft>
              <a:spcPct val="35000"/>
            </a:spcAft>
          </a:pPr>
          <a:r>
            <a:rPr lang="fa-IR" sz="1700" kern="1200" dirty="0" smtClean="0"/>
            <a:t>چرا تغذیه فنجانی توصیه می شود</a:t>
          </a:r>
          <a:endParaRPr lang="fa-IR" sz="1700" kern="1200" dirty="0"/>
        </a:p>
      </dsp:txBody>
      <dsp:txXfrm>
        <a:off x="20026" y="492578"/>
        <a:ext cx="6675420" cy="37017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7E315-A316-4F3E-9433-E7B8FFFC6F35}">
      <dsp:nvSpPr>
        <dsp:cNvPr id="0" name=""/>
        <dsp:cNvSpPr/>
      </dsp:nvSpPr>
      <dsp:spPr>
        <a:xfrm>
          <a:off x="0" y="4757"/>
          <a:ext cx="2818656" cy="912600"/>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rtl="1">
            <a:lnSpc>
              <a:spcPct val="90000"/>
            </a:lnSpc>
            <a:spcBef>
              <a:spcPct val="0"/>
            </a:spcBef>
            <a:spcAft>
              <a:spcPct val="35000"/>
            </a:spcAft>
          </a:pPr>
          <a:r>
            <a:rPr lang="en-US" sz="3900" b="1" kern="1200" dirty="0" smtClean="0">
              <a:solidFill>
                <a:schemeClr val="accent1">
                  <a:lumMod val="75000"/>
                </a:schemeClr>
              </a:solidFill>
              <a:effectLst>
                <a:outerShdw blurRad="38100" dist="38100" dir="2700000" algn="tl">
                  <a:srgbClr val="000000">
                    <a:alpha val="43137"/>
                  </a:srgbClr>
                </a:outerShdw>
              </a:effectLst>
            </a:rPr>
            <a:t>Cups</a:t>
          </a:r>
          <a:endParaRPr lang="en-US" sz="3900" kern="1200" dirty="0">
            <a:solidFill>
              <a:schemeClr val="accent1">
                <a:lumMod val="75000"/>
              </a:schemeClr>
            </a:solidFill>
            <a:effectLst>
              <a:outerShdw blurRad="38100" dist="38100" dir="2700000" algn="tl">
                <a:srgbClr val="000000">
                  <a:alpha val="43137"/>
                </a:srgbClr>
              </a:outerShdw>
            </a:effectLst>
          </a:endParaRPr>
        </a:p>
      </dsp:txBody>
      <dsp:txXfrm>
        <a:off x="44549" y="49306"/>
        <a:ext cx="2729558" cy="82350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698DB-5242-41CC-93A2-BA3E7EF66412}">
      <dsp:nvSpPr>
        <dsp:cNvPr id="0" name=""/>
        <dsp:cNvSpPr/>
      </dsp:nvSpPr>
      <dsp:spPr>
        <a:xfrm>
          <a:off x="0" y="19800"/>
          <a:ext cx="8229600" cy="112319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1">
            <a:lnSpc>
              <a:spcPct val="90000"/>
            </a:lnSpc>
            <a:spcBef>
              <a:spcPct val="0"/>
            </a:spcBef>
            <a:spcAft>
              <a:spcPct val="35000"/>
            </a:spcAft>
          </a:pPr>
          <a:r>
            <a:rPr lang="en-US" sz="4800" b="1" kern="1200" dirty="0" err="1" smtClean="0">
              <a:effectLst>
                <a:outerShdw blurRad="38100" dist="38100" dir="2700000" algn="tl">
                  <a:srgbClr val="000000">
                    <a:alpha val="43137"/>
                  </a:srgbClr>
                </a:outerShdw>
              </a:effectLst>
            </a:rPr>
            <a:t>Paladai</a:t>
          </a:r>
          <a:r>
            <a:rPr lang="en-US" sz="4800" b="1" kern="1200" dirty="0" smtClean="0">
              <a:effectLst>
                <a:outerShdw blurRad="38100" dist="38100" dir="2700000" algn="tl">
                  <a:srgbClr val="000000">
                    <a:alpha val="43137"/>
                  </a:srgbClr>
                </a:outerShdw>
              </a:effectLst>
            </a:rPr>
            <a:t> cup </a:t>
          </a:r>
          <a:endParaRPr lang="en-US" sz="4800" kern="1200" dirty="0">
            <a:effectLst>
              <a:outerShdw blurRad="38100" dist="38100" dir="2700000" algn="tl">
                <a:srgbClr val="000000">
                  <a:alpha val="43137"/>
                </a:srgbClr>
              </a:outerShdw>
            </a:effectLst>
          </a:endParaRPr>
        </a:p>
      </dsp:txBody>
      <dsp:txXfrm>
        <a:off x="54830" y="74630"/>
        <a:ext cx="8119940" cy="101353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88514-79D2-40B0-87A7-826A2E0EC7A5}">
      <dsp:nvSpPr>
        <dsp:cNvPr id="0" name=""/>
        <dsp:cNvSpPr/>
      </dsp:nvSpPr>
      <dsp:spPr>
        <a:xfrm>
          <a:off x="0" y="265140"/>
          <a:ext cx="7776864" cy="612718"/>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1">
            <a:lnSpc>
              <a:spcPct val="90000"/>
            </a:lnSpc>
            <a:spcBef>
              <a:spcPct val="0"/>
            </a:spcBef>
            <a:spcAft>
              <a:spcPct val="35000"/>
            </a:spcAft>
          </a:pPr>
          <a:r>
            <a:rPr lang="en-US" sz="2400" b="1" kern="1200" dirty="0" smtClean="0">
              <a:solidFill>
                <a:schemeClr val="accent1">
                  <a:lumMod val="75000"/>
                </a:schemeClr>
              </a:solidFill>
            </a:rPr>
            <a:t>Cup Feeding (best learned by watching and doing)</a:t>
          </a:r>
          <a:endParaRPr lang="en-US" sz="2400" kern="1200" dirty="0">
            <a:solidFill>
              <a:schemeClr val="accent1">
                <a:lumMod val="75000"/>
              </a:schemeClr>
            </a:solidFill>
          </a:endParaRPr>
        </a:p>
      </dsp:txBody>
      <dsp:txXfrm>
        <a:off x="29910" y="295050"/>
        <a:ext cx="7717044" cy="55289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1C4E6-89A6-4C2C-8847-1FC741E2DDB4}">
      <dsp:nvSpPr>
        <dsp:cNvPr id="0" name=""/>
        <dsp:cNvSpPr/>
      </dsp:nvSpPr>
      <dsp:spPr>
        <a:xfrm>
          <a:off x="0" y="243"/>
          <a:ext cx="7772400" cy="819457"/>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rtl="1">
            <a:lnSpc>
              <a:spcPct val="90000"/>
            </a:lnSpc>
            <a:spcBef>
              <a:spcPct val="0"/>
            </a:spcBef>
            <a:spcAft>
              <a:spcPct val="35000"/>
            </a:spcAft>
          </a:pPr>
          <a:r>
            <a:rPr lang="en-US" sz="4400" b="1" kern="1200" dirty="0" smtClean="0">
              <a:solidFill>
                <a:schemeClr val="accent1">
                  <a:lumMod val="75000"/>
                </a:schemeClr>
              </a:solidFill>
              <a:effectLst>
                <a:outerShdw blurRad="38100" dist="38100" dir="2700000" algn="tl">
                  <a:srgbClr val="000000">
                    <a:alpha val="43137"/>
                  </a:srgbClr>
                </a:outerShdw>
              </a:effectLst>
            </a:rPr>
            <a:t>Why Is The SNS Better?</a:t>
          </a:r>
          <a:endParaRPr lang="en-US" sz="4400" kern="1200" dirty="0">
            <a:solidFill>
              <a:schemeClr val="accent1">
                <a:lumMod val="75000"/>
              </a:schemeClr>
            </a:solidFill>
            <a:effectLst>
              <a:outerShdw blurRad="38100" dist="38100" dir="2700000" algn="tl">
                <a:srgbClr val="000000">
                  <a:alpha val="43137"/>
                </a:srgbClr>
              </a:outerShdw>
            </a:effectLst>
          </a:endParaRPr>
        </a:p>
      </dsp:txBody>
      <dsp:txXfrm>
        <a:off x="40003" y="40246"/>
        <a:ext cx="7692394" cy="73945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6B777-E267-4EE4-A992-324EDB9C048B}">
      <dsp:nvSpPr>
        <dsp:cNvPr id="0" name=""/>
        <dsp:cNvSpPr/>
      </dsp:nvSpPr>
      <dsp:spPr>
        <a:xfrm>
          <a:off x="0" y="8932"/>
          <a:ext cx="7696200" cy="53088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r" defTabSz="977900" rtl="1">
            <a:lnSpc>
              <a:spcPct val="90000"/>
            </a:lnSpc>
            <a:spcBef>
              <a:spcPct val="0"/>
            </a:spcBef>
            <a:spcAft>
              <a:spcPct val="35000"/>
            </a:spcAft>
          </a:pPr>
          <a:r>
            <a:rPr lang="en-US" sz="2200" b="1" kern="1200" dirty="0" smtClean="0">
              <a:effectLst>
                <a:outerShdw blurRad="38100" dist="38100" dir="2700000" algn="tl">
                  <a:srgbClr val="000000">
                    <a:alpha val="43137"/>
                  </a:srgbClr>
                </a:outerShdw>
              </a:effectLst>
            </a:rPr>
            <a:t>Introduction of Supplementation</a:t>
          </a:r>
          <a:endParaRPr lang="en-US" sz="2200" kern="1200" dirty="0">
            <a:effectLst>
              <a:outerShdw blurRad="38100" dist="38100" dir="2700000" algn="tl">
                <a:srgbClr val="000000">
                  <a:alpha val="43137"/>
                </a:srgbClr>
              </a:outerShdw>
            </a:effectLst>
          </a:endParaRPr>
        </a:p>
      </dsp:txBody>
      <dsp:txXfrm>
        <a:off x="25916" y="34848"/>
        <a:ext cx="7644368" cy="479055"/>
      </dsp:txXfrm>
    </dsp:sp>
    <dsp:sp modelId="{BB4CD19A-9402-45AB-AE3C-BFF3357F87CB}">
      <dsp:nvSpPr>
        <dsp:cNvPr id="0" name=""/>
        <dsp:cNvSpPr/>
      </dsp:nvSpPr>
      <dsp:spPr>
        <a:xfrm>
          <a:off x="0" y="603180"/>
          <a:ext cx="7696200" cy="53088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r" defTabSz="977900">
            <a:lnSpc>
              <a:spcPct val="90000"/>
            </a:lnSpc>
            <a:spcBef>
              <a:spcPct val="0"/>
            </a:spcBef>
            <a:spcAft>
              <a:spcPct val="35000"/>
            </a:spcAft>
          </a:pPr>
          <a:r>
            <a:rPr lang="fa-IR" sz="2200" kern="1200" dirty="0" smtClean="0"/>
            <a:t>معرفی مکمل</a:t>
          </a:r>
          <a:endParaRPr lang="fa-IR" sz="2200" kern="1200" dirty="0"/>
        </a:p>
      </dsp:txBody>
      <dsp:txXfrm>
        <a:off x="25916" y="629096"/>
        <a:ext cx="7644368" cy="47905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609DB-04C7-4104-8FD5-B54CC37D2A6A}">
      <dsp:nvSpPr>
        <dsp:cNvPr id="0" name=""/>
        <dsp:cNvSpPr/>
      </dsp:nvSpPr>
      <dsp:spPr>
        <a:xfrm>
          <a:off x="0" y="11654"/>
          <a:ext cx="6491064" cy="1119690"/>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1">
            <a:lnSpc>
              <a:spcPct val="90000"/>
            </a:lnSpc>
            <a:spcBef>
              <a:spcPct val="0"/>
            </a:spcBef>
            <a:spcAft>
              <a:spcPct val="35000"/>
            </a:spcAft>
          </a:pPr>
          <a:r>
            <a:rPr lang="en-US" sz="2900" b="1" kern="1200" dirty="0" smtClean="0">
              <a:solidFill>
                <a:schemeClr val="accent1">
                  <a:lumMod val="75000"/>
                </a:schemeClr>
              </a:solidFill>
              <a:effectLst>
                <a:outerShdw blurRad="38100" dist="38100" dir="2700000" algn="tl">
                  <a:srgbClr val="000000">
                    <a:alpha val="43137"/>
                  </a:srgbClr>
                </a:outerShdw>
              </a:effectLst>
            </a:rPr>
            <a:t>Positioning of tube for Finger Feeding</a:t>
          </a:r>
          <a:endParaRPr lang="en-US" sz="2900" kern="1200" dirty="0">
            <a:solidFill>
              <a:schemeClr val="accent1">
                <a:lumMod val="75000"/>
              </a:schemeClr>
            </a:solidFill>
            <a:effectLst>
              <a:outerShdw blurRad="38100" dist="38100" dir="2700000" algn="tl">
                <a:srgbClr val="000000">
                  <a:alpha val="43137"/>
                </a:srgbClr>
              </a:outerShdw>
            </a:effectLst>
          </a:endParaRPr>
        </a:p>
      </dsp:txBody>
      <dsp:txXfrm>
        <a:off x="54659" y="66313"/>
        <a:ext cx="6381746" cy="101037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6D9A4-47FC-4318-B300-D5A969057A75}">
      <dsp:nvSpPr>
        <dsp:cNvPr id="0" name=""/>
        <dsp:cNvSpPr/>
      </dsp:nvSpPr>
      <dsp:spPr>
        <a:xfrm>
          <a:off x="0" y="91800"/>
          <a:ext cx="7772400" cy="9594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r" defTabSz="1822450" rtl="1">
            <a:lnSpc>
              <a:spcPct val="90000"/>
            </a:lnSpc>
            <a:spcBef>
              <a:spcPct val="0"/>
            </a:spcBef>
            <a:spcAft>
              <a:spcPct val="35000"/>
            </a:spcAft>
          </a:pPr>
          <a:r>
            <a:rPr lang="en-US" sz="4100" b="1" kern="1200" dirty="0" smtClean="0"/>
            <a:t>Finger-feeding with a syringe</a:t>
          </a:r>
          <a:endParaRPr lang="en-US" sz="4100" kern="1200" dirty="0"/>
        </a:p>
      </dsp:txBody>
      <dsp:txXfrm>
        <a:off x="46834" y="138634"/>
        <a:ext cx="7678732" cy="86573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9372B-8CFD-4532-B8FC-8743C83C31A5}">
      <dsp:nvSpPr>
        <dsp:cNvPr id="0" name=""/>
        <dsp:cNvSpPr/>
      </dsp:nvSpPr>
      <dsp:spPr>
        <a:xfrm>
          <a:off x="0" y="539"/>
          <a:ext cx="7772400" cy="11419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1">
            <a:lnSpc>
              <a:spcPct val="90000"/>
            </a:lnSpc>
            <a:spcBef>
              <a:spcPct val="0"/>
            </a:spcBef>
            <a:spcAft>
              <a:spcPct val="35000"/>
            </a:spcAft>
          </a:pPr>
          <a:r>
            <a:rPr lang="en-US" sz="4800" b="1" kern="1200" dirty="0" smtClean="0">
              <a:effectLst>
                <a:outerShdw blurRad="38100" dist="38100" dir="2700000" algn="tl">
                  <a:srgbClr val="000000">
                    <a:alpha val="43137"/>
                  </a:srgbClr>
                </a:outerShdw>
              </a:effectLst>
            </a:rPr>
            <a:t>Tube-feeding</a:t>
          </a:r>
          <a:endParaRPr lang="en-US" sz="4800" b="1" kern="1200" dirty="0">
            <a:effectLst>
              <a:outerShdw blurRad="38100" dist="38100" dir="2700000" algn="tl">
                <a:srgbClr val="000000">
                  <a:alpha val="43137"/>
                </a:srgbClr>
              </a:outerShdw>
            </a:effectLst>
          </a:endParaRPr>
        </a:p>
      </dsp:txBody>
      <dsp:txXfrm>
        <a:off x="55744" y="56283"/>
        <a:ext cx="7660912" cy="10304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77D63-E8B4-458C-A1B8-4DCE7BCDF941}">
      <dsp:nvSpPr>
        <dsp:cNvPr id="0" name=""/>
        <dsp:cNvSpPr/>
      </dsp:nvSpPr>
      <dsp:spPr>
        <a:xfrm>
          <a:off x="0" y="416"/>
          <a:ext cx="8001000" cy="63892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en-US" sz="4000" b="1" kern="1200" dirty="0" smtClean="0">
              <a:effectLst>
                <a:outerShdw blurRad="38100" dist="38100" dir="2700000" algn="tl">
                  <a:srgbClr val="000000">
                    <a:alpha val="43137"/>
                  </a:srgbClr>
                </a:outerShdw>
              </a:effectLst>
            </a:rPr>
            <a:t>KMC and Nutrition</a:t>
          </a:r>
          <a:endParaRPr lang="en-US" sz="4000" kern="1200" dirty="0">
            <a:effectLst>
              <a:outerShdw blurRad="38100" dist="38100" dir="2700000" algn="tl">
                <a:srgbClr val="000000">
                  <a:alpha val="43137"/>
                </a:srgbClr>
              </a:outerShdw>
            </a:effectLst>
          </a:endParaRPr>
        </a:p>
      </dsp:txBody>
      <dsp:txXfrm>
        <a:off x="31190" y="31606"/>
        <a:ext cx="7938620" cy="57654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745D2-6A5E-41BB-8845-D6BFB5F5C156}">
      <dsp:nvSpPr>
        <dsp:cNvPr id="0" name=""/>
        <dsp:cNvSpPr/>
      </dsp:nvSpPr>
      <dsp:spPr>
        <a:xfrm>
          <a:off x="0" y="1079"/>
          <a:ext cx="8229600" cy="1141920"/>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rtl="1">
            <a:lnSpc>
              <a:spcPct val="90000"/>
            </a:lnSpc>
            <a:spcBef>
              <a:spcPct val="0"/>
            </a:spcBef>
            <a:spcAft>
              <a:spcPct val="35000"/>
            </a:spcAft>
          </a:pPr>
          <a:r>
            <a:rPr lang="en-US" sz="4400" b="1" kern="1200" dirty="0" smtClean="0">
              <a:solidFill>
                <a:schemeClr val="accent1">
                  <a:lumMod val="75000"/>
                </a:schemeClr>
              </a:solidFill>
              <a:effectLst>
                <a:outerShdw blurRad="38100" dist="38100" dir="2700000" algn="tl">
                  <a:srgbClr val="000000">
                    <a:alpha val="43137"/>
                  </a:srgbClr>
                </a:outerShdw>
              </a:effectLst>
            </a:rPr>
            <a:t>Bottles</a:t>
          </a:r>
          <a:endParaRPr lang="en-US" sz="4400" kern="1200" dirty="0">
            <a:solidFill>
              <a:schemeClr val="accent1">
                <a:lumMod val="75000"/>
              </a:schemeClr>
            </a:solidFill>
            <a:effectLst>
              <a:outerShdw blurRad="38100" dist="38100" dir="2700000" algn="tl">
                <a:srgbClr val="000000">
                  <a:alpha val="43137"/>
                </a:srgbClr>
              </a:outerShdw>
            </a:effectLst>
          </a:endParaRPr>
        </a:p>
      </dsp:txBody>
      <dsp:txXfrm>
        <a:off x="55744" y="56823"/>
        <a:ext cx="8118112" cy="10304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F37DB-EF57-47F0-8D72-C3C3595052F2}">
      <dsp:nvSpPr>
        <dsp:cNvPr id="0" name=""/>
        <dsp:cNvSpPr/>
      </dsp:nvSpPr>
      <dsp:spPr>
        <a:xfrm>
          <a:off x="0" y="48734"/>
          <a:ext cx="7003504" cy="1274130"/>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rtl="1">
            <a:lnSpc>
              <a:spcPct val="90000"/>
            </a:lnSpc>
            <a:spcBef>
              <a:spcPct val="0"/>
            </a:spcBef>
            <a:spcAft>
              <a:spcPct val="35000"/>
            </a:spcAft>
          </a:pPr>
          <a:r>
            <a:rPr lang="de-DE" sz="3300" b="1" i="1" u="none" kern="1200" dirty="0" smtClean="0">
              <a:solidFill>
                <a:schemeClr val="accent1">
                  <a:lumMod val="75000"/>
                </a:schemeClr>
              </a:solidFill>
              <a:effectLst>
                <a:outerShdw blurRad="38100" dist="38100" dir="2700000" algn="tl">
                  <a:srgbClr val="000000">
                    <a:alpha val="43137"/>
                  </a:srgbClr>
                </a:outerShdw>
              </a:effectLst>
            </a:rPr>
            <a:t>Optimal attachment technique during the use of a nipple shield</a:t>
          </a:r>
          <a:endParaRPr lang="en-US" sz="3300" i="1" u="none" kern="1200" dirty="0">
            <a:solidFill>
              <a:schemeClr val="accent1">
                <a:lumMod val="75000"/>
              </a:schemeClr>
            </a:solidFill>
            <a:effectLst>
              <a:outerShdw blurRad="38100" dist="38100" dir="2700000" algn="tl">
                <a:srgbClr val="000000">
                  <a:alpha val="43137"/>
                </a:srgbClr>
              </a:outerShdw>
            </a:effectLst>
          </a:endParaRPr>
        </a:p>
      </dsp:txBody>
      <dsp:txXfrm>
        <a:off x="62198" y="110932"/>
        <a:ext cx="6879108" cy="11497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DAAAA-A412-4448-B8E3-AF825941242A}">
      <dsp:nvSpPr>
        <dsp:cNvPr id="0" name=""/>
        <dsp:cNvSpPr/>
      </dsp:nvSpPr>
      <dsp:spPr>
        <a:xfrm>
          <a:off x="0" y="1349"/>
          <a:ext cx="6807100" cy="1368900"/>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1">
            <a:lnSpc>
              <a:spcPct val="90000"/>
            </a:lnSpc>
            <a:spcBef>
              <a:spcPct val="0"/>
            </a:spcBef>
            <a:spcAft>
              <a:spcPct val="35000"/>
            </a:spcAft>
          </a:pPr>
          <a:r>
            <a:rPr lang="de-DE" sz="2600" b="1" i="1" u="none" kern="1200" dirty="0" smtClean="0">
              <a:solidFill>
                <a:schemeClr val="accent1">
                  <a:lumMod val="75000"/>
                </a:schemeClr>
              </a:solidFill>
              <a:effectLst>
                <a:outerShdw blurRad="38100" dist="38100" dir="2700000" algn="tl">
                  <a:srgbClr val="000000">
                    <a:alpha val="43137"/>
                  </a:srgbClr>
                </a:outerShdw>
              </a:effectLst>
            </a:rPr>
            <a:t>An </a:t>
          </a:r>
          <a:r>
            <a:rPr lang="de-DE" sz="2600" b="1" i="1" u="none" kern="1200" dirty="0" smtClean="0">
              <a:solidFill>
                <a:schemeClr val="tx1"/>
              </a:solidFill>
              <a:effectLst>
                <a:outerShdw blurRad="38100" dist="38100" dir="2700000" algn="tl">
                  <a:srgbClr val="000000">
                    <a:alpha val="43137"/>
                  </a:srgbClr>
                </a:outerShdw>
              </a:effectLst>
            </a:rPr>
            <a:t>incorrect attachment </a:t>
          </a:r>
          <a:r>
            <a:rPr lang="de-DE" sz="2600" b="1" i="1" u="none" kern="1200" dirty="0" smtClean="0">
              <a:solidFill>
                <a:schemeClr val="accent1">
                  <a:lumMod val="75000"/>
                </a:schemeClr>
              </a:solidFill>
              <a:effectLst>
                <a:outerShdw blurRad="38100" dist="38100" dir="2700000" algn="tl">
                  <a:srgbClr val="000000">
                    <a:alpha val="43137"/>
                  </a:srgbClr>
                </a:outerShdw>
              </a:effectLst>
            </a:rPr>
            <a:t>technique with the use of a nipple shield can result in injuries to the nipples</a:t>
          </a:r>
          <a:endParaRPr lang="en-US" sz="2600" i="1" u="none" kern="1200" dirty="0">
            <a:solidFill>
              <a:schemeClr val="accent1">
                <a:lumMod val="75000"/>
              </a:schemeClr>
            </a:solidFill>
            <a:effectLst>
              <a:outerShdw blurRad="38100" dist="38100" dir="2700000" algn="tl">
                <a:srgbClr val="000000">
                  <a:alpha val="43137"/>
                </a:srgbClr>
              </a:outerShdw>
            </a:effectLst>
          </a:endParaRPr>
        </a:p>
      </dsp:txBody>
      <dsp:txXfrm>
        <a:off x="66824" y="68173"/>
        <a:ext cx="6673452" cy="12352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0A0D8-A3CE-4DCF-954B-760EC7134C14}">
      <dsp:nvSpPr>
        <dsp:cNvPr id="0" name=""/>
        <dsp:cNvSpPr/>
      </dsp:nvSpPr>
      <dsp:spPr>
        <a:xfrm>
          <a:off x="0" y="50028"/>
          <a:ext cx="6664225" cy="1042470"/>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de-DE" sz="2700" b="1" kern="1200" dirty="0" smtClean="0">
              <a:solidFill>
                <a:schemeClr val="accent1">
                  <a:lumMod val="75000"/>
                </a:schemeClr>
              </a:solidFill>
              <a:effectLst>
                <a:outerShdw blurRad="38100" dist="38100" dir="2700000" algn="tl">
                  <a:srgbClr val="000000">
                    <a:alpha val="43137"/>
                  </a:srgbClr>
                </a:outerShdw>
              </a:effectLst>
            </a:rPr>
            <a:t>A good sign after breastfeeding: milk in the nipple shield and a satisfied infant</a:t>
          </a:r>
          <a:endParaRPr lang="en-US" sz="2700" kern="1200" dirty="0">
            <a:solidFill>
              <a:schemeClr val="accent1">
                <a:lumMod val="75000"/>
              </a:schemeClr>
            </a:solidFill>
            <a:effectLst>
              <a:outerShdw blurRad="38100" dist="38100" dir="2700000" algn="tl">
                <a:srgbClr val="000000">
                  <a:alpha val="43137"/>
                </a:srgbClr>
              </a:outerShdw>
            </a:effectLst>
          </a:endParaRPr>
        </a:p>
      </dsp:txBody>
      <dsp:txXfrm>
        <a:off x="50889" y="100917"/>
        <a:ext cx="6562447" cy="9406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694B2-8EF8-46DE-94AB-AB98F80EE637}">
      <dsp:nvSpPr>
        <dsp:cNvPr id="0" name=""/>
        <dsp:cNvSpPr/>
      </dsp:nvSpPr>
      <dsp:spPr>
        <a:xfrm>
          <a:off x="0" y="9614"/>
          <a:ext cx="5400402" cy="1085760"/>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r>
            <a:rPr lang="en-US" sz="4400" b="1" i="1" kern="1200" dirty="0" smtClean="0">
              <a:solidFill>
                <a:schemeClr val="accent1">
                  <a:lumMod val="75000"/>
                </a:schemeClr>
              </a:solidFill>
              <a:effectLst>
                <a:outerShdw blurRad="38100" dist="38100" dir="2700000" algn="tl">
                  <a:srgbClr val="000000">
                    <a:alpha val="43137"/>
                  </a:srgbClr>
                </a:outerShdw>
              </a:effectLst>
            </a:rPr>
            <a:t>Breast shells</a:t>
          </a:r>
          <a:endParaRPr lang="en-US" sz="4400" i="1" kern="1200" dirty="0">
            <a:solidFill>
              <a:schemeClr val="accent1">
                <a:lumMod val="75000"/>
              </a:schemeClr>
            </a:solidFill>
            <a:effectLst>
              <a:outerShdw blurRad="38100" dist="38100" dir="2700000" algn="tl">
                <a:srgbClr val="000000">
                  <a:alpha val="43137"/>
                </a:srgbClr>
              </a:outerShdw>
            </a:effectLst>
          </a:endParaRPr>
        </a:p>
      </dsp:txBody>
      <dsp:txXfrm>
        <a:off x="53002" y="62616"/>
        <a:ext cx="5294398" cy="9797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FC3B8-A638-41D5-AEC4-54581A280463}">
      <dsp:nvSpPr>
        <dsp:cNvPr id="0" name=""/>
        <dsp:cNvSpPr/>
      </dsp:nvSpPr>
      <dsp:spPr>
        <a:xfrm>
          <a:off x="0" y="621"/>
          <a:ext cx="5760442" cy="1094132"/>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rtl="1">
            <a:lnSpc>
              <a:spcPct val="90000"/>
            </a:lnSpc>
            <a:spcBef>
              <a:spcPct val="0"/>
            </a:spcBef>
            <a:spcAft>
              <a:spcPct val="35000"/>
            </a:spcAft>
          </a:pPr>
          <a:r>
            <a:rPr lang="en-US" sz="4400" b="1" kern="1200" dirty="0" smtClean="0">
              <a:solidFill>
                <a:schemeClr val="accent1">
                  <a:lumMod val="75000"/>
                </a:schemeClr>
              </a:solidFill>
              <a:effectLst>
                <a:outerShdw blurRad="38100" dist="38100" dir="2700000" algn="tl">
                  <a:srgbClr val="000000">
                    <a:alpha val="43137"/>
                  </a:srgbClr>
                </a:outerShdw>
              </a:effectLst>
            </a:rPr>
            <a:t>Bre</a:t>
          </a:r>
          <a:r>
            <a:rPr lang="fa-IR" sz="4400" b="1" kern="1200" dirty="0" smtClean="0">
              <a:solidFill>
                <a:schemeClr val="accent1">
                  <a:lumMod val="75000"/>
                </a:schemeClr>
              </a:solidFill>
              <a:effectLst>
                <a:outerShdw blurRad="38100" dist="38100" dir="2700000" algn="tl">
                  <a:srgbClr val="000000">
                    <a:alpha val="43137"/>
                  </a:srgbClr>
                </a:outerShdw>
              </a:effectLst>
            </a:rPr>
            <a:t>a</a:t>
          </a:r>
          <a:r>
            <a:rPr lang="en-US" sz="4400" b="1" kern="1200" dirty="0" err="1" smtClean="0">
              <a:solidFill>
                <a:schemeClr val="accent1">
                  <a:lumMod val="75000"/>
                </a:schemeClr>
              </a:solidFill>
              <a:effectLst>
                <a:outerShdw blurRad="38100" dist="38100" dir="2700000" algn="tl">
                  <a:srgbClr val="000000">
                    <a:alpha val="43137"/>
                  </a:srgbClr>
                </a:outerShdw>
              </a:effectLst>
            </a:rPr>
            <a:t>st</a:t>
          </a:r>
          <a:r>
            <a:rPr lang="en-US" sz="4400" b="1" kern="1200" dirty="0" smtClean="0">
              <a:solidFill>
                <a:schemeClr val="accent1">
                  <a:lumMod val="75000"/>
                </a:schemeClr>
              </a:solidFill>
              <a:effectLst>
                <a:outerShdw blurRad="38100" dist="38100" dir="2700000" algn="tl">
                  <a:srgbClr val="000000">
                    <a:alpha val="43137"/>
                  </a:srgbClr>
                </a:outerShdw>
              </a:effectLst>
            </a:rPr>
            <a:t> shell on the breast</a:t>
          </a:r>
          <a:endParaRPr lang="en-US" sz="4400" kern="1200" dirty="0">
            <a:solidFill>
              <a:schemeClr val="accent1">
                <a:lumMod val="75000"/>
              </a:schemeClr>
            </a:solidFill>
            <a:effectLst>
              <a:outerShdw blurRad="38100" dist="38100" dir="2700000" algn="tl">
                <a:srgbClr val="000000">
                  <a:alpha val="43137"/>
                </a:srgbClr>
              </a:outerShdw>
            </a:effectLst>
          </a:endParaRPr>
        </a:p>
      </dsp:txBody>
      <dsp:txXfrm>
        <a:off x="53411" y="54032"/>
        <a:ext cx="5653620" cy="9873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75F61-5B52-4B04-9710-6806D9D837C4}">
      <dsp:nvSpPr>
        <dsp:cNvPr id="0" name=""/>
        <dsp:cNvSpPr/>
      </dsp:nvSpPr>
      <dsp:spPr>
        <a:xfrm>
          <a:off x="0" y="439"/>
          <a:ext cx="6264498" cy="1150530"/>
        </a:xfrm>
        <a:prstGeom prst="roundRect">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1">
            <a:lnSpc>
              <a:spcPct val="90000"/>
            </a:lnSpc>
            <a:spcBef>
              <a:spcPct val="0"/>
            </a:spcBef>
            <a:spcAft>
              <a:spcPct val="35000"/>
            </a:spcAft>
          </a:pPr>
          <a:r>
            <a:rPr lang="en-US" sz="3600" b="1" i="1" kern="1200" dirty="0" smtClean="0">
              <a:solidFill>
                <a:schemeClr val="accent1">
                  <a:lumMod val="75000"/>
                </a:schemeClr>
              </a:solidFill>
              <a:effectLst>
                <a:outerShdw blurRad="38100" dist="38100" dir="2700000" algn="tl">
                  <a:srgbClr val="000000">
                    <a:alpha val="43137"/>
                  </a:srgbClr>
                </a:outerShdw>
              </a:effectLst>
            </a:rPr>
            <a:t>Reverse Pressure Softening technique (hand method) </a:t>
          </a:r>
          <a:endParaRPr lang="en-US" sz="3600" b="1" i="1" kern="1200" dirty="0">
            <a:solidFill>
              <a:schemeClr val="accent1">
                <a:lumMod val="75000"/>
              </a:schemeClr>
            </a:solidFill>
            <a:effectLst>
              <a:outerShdw blurRad="38100" dist="38100" dir="2700000" algn="tl">
                <a:srgbClr val="000000">
                  <a:alpha val="43137"/>
                </a:srgbClr>
              </a:outerShdw>
            </a:effectLst>
          </a:endParaRPr>
        </a:p>
      </dsp:txBody>
      <dsp:txXfrm>
        <a:off x="56164" y="56603"/>
        <a:ext cx="6152170" cy="10382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524280-E477-4786-9B03-D2EE54D55FF3}" type="datetimeFigureOut">
              <a:rPr lang="en-US" smtClean="0"/>
              <a:pPr/>
              <a:t>3/10/2022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4ECD81-939C-4CA5-BF2A-70CF41977FC2}" type="slidenum">
              <a:rPr lang="en-US" smtClean="0"/>
              <a:pPr/>
              <a:t>‹#›</a:t>
            </a:fld>
            <a:endParaRPr lang="en-US"/>
          </a:p>
        </p:txBody>
      </p:sp>
    </p:spTree>
    <p:extLst>
      <p:ext uri="{BB962C8B-B14F-4D97-AF65-F5344CB8AC3E}">
        <p14:creationId xmlns:p14="http://schemas.microsoft.com/office/powerpoint/2010/main" val="3259042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1</a:t>
            </a:fld>
            <a:endParaRPr lang="en-US"/>
          </a:p>
        </p:txBody>
      </p:sp>
    </p:spTree>
    <p:extLst>
      <p:ext uri="{BB962C8B-B14F-4D97-AF65-F5344CB8AC3E}">
        <p14:creationId xmlns:p14="http://schemas.microsoft.com/office/powerpoint/2010/main" val="3720734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fa-IR" altLang="en-US" dirty="0" smtClean="0"/>
              <a:t>استفاده از شيرمادر براي نوزادان نارس يک امر حياتي است که باعث تشويق و تسريع در برقراري تغذيه دهاني وتقويت سيستم ايمني آنها شده و همچنين يک برنامه کليدي براي تسهيل در ايجاد روابط عاطفي مادر ونوزاد مي باشد.</a:t>
            </a:r>
            <a:endParaRPr lang="en-US" altLang="en-US" dirty="0" smtClean="0"/>
          </a:p>
        </p:txBody>
      </p:sp>
      <p:sp>
        <p:nvSpPr>
          <p:cNvPr id="4" name="Slide Number Placeholder 3"/>
          <p:cNvSpPr>
            <a:spLocks noGrp="1"/>
          </p:cNvSpPr>
          <p:nvPr>
            <p:ph type="sldNum" sz="quarter" idx="5"/>
          </p:nvPr>
        </p:nvSpPr>
        <p:spPr/>
        <p:txBody>
          <a:bodyPr/>
          <a:lstStyle/>
          <a:p>
            <a:pPr>
              <a:defRPr/>
            </a:pPr>
            <a:fld id="{F8E835D6-4220-4448-9CD9-26B1520D40DC}"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3649132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DEC39B76-6C17-438B-8320-0DB03BDA28A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424295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Skilled health professionals knowledgeable about breastfeeding management are an important element of the support of the mother in her goal to breastfeed. </a:t>
            </a:r>
          </a:p>
          <a:p>
            <a:r>
              <a:rPr lang="en-US" dirty="0" smtClean="0"/>
              <a:t>The mother and health care team should establish a breastfeeding plan.</a:t>
            </a:r>
          </a:p>
          <a:p>
            <a:r>
              <a:rPr lang="en-US" dirty="0" smtClean="0"/>
              <a:t>Mother's breastfeeding plan should be regularly reviewed to ensure it reflects the infant's current state of development.</a:t>
            </a:r>
          </a:p>
          <a:p>
            <a:endParaRPr lang="en-US" dirty="0"/>
          </a:p>
        </p:txBody>
      </p:sp>
      <p:sp>
        <p:nvSpPr>
          <p:cNvPr id="4" name="Slide Number Placeholder 3"/>
          <p:cNvSpPr>
            <a:spLocks noGrp="1"/>
          </p:cNvSpPr>
          <p:nvPr>
            <p:ph type="sldNum" sz="quarter" idx="10"/>
          </p:nvPr>
        </p:nvSpPr>
        <p:spPr/>
        <p:txBody>
          <a:bodyPr/>
          <a:lstStyle/>
          <a:p>
            <a:fld id="{36B67C76-28F8-42F8-96D7-CD73A1E65B38}" type="slidenum">
              <a:rPr lang="en-US" smtClean="0"/>
              <a:pPr/>
              <a:t>41</a:t>
            </a:fld>
            <a:endParaRPr lang="en-US"/>
          </a:p>
        </p:txBody>
      </p:sp>
    </p:spTree>
    <p:extLst>
      <p:ext uri="{BB962C8B-B14F-4D97-AF65-F5344CB8AC3E}">
        <p14:creationId xmlns:p14="http://schemas.microsoft.com/office/powerpoint/2010/main" val="3108208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latin typeface="Arial" pitchFamily="34" charset="0"/>
              <a:cs typeface="Arial" pitchFamily="34" charset="0"/>
            </a:endParaRPr>
          </a:p>
        </p:txBody>
      </p:sp>
      <p:sp>
        <p:nvSpPr>
          <p:cNvPr id="140292" name="Slide Number Placeholder 3"/>
          <p:cNvSpPr>
            <a:spLocks noGrp="1"/>
          </p:cNvSpPr>
          <p:nvPr>
            <p:ph type="sldNum" sz="quarter" idx="5"/>
          </p:nvPr>
        </p:nvSpPr>
        <p:spPr/>
        <p:txBody>
          <a:bodyPr wrap="square" numCol="1" anchorCtr="0" compatLnSpc="1">
            <a:prstTxWarp prst="textNoShape">
              <a:avLst/>
            </a:prstTxWarp>
          </a:bodyPr>
          <a:lstStyle/>
          <a:p>
            <a:pPr fontAlgn="base">
              <a:spcBef>
                <a:spcPct val="0"/>
              </a:spcBef>
              <a:spcAft>
                <a:spcPct val="0"/>
              </a:spcAft>
              <a:defRPr/>
            </a:pPr>
            <a:fld id="{2488C4DC-9BF2-4270-8859-44B823F3D750}" type="slidenum">
              <a:rPr lang="ar-SA" smtClean="0">
                <a:latin typeface="Arial" pitchFamily="34" charset="0"/>
              </a:rPr>
              <a:pPr fontAlgn="base">
                <a:spcBef>
                  <a:spcPct val="0"/>
                </a:spcBef>
                <a:spcAft>
                  <a:spcPct val="0"/>
                </a:spcAft>
                <a:defRPr/>
              </a:pPr>
              <a:t>42</a:t>
            </a:fld>
            <a:endParaRPr lang="en-GB" smtClean="0">
              <a:latin typeface="Arial" pitchFamily="34" charset="0"/>
              <a:cs typeface="Arial" pitchFamily="34" charset="0"/>
            </a:endParaRPr>
          </a:p>
        </p:txBody>
      </p:sp>
    </p:spTree>
    <p:extLst>
      <p:ext uri="{BB962C8B-B14F-4D97-AF65-F5344CB8AC3E}">
        <p14:creationId xmlns:p14="http://schemas.microsoft.com/office/powerpoint/2010/main" val="1639727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638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algn="r" rtl="1"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algn="r" rtl="1"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algn="r" rtl="1"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algn="r" rtl="1"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D1C98291-882A-437B-B2D3-7887E4886E3D}" type="slidenum">
              <a:rPr lang="ar-SA" altLang="en-US"/>
              <a:pPr eaLnBrk="1" hangingPunct="1">
                <a:spcBef>
                  <a:spcPct val="0"/>
                </a:spcBef>
              </a:pPr>
              <a:t>43</a:t>
            </a:fld>
            <a:endParaRPr lang="en-US" altLang="en-US"/>
          </a:p>
        </p:txBody>
      </p:sp>
    </p:spTree>
    <p:extLst>
      <p:ext uri="{BB962C8B-B14F-4D97-AF65-F5344CB8AC3E}">
        <p14:creationId xmlns:p14="http://schemas.microsoft.com/office/powerpoint/2010/main" val="1161713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648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algn="r" rtl="1"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algn="r" rtl="1"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algn="r" rtl="1"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algn="r" rtl="1"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53EDC7D5-888A-4421-B75E-91E03E736001}" type="slidenum">
              <a:rPr lang="ar-SA" altLang="en-US"/>
              <a:pPr eaLnBrk="1" hangingPunct="1">
                <a:spcBef>
                  <a:spcPct val="0"/>
                </a:spcBef>
              </a:pPr>
              <a:t>44</a:t>
            </a:fld>
            <a:endParaRPr lang="en-US" altLang="en-US"/>
          </a:p>
        </p:txBody>
      </p:sp>
    </p:spTree>
    <p:extLst>
      <p:ext uri="{BB962C8B-B14F-4D97-AF65-F5344CB8AC3E}">
        <p14:creationId xmlns:p14="http://schemas.microsoft.com/office/powerpoint/2010/main" val="2186091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993968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187679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658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algn="r" rtl="1"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algn="r" rtl="1"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algn="r" rtl="1"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algn="r" rtl="1"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03001871-03FD-4185-B632-EB08A699D0DD}" type="slidenum">
              <a:rPr lang="ar-SA" altLang="en-US"/>
              <a:pPr eaLnBrk="1" hangingPunct="1">
                <a:spcBef>
                  <a:spcPct val="0"/>
                </a:spcBef>
              </a:pPr>
              <a:t>47</a:t>
            </a:fld>
            <a:endParaRPr lang="en-US" altLang="en-US"/>
          </a:p>
        </p:txBody>
      </p:sp>
    </p:spTree>
    <p:extLst>
      <p:ext uri="{BB962C8B-B14F-4D97-AF65-F5344CB8AC3E}">
        <p14:creationId xmlns:p14="http://schemas.microsoft.com/office/powerpoint/2010/main" val="30448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49</a:t>
            </a:fld>
            <a:endParaRPr lang="en-US"/>
          </a:p>
        </p:txBody>
      </p:sp>
    </p:spTree>
    <p:extLst>
      <p:ext uri="{BB962C8B-B14F-4D97-AF65-F5344CB8AC3E}">
        <p14:creationId xmlns:p14="http://schemas.microsoft.com/office/powerpoint/2010/main" val="3299373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2</a:t>
            </a:fld>
            <a:endParaRPr lang="en-US"/>
          </a:p>
        </p:txBody>
      </p:sp>
    </p:spTree>
    <p:extLst>
      <p:ext uri="{BB962C8B-B14F-4D97-AF65-F5344CB8AC3E}">
        <p14:creationId xmlns:p14="http://schemas.microsoft.com/office/powerpoint/2010/main" val="1342708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1658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algn="r" rtl="1"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algn="r" rtl="1"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algn="r" rtl="1"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algn="r" rtl="1"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03001871-03FD-4185-B632-EB08A699D0DD}" type="slidenum">
              <a:rPr lang="ar-SA" altLang="en-US"/>
              <a:pPr eaLnBrk="1" hangingPunct="1">
                <a:spcBef>
                  <a:spcPct val="0"/>
                </a:spcBef>
              </a:pPr>
              <a:t>50</a:t>
            </a:fld>
            <a:endParaRPr lang="en-US" altLang="en-US"/>
          </a:p>
        </p:txBody>
      </p:sp>
    </p:spTree>
    <p:extLst>
      <p:ext uri="{BB962C8B-B14F-4D97-AF65-F5344CB8AC3E}">
        <p14:creationId xmlns:p14="http://schemas.microsoft.com/office/powerpoint/2010/main" val="3353785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52</a:t>
            </a:fld>
            <a:endParaRPr lang="en-US"/>
          </a:p>
        </p:txBody>
      </p:sp>
    </p:spTree>
    <p:extLst>
      <p:ext uri="{BB962C8B-B14F-4D97-AF65-F5344CB8AC3E}">
        <p14:creationId xmlns:p14="http://schemas.microsoft.com/office/powerpoint/2010/main" val="2492843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6FCF8E6-9594-472E-8339-316C79544B9D}" type="slidenum">
              <a:rPr lang="ar-SA" altLang="en-US" smtClean="0"/>
              <a:pPr eaLnBrk="1" hangingPunct="1"/>
              <a:t>53</a:t>
            </a:fld>
            <a:endParaRPr lang="en-US" altLang="en-US" smtClean="0"/>
          </a:p>
        </p:txBody>
      </p:sp>
    </p:spTree>
    <p:extLst>
      <p:ext uri="{BB962C8B-B14F-4D97-AF65-F5344CB8AC3E}">
        <p14:creationId xmlns:p14="http://schemas.microsoft.com/office/powerpoint/2010/main" val="1201177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0EE0977-3632-4655-B91E-787EB185D5F6}" type="slidenum">
              <a:rPr lang="ar-SA" altLang="en-US" smtClean="0"/>
              <a:pPr eaLnBrk="1" hangingPunct="1"/>
              <a:t>54</a:t>
            </a:fld>
            <a:endParaRPr lang="en-US" altLang="en-US" smtClean="0"/>
          </a:p>
        </p:txBody>
      </p:sp>
    </p:spTree>
    <p:extLst>
      <p:ext uri="{BB962C8B-B14F-4D97-AF65-F5344CB8AC3E}">
        <p14:creationId xmlns:p14="http://schemas.microsoft.com/office/powerpoint/2010/main" val="3415954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417811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205929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59</a:t>
            </a:fld>
            <a:endParaRPr lang="en-US"/>
          </a:p>
        </p:txBody>
      </p:sp>
    </p:spTree>
    <p:extLst>
      <p:ext uri="{BB962C8B-B14F-4D97-AF65-F5344CB8AC3E}">
        <p14:creationId xmlns:p14="http://schemas.microsoft.com/office/powerpoint/2010/main" val="1985895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755414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algn="r" rtl="1"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algn="r" rtl="1"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algn="r" rtl="1"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algn="r" rtl="1"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EB400B16-195C-422C-9E04-1FFA95A3D48B}" type="slidenum">
              <a:rPr lang="ar-SA" altLang="en-US" smtClean="0"/>
              <a:pPr eaLnBrk="1" hangingPunct="1">
                <a:spcBef>
                  <a:spcPct val="0"/>
                </a:spcBef>
              </a:pPr>
              <a:t>64</a:t>
            </a:fld>
            <a:endParaRPr lang="en-US" altLang="en-US" smtClean="0"/>
          </a:p>
        </p:txBody>
      </p:sp>
    </p:spTree>
    <p:extLst>
      <p:ext uri="{BB962C8B-B14F-4D97-AF65-F5344CB8AC3E}">
        <p14:creationId xmlns:p14="http://schemas.microsoft.com/office/powerpoint/2010/main" val="719916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algn="r" rtl="1"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algn="r" rtl="1"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algn="r" rtl="1"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algn="r" rtl="1"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D554C0B0-1572-453B-85B6-8D2B7159ED5F}" type="slidenum">
              <a:rPr lang="ar-SA" altLang="en-US" smtClean="0"/>
              <a:pPr eaLnBrk="1" hangingPunct="1">
                <a:spcBef>
                  <a:spcPct val="0"/>
                </a:spcBef>
              </a:pPr>
              <a:t>65</a:t>
            </a:fld>
            <a:endParaRPr lang="en-US" altLang="en-US" smtClean="0"/>
          </a:p>
        </p:txBody>
      </p:sp>
    </p:spTree>
    <p:extLst>
      <p:ext uri="{BB962C8B-B14F-4D97-AF65-F5344CB8AC3E}">
        <p14:creationId xmlns:p14="http://schemas.microsoft.com/office/powerpoint/2010/main" val="1314573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infant who has been fed with a bottle is learning to feed at the breast</a:t>
            </a:r>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5</a:t>
            </a:fld>
            <a:endParaRPr lang="en-US"/>
          </a:p>
        </p:txBody>
      </p:sp>
    </p:spTree>
    <p:extLst>
      <p:ext uri="{BB962C8B-B14F-4D97-AF65-F5344CB8AC3E}">
        <p14:creationId xmlns:p14="http://schemas.microsoft.com/office/powerpoint/2010/main" val="90749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4257598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baby may be latched on to the breast first, and the tube slipped into the baby's mouth at the appropriate time</a:t>
            </a:r>
          </a:p>
          <a:p>
            <a:r>
              <a:rPr lang="en-US" dirty="0" smtClean="0"/>
              <a:t>The better the latch, the better the baby will get your milk and the easier the aid will be to use,</a:t>
            </a:r>
          </a:p>
          <a:p>
            <a:r>
              <a:rPr lang="en-US" dirty="0" smtClean="0"/>
              <a:t>The breast should be gently eased out of the way so that the corner of the baby's mouth is seen, and the tube, held between the index finger and thumb, should be slipped into the corner of the baby's mouth so that it enters straight towards the back of the baby's </a:t>
            </a:r>
            <a:r>
              <a:rPr lang="en-US" dirty="0" err="1" smtClean="0"/>
              <a:t>mouth.and</a:t>
            </a:r>
            <a:r>
              <a:rPr lang="en-US" dirty="0" smtClean="0"/>
              <a:t> It does seem to function better if the tube is placed into the baby's mouth over the tongue. (Point it slightly to the roof of the baby's mouth).</a:t>
            </a:r>
          </a:p>
          <a:p>
            <a:r>
              <a:rPr lang="en-US" dirty="0" smtClean="0"/>
              <a:t>The tube is well placed when the supplemental fluid works its way down the tube at a rather rapid rate.</a:t>
            </a:r>
          </a:p>
          <a:p>
            <a:r>
              <a:rPr lang="en-US" dirty="0" smtClean="0"/>
              <a:t>There is usually no need to fill the tube with supplemental fluid before putting it into the baby's mouth.</a:t>
            </a:r>
          </a:p>
          <a:p>
            <a:r>
              <a:rPr lang="en-US" dirty="0" smtClean="0"/>
              <a:t>Or, the baby is latched on to the breast and the tube, which is run along the mother's breast and nipple, at the same time.</a:t>
            </a:r>
          </a:p>
          <a:p>
            <a:r>
              <a:rPr lang="en-US" dirty="0" smtClean="0"/>
              <a:t>The tube may be taped to the breast if the mother desires, though this is not really necessary and not always helpful.</a:t>
            </a:r>
          </a:p>
          <a:p>
            <a:r>
              <a:rPr lang="en-US" dirty="0" smtClean="0"/>
              <a:t>The tube does not need to pass the end of the nipple and needs to be only just past the baby's gums to function properly. It is occasionally helpful for the mother to hold the tube in place with her finger, as some babies tend to push the tube out of position with their tongues.</a:t>
            </a:r>
          </a:p>
          <a:p>
            <a:r>
              <a:rPr lang="en-US" dirty="0" smtClean="0"/>
              <a:t>The bottle containing the supplement should not be higher than the baby's head</a:t>
            </a:r>
          </a:p>
          <a:p>
            <a:r>
              <a:rPr lang="en-US" dirty="0" smtClean="0"/>
              <a:t>An appropriate flow rate accurse when the baby is able to breathe regularly while sucking, and only inhibit breathing in the moment of swallowing.</a:t>
            </a:r>
          </a:p>
          <a:p>
            <a:r>
              <a:rPr lang="en-US" dirty="0" smtClean="0"/>
              <a:t>The supplementer should be slowed if the baby is</a:t>
            </a:r>
          </a:p>
          <a:p>
            <a:r>
              <a:rPr lang="en-US" dirty="0" smtClean="0"/>
              <a:t>breath holding,</a:t>
            </a:r>
          </a:p>
          <a:p>
            <a:r>
              <a:rPr lang="en-US" dirty="0" smtClean="0"/>
              <a:t>looking distressed,</a:t>
            </a:r>
          </a:p>
          <a:p>
            <a:r>
              <a:rPr lang="en-US" dirty="0" smtClean="0"/>
              <a:t>coughing and</a:t>
            </a:r>
          </a:p>
          <a:p>
            <a:r>
              <a:rPr lang="en-US" dirty="0" smtClean="0"/>
              <a:t>Sputtering</a:t>
            </a:r>
          </a:p>
          <a:p>
            <a:r>
              <a:rPr lang="en-US" dirty="0" smtClean="0"/>
              <a:t>Do not cut off the end of the tube as cutting it makes the end sharp--it works fine as it is.</a:t>
            </a:r>
          </a:p>
          <a:p>
            <a:r>
              <a:rPr lang="en-US" dirty="0" smtClean="0"/>
              <a:t>It should not take an hour for the baby to drink an ounce of milk from the lactation aid. If it is taking this long, the tube is probably not well positioned, or the baby is poorly latched on, or both. When the lactation aid is functioning well, it takes 15-20 minutes, usually less, for the baby to take 30 ml of the supplement.</a:t>
            </a:r>
          </a:p>
          <a:p>
            <a:r>
              <a:rPr lang="en-US" dirty="0" smtClean="0"/>
              <a:t>Cleaning the Device</a:t>
            </a:r>
          </a:p>
          <a:p>
            <a:r>
              <a:rPr lang="en-US" dirty="0" smtClean="0"/>
              <a:t>Do not boil the tube of the non-manufactured aid. It is not made to be boiled.</a:t>
            </a:r>
          </a:p>
          <a:p>
            <a:r>
              <a:rPr lang="en-US" dirty="0" smtClean="0"/>
              <a:t>After using the device, clean the bottle as usual.</a:t>
            </a:r>
          </a:p>
          <a:p>
            <a:r>
              <a:rPr lang="en-US" dirty="0" smtClean="0"/>
              <a:t>The tube should be emptied after use and then rinsed through with hot water (suck up hot water into the tube from a cup) and then hung up to dry.</a:t>
            </a:r>
          </a:p>
          <a:p>
            <a:r>
              <a:rPr lang="en-US" dirty="0" smtClean="0"/>
              <a:t>Soap, though not necessary, may be used if desired, but rinse the tube well. Tubes may become stiff and unsuitable for use after a few days.</a:t>
            </a:r>
          </a:p>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68</a:t>
            </a:fld>
            <a:endParaRPr lang="en-US"/>
          </a:p>
        </p:txBody>
      </p:sp>
    </p:spTree>
    <p:extLst>
      <p:ext uri="{BB962C8B-B14F-4D97-AF65-F5344CB8AC3E}">
        <p14:creationId xmlns:p14="http://schemas.microsoft.com/office/powerpoint/2010/main" val="2237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algn="r" rtl="1"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algn="r" rtl="1"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algn="r" rtl="1"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algn="r" rtl="1"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D10D724C-04E9-4AFA-AD4D-2E356DAAE09A}" type="slidenum">
              <a:rPr lang="ar-SA" altLang="en-US" smtClean="0"/>
              <a:pPr eaLnBrk="1" hangingPunct="1">
                <a:spcBef>
                  <a:spcPct val="0"/>
                </a:spcBef>
              </a:pPr>
              <a:t>69</a:t>
            </a:fld>
            <a:endParaRPr lang="en-US" altLang="en-US" smtClean="0"/>
          </a:p>
        </p:txBody>
      </p:sp>
    </p:spTree>
    <p:extLst>
      <p:ext uri="{BB962C8B-B14F-4D97-AF65-F5344CB8AC3E}">
        <p14:creationId xmlns:p14="http://schemas.microsoft.com/office/powerpoint/2010/main" val="409101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en-US" smtClean="0"/>
          </a:p>
        </p:txBody>
      </p:sp>
      <p:sp>
        <p:nvSpPr>
          <p:cNvPr id="176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18650A71-0D48-4F3E-A316-19F17BDE2ED6}" type="slidenum">
              <a:rPr lang="ar-SA" altLang="en-US" smtClean="0"/>
              <a:pPr eaLnBrk="1" hangingPunct="1"/>
              <a:t>73</a:t>
            </a:fld>
            <a:endParaRPr lang="en-US" altLang="en-US" smtClean="0"/>
          </a:p>
        </p:txBody>
      </p:sp>
    </p:spTree>
    <p:extLst>
      <p:ext uri="{BB962C8B-B14F-4D97-AF65-F5344CB8AC3E}">
        <p14:creationId xmlns:p14="http://schemas.microsoft.com/office/powerpoint/2010/main" val="384488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47A71B0-42D8-4481-AF2F-4EED8EB77116}" type="slidenum">
              <a:rPr lang="ar-SA" altLang="en-US" smtClean="0"/>
              <a:pPr eaLnBrk="1" hangingPunct="1"/>
              <a:t>74</a:t>
            </a:fld>
            <a:endParaRPr lang="en-US" altLang="en-US" smtClean="0"/>
          </a:p>
        </p:txBody>
      </p:sp>
    </p:spTree>
    <p:extLst>
      <p:ext uri="{BB962C8B-B14F-4D97-AF65-F5344CB8AC3E}">
        <p14:creationId xmlns:p14="http://schemas.microsoft.com/office/powerpoint/2010/main" val="3184350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en-US" smtClean="0"/>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1D437449-DBFE-4866-8EDD-5B1218B09710}" type="slidenum">
              <a:rPr lang="ar-SA" altLang="en-US" smtClean="0"/>
              <a:pPr eaLnBrk="1" hangingPunct="1"/>
              <a:t>75</a:t>
            </a:fld>
            <a:endParaRPr lang="en-US" altLang="en-US" smtClean="0"/>
          </a:p>
        </p:txBody>
      </p:sp>
    </p:spTree>
    <p:extLst>
      <p:ext uri="{BB962C8B-B14F-4D97-AF65-F5344CB8AC3E}">
        <p14:creationId xmlns:p14="http://schemas.microsoft.com/office/powerpoint/2010/main" val="2107007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defRPr/>
            </a:pPr>
            <a:r>
              <a:rPr lang="en-US" b="1" dirty="0" smtClean="0">
                <a:latin typeface="TTE12EC5D8t00"/>
              </a:rPr>
              <a:t>Finger feeding (best learned by watching and doing)</a:t>
            </a:r>
          </a:p>
          <a:p>
            <a:pPr algn="l">
              <a:defRPr/>
            </a:pPr>
            <a:r>
              <a:rPr lang="en-US" dirty="0" smtClean="0">
                <a:latin typeface="TTE1207798t00"/>
              </a:rPr>
              <a:t>1. Wash your hands. It is better if the fingernail on the finger you will use has been cut short, but this is not necessary.</a:t>
            </a:r>
          </a:p>
          <a:p>
            <a:pPr algn="l">
              <a:defRPr/>
            </a:pPr>
            <a:r>
              <a:rPr lang="en-US" dirty="0" smtClean="0">
                <a:latin typeface="TTE1207798t00"/>
              </a:rPr>
              <a:t>2. It is best to position yourself and the baby comfortably. The baby's head should be supported with one hand behind</a:t>
            </a:r>
          </a:p>
          <a:p>
            <a:pPr algn="l">
              <a:defRPr/>
            </a:pPr>
            <a:r>
              <a:rPr lang="en-US" dirty="0" smtClean="0">
                <a:latin typeface="TTE1207798t00"/>
              </a:rPr>
              <a:t>his shoulders and neck; the baby should be on your lap, half seated, and </a:t>
            </a:r>
            <a:r>
              <a:rPr lang="en-US" dirty="0" smtClean="0">
                <a:latin typeface="TTE12EC5D8t00"/>
              </a:rPr>
              <a:t>facing you</a:t>
            </a:r>
            <a:r>
              <a:rPr lang="en-US" dirty="0" smtClean="0">
                <a:latin typeface="TTE1207798t00"/>
              </a:rPr>
              <a:t>. However, any position which is</a:t>
            </a:r>
          </a:p>
          <a:p>
            <a:pPr algn="l">
              <a:defRPr/>
            </a:pPr>
            <a:r>
              <a:rPr lang="en-US" dirty="0" smtClean="0">
                <a:latin typeface="TTE1207798t00"/>
              </a:rPr>
              <a:t>comfortable for you and the baby and which allows you to keep your finger </a:t>
            </a:r>
            <a:r>
              <a:rPr lang="en-US" dirty="0" smtClean="0">
                <a:latin typeface="TTE1291008t00"/>
              </a:rPr>
              <a:t>flat </a:t>
            </a:r>
            <a:r>
              <a:rPr lang="en-US" dirty="0" smtClean="0">
                <a:latin typeface="TTE1207798t00"/>
              </a:rPr>
              <a:t>in the baby’s mouth will do.</a:t>
            </a:r>
          </a:p>
          <a:p>
            <a:pPr algn="l">
              <a:defRPr/>
            </a:pPr>
            <a:r>
              <a:rPr lang="en-US" dirty="0" smtClean="0">
                <a:latin typeface="TTE1207798t00"/>
              </a:rPr>
              <a:t>3. You will need a lactation aid, made up of a feeding tube (#5French, 36" long), and a feeding bottle with an enlarged</a:t>
            </a:r>
          </a:p>
          <a:p>
            <a:pPr algn="l">
              <a:defRPr/>
            </a:pPr>
            <a:r>
              <a:rPr lang="en-US" dirty="0" smtClean="0">
                <a:latin typeface="TTE1207798t00"/>
              </a:rPr>
              <a:t>nipple hole, filled with expressed breast milk or supplement. The feeding tube is passed through the enlarged nipple</a:t>
            </a:r>
          </a:p>
          <a:p>
            <a:pPr algn="l">
              <a:defRPr/>
            </a:pPr>
            <a:r>
              <a:rPr lang="en-US" dirty="0" smtClean="0">
                <a:latin typeface="TTE1207798t00"/>
              </a:rPr>
              <a:t>hole into the fluid.</a:t>
            </a:r>
          </a:p>
          <a:p>
            <a:pPr algn="l">
              <a:defRPr/>
            </a:pPr>
            <a:r>
              <a:rPr lang="en-US" dirty="0" smtClean="0">
                <a:latin typeface="TTE1207798t00"/>
              </a:rPr>
              <a:t>4. Line up the tube so that it sits on the soft part of your index, thumb, or middle finger. The end of the tube should</a:t>
            </a:r>
          </a:p>
          <a:p>
            <a:pPr algn="l">
              <a:defRPr/>
            </a:pPr>
            <a:r>
              <a:rPr lang="en-US" dirty="0" smtClean="0">
                <a:latin typeface="TTE1207798t00"/>
              </a:rPr>
              <a:t>line up </a:t>
            </a:r>
            <a:r>
              <a:rPr lang="en-US" dirty="0" smtClean="0">
                <a:latin typeface="TTE1291008t00"/>
              </a:rPr>
              <a:t>no further </a:t>
            </a:r>
            <a:r>
              <a:rPr lang="en-US" dirty="0" smtClean="0">
                <a:latin typeface="TTE1207798t00"/>
              </a:rPr>
              <a:t>than the end of your finger. It is easiest to grip the tube, about where it makes a gentle curve,</a:t>
            </a:r>
          </a:p>
          <a:p>
            <a:pPr algn="l">
              <a:defRPr/>
            </a:pPr>
            <a:r>
              <a:rPr lang="en-US" dirty="0" smtClean="0">
                <a:latin typeface="TTE1207798t00"/>
              </a:rPr>
              <a:t>between your thumb and middle finger and then position your index finger under the tube. If this is done properly,</a:t>
            </a:r>
          </a:p>
          <a:p>
            <a:pPr algn="l">
              <a:defRPr/>
            </a:pPr>
            <a:r>
              <a:rPr lang="en-US" dirty="0" smtClean="0">
                <a:latin typeface="TTE1207798t00"/>
              </a:rPr>
              <a:t>there is no need to tape the tube to your finger.</a:t>
            </a:r>
          </a:p>
          <a:p>
            <a:pPr algn="l">
              <a:defRPr/>
            </a:pPr>
            <a:r>
              <a:rPr lang="en-US" dirty="0" smtClean="0">
                <a:latin typeface="TTE1207798t00"/>
              </a:rPr>
              <a:t>5. Using the finger with the tube, tickle the baby's lips lightly until the baby opens up his mouth enough to allow your</a:t>
            </a:r>
          </a:p>
          <a:p>
            <a:pPr algn="l">
              <a:defRPr/>
            </a:pPr>
            <a:r>
              <a:rPr lang="en-US" dirty="0" smtClean="0">
                <a:latin typeface="TTE1207798t00"/>
              </a:rPr>
              <a:t>finger to enter. If the baby is very sleepy, but needs to be fed, the finger may be </a:t>
            </a:r>
            <a:r>
              <a:rPr lang="en-US" dirty="0" smtClean="0">
                <a:latin typeface="TTE1291008t00"/>
              </a:rPr>
              <a:t>gently </a:t>
            </a:r>
            <a:r>
              <a:rPr lang="en-US" dirty="0" smtClean="0">
                <a:latin typeface="TTE1207798t00"/>
              </a:rPr>
              <a:t>insinuated into his mouth. Pull</a:t>
            </a:r>
          </a:p>
          <a:p>
            <a:pPr algn="l">
              <a:defRPr/>
            </a:pPr>
            <a:r>
              <a:rPr lang="en-US" dirty="0" smtClean="0">
                <a:latin typeface="TTE1207798t00"/>
              </a:rPr>
              <a:t>the baby’s lower lip out if necessary. Generally, the baby will begin to suck even if asleep and receiving liquids will</a:t>
            </a:r>
          </a:p>
          <a:p>
            <a:pPr algn="l">
              <a:defRPr/>
            </a:pPr>
            <a:r>
              <a:rPr lang="en-US" dirty="0" smtClean="0">
                <a:latin typeface="TTE1207798t00"/>
              </a:rPr>
              <a:t>then usually awaken him.</a:t>
            </a:r>
          </a:p>
          <a:p>
            <a:pPr algn="l">
              <a:defRPr/>
            </a:pPr>
            <a:r>
              <a:rPr lang="en-US" dirty="0" smtClean="0">
                <a:latin typeface="TTE1207798t00"/>
              </a:rPr>
              <a:t>6. Insert your finger with the tube so that the soft part of your finger remains upwards. Keep your finger as flat as</a:t>
            </a:r>
          </a:p>
          <a:p>
            <a:pPr algn="l">
              <a:defRPr/>
            </a:pPr>
            <a:r>
              <a:rPr lang="en-US" dirty="0" smtClean="0">
                <a:latin typeface="TTE1207798t00"/>
              </a:rPr>
              <a:t>possible, thus keeping the baby’s tongue flat and forward. Usually the baby will begin sucking on the finger, and allow</a:t>
            </a:r>
          </a:p>
          <a:p>
            <a:pPr algn="l">
              <a:defRPr/>
            </a:pPr>
            <a:r>
              <a:rPr lang="en-US" dirty="0" smtClean="0">
                <a:latin typeface="TTE1207798t00"/>
              </a:rPr>
              <a:t>the finger to enter quite far. The baby will not usually gag on your finger even if it is in his mouth quite far, unless the</a:t>
            </a:r>
          </a:p>
          <a:p>
            <a:pPr algn="l">
              <a:defRPr/>
            </a:pPr>
            <a:r>
              <a:rPr lang="en-US" dirty="0" smtClean="0">
                <a:latin typeface="TTE1207798t00"/>
              </a:rPr>
              <a:t>baby is not hungry or he is very used to bottles.</a:t>
            </a:r>
          </a:p>
          <a:p>
            <a:pPr algn="l">
              <a:defRPr/>
            </a:pPr>
            <a:r>
              <a:rPr lang="en-US" dirty="0" smtClean="0">
                <a:latin typeface="TTE1207798t00"/>
              </a:rPr>
              <a:t>7. Pull down the baby's chin, if his lower lip is sucked in.</a:t>
            </a:r>
          </a:p>
          <a:p>
            <a:pPr algn="l">
              <a:defRPr/>
            </a:pPr>
            <a:r>
              <a:rPr lang="en-US" dirty="0" smtClean="0">
                <a:latin typeface="TTE1207798t00"/>
              </a:rPr>
              <a:t>8. The technique is working if the baby is drinking. If feeding is very slow, you may raise the bottle above the baby's</a:t>
            </a:r>
          </a:p>
          <a:p>
            <a:pPr algn="l">
              <a:defRPr/>
            </a:pPr>
            <a:r>
              <a:rPr lang="en-US" dirty="0" smtClean="0">
                <a:latin typeface="TTE1207798t00"/>
              </a:rPr>
              <a:t>head, but usually this should not be necessary. Try to keep your finger straight, flattening the baby's tongue. Try not</a:t>
            </a:r>
          </a:p>
          <a:p>
            <a:pPr algn="l">
              <a:defRPr/>
            </a:pPr>
            <a:r>
              <a:rPr lang="en-US" dirty="0" smtClean="0">
                <a:latin typeface="TTE1207798t00"/>
              </a:rPr>
              <a:t>to point your finger up, but keep it flat. </a:t>
            </a:r>
            <a:r>
              <a:rPr lang="en-US" dirty="0" smtClean="0">
                <a:latin typeface="TTE12EC5D8t00"/>
              </a:rPr>
              <a:t>Do not apply pressure to the roof of baby’s mouth.</a:t>
            </a:r>
          </a:p>
          <a:p>
            <a:pPr algn="l">
              <a:defRPr/>
            </a:pPr>
            <a:r>
              <a:rPr lang="en-US" dirty="0" smtClean="0">
                <a:latin typeface="TTE1207798t00"/>
              </a:rPr>
              <a:t>9. The use of finger feeding with a syringe to push milk into the baby's mouth is, in my opinion, too difficult for the</a:t>
            </a:r>
          </a:p>
          <a:p>
            <a:pPr algn="l">
              <a:defRPr/>
            </a:pPr>
            <a:r>
              <a:rPr lang="en-US" dirty="0" smtClean="0">
                <a:latin typeface="TTE1207798t00"/>
              </a:rPr>
              <a:t>mother to do alone and definitely </a:t>
            </a:r>
            <a:r>
              <a:rPr lang="en-US" dirty="0" smtClean="0">
                <a:latin typeface="TTE1291008t00"/>
              </a:rPr>
              <a:t>not </a:t>
            </a:r>
            <a:r>
              <a:rPr lang="en-US" dirty="0" smtClean="0">
                <a:latin typeface="TTE1207798t00"/>
              </a:rPr>
              <a:t>more effective than simply using a bottle with the nipple hole enlarged and the</a:t>
            </a:r>
          </a:p>
          <a:p>
            <a:pPr algn="l">
              <a:defRPr/>
            </a:pPr>
            <a:r>
              <a:rPr lang="en-US" dirty="0" smtClean="0">
                <a:latin typeface="TTE1207798t00"/>
              </a:rPr>
              <a:t>tube coming from it. The idea of finger feeding is not to feed the baby! The idea is to train the baby to suck</a:t>
            </a:r>
          </a:p>
          <a:p>
            <a:pPr algn="l">
              <a:defRPr/>
            </a:pPr>
            <a:r>
              <a:rPr lang="en-US" dirty="0" smtClean="0">
                <a:latin typeface="TTE1207798t00"/>
              </a:rPr>
              <a:t>properly, so pushing milk into his mouth defeats the whole purpose of finger feeding.</a:t>
            </a:r>
          </a:p>
          <a:p>
            <a:pPr algn="l">
              <a:defRPr/>
            </a:pPr>
            <a:r>
              <a:rPr lang="en-US" dirty="0" smtClean="0">
                <a:latin typeface="TTE1207798t00"/>
              </a:rPr>
              <a:t>If you are having trouble getting the baby to latch on to or to suckle at the breast, remember that a ravenous baby can</a:t>
            </a:r>
          </a:p>
          <a:p>
            <a:pPr algn="l">
              <a:defRPr/>
            </a:pPr>
            <a:r>
              <a:rPr lang="en-US" dirty="0" smtClean="0">
                <a:latin typeface="TTE1207798t00"/>
              </a:rPr>
              <a:t>make the going very difficult. Take the edge off his hunger by using the finger feeding technique for a minute or so. Once</a:t>
            </a:r>
          </a:p>
          <a:p>
            <a:pPr algn="l">
              <a:defRPr/>
            </a:pPr>
            <a:r>
              <a:rPr lang="en-US" dirty="0" smtClean="0">
                <a:latin typeface="TTE1207798t00"/>
              </a:rPr>
              <a:t>the baby has settled a little, and sucks well on your finger (usually only a minute or so), try offering the breast again. If you</a:t>
            </a:r>
          </a:p>
          <a:p>
            <a:pPr algn="l">
              <a:defRPr/>
            </a:pPr>
            <a:r>
              <a:rPr lang="en-US" dirty="0" smtClean="0">
                <a:latin typeface="TTE1207798t00"/>
              </a:rPr>
              <a:t>still encounter difficulty, do not be discouraged. Go back to finger feeding and try again later in the feed or next feeding.</a:t>
            </a:r>
          </a:p>
          <a:p>
            <a:pPr algn="l">
              <a:defRPr/>
            </a:pPr>
            <a:r>
              <a:rPr lang="en-US" dirty="0" smtClean="0">
                <a:latin typeface="TTE1207798t00"/>
              </a:rPr>
              <a:t>This technique </a:t>
            </a:r>
            <a:r>
              <a:rPr lang="en-US" dirty="0" smtClean="0">
                <a:latin typeface="TTE1311540t00"/>
              </a:rPr>
              <a:t>usually </a:t>
            </a:r>
            <a:r>
              <a:rPr lang="en-US" dirty="0" smtClean="0">
                <a:latin typeface="TTE1207798t00"/>
              </a:rPr>
              <a:t>works. Sometimes several days, or on occasion a week or more, of finger feeding are necessary,</a:t>
            </a:r>
          </a:p>
          <a:p>
            <a:pPr algn="l">
              <a:defRPr/>
            </a:pPr>
            <a:r>
              <a:rPr lang="en-US" dirty="0" smtClean="0">
                <a:latin typeface="TTE1207798t00"/>
              </a:rPr>
              <a:t>however.</a:t>
            </a:r>
            <a:endParaRPr lang="en-US" dirty="0" smtClean="0"/>
          </a:p>
          <a:p>
            <a:endParaRPr lang="en-US" altLang="en-US" dirty="0" smtClean="0"/>
          </a:p>
        </p:txBody>
      </p:sp>
    </p:spTree>
    <p:extLst>
      <p:ext uri="{BB962C8B-B14F-4D97-AF65-F5344CB8AC3E}">
        <p14:creationId xmlns:p14="http://schemas.microsoft.com/office/powerpoint/2010/main" val="1971121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9B6BF4D-CCBB-441D-BA53-5E38C1DC1967}" type="slidenum">
              <a:rPr lang="ar-SA" altLang="en-US" smtClean="0"/>
              <a:pPr eaLnBrk="1" hangingPunct="1"/>
              <a:t>77</a:t>
            </a:fld>
            <a:endParaRPr lang="en-US" altLang="en-US" smtClean="0"/>
          </a:p>
        </p:txBody>
      </p:sp>
    </p:spTree>
    <p:extLst>
      <p:ext uri="{BB962C8B-B14F-4D97-AF65-F5344CB8AC3E}">
        <p14:creationId xmlns:p14="http://schemas.microsoft.com/office/powerpoint/2010/main" val="1693671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en-US" smtClean="0"/>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FCC70E0-912D-4AB7-A232-D1C82D4E1ABD}" type="slidenum">
              <a:rPr lang="ar-SA" altLang="en-US" smtClean="0"/>
              <a:pPr eaLnBrk="1" hangingPunct="1"/>
              <a:t>78</a:t>
            </a:fld>
            <a:endParaRPr lang="en-US" altLang="en-US" smtClean="0"/>
          </a:p>
        </p:txBody>
      </p:sp>
    </p:spTree>
    <p:extLst>
      <p:ext uri="{BB962C8B-B14F-4D97-AF65-F5344CB8AC3E}">
        <p14:creationId xmlns:p14="http://schemas.microsoft.com/office/powerpoint/2010/main" val="1719040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597495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7</a:t>
            </a:fld>
            <a:endParaRPr lang="en-US"/>
          </a:p>
        </p:txBody>
      </p:sp>
    </p:spTree>
    <p:extLst>
      <p:ext uri="{BB962C8B-B14F-4D97-AF65-F5344CB8AC3E}">
        <p14:creationId xmlns:p14="http://schemas.microsoft.com/office/powerpoint/2010/main" val="10059925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80</a:t>
            </a:fld>
            <a:endParaRPr lang="en-US"/>
          </a:p>
        </p:txBody>
      </p:sp>
    </p:spTree>
    <p:extLst>
      <p:ext uri="{BB962C8B-B14F-4D97-AF65-F5344CB8AC3E}">
        <p14:creationId xmlns:p14="http://schemas.microsoft.com/office/powerpoint/2010/main" val="320073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en-US" smtClean="0"/>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algn="r" rtl="1"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algn="r" rtl="1"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algn="r" rtl="1"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algn="r" rtl="1"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626573C1-DCDB-4431-A259-5E70EA7FD580}" type="slidenum">
              <a:rPr lang="ar-SA" altLang="en-US" smtClean="0"/>
              <a:pPr eaLnBrk="1" hangingPunct="1">
                <a:spcBef>
                  <a:spcPct val="0"/>
                </a:spcBef>
              </a:pPr>
              <a:t>81</a:t>
            </a:fld>
            <a:endParaRPr lang="en-US" altLang="en-US" smtClean="0"/>
          </a:p>
        </p:txBody>
      </p:sp>
    </p:spTree>
    <p:extLst>
      <p:ext uri="{BB962C8B-B14F-4D97-AF65-F5344CB8AC3E}">
        <p14:creationId xmlns:p14="http://schemas.microsoft.com/office/powerpoint/2010/main" val="388838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8</a:t>
            </a:fld>
            <a:endParaRPr lang="en-US"/>
          </a:p>
        </p:txBody>
      </p:sp>
    </p:spTree>
    <p:extLst>
      <p:ext uri="{BB962C8B-B14F-4D97-AF65-F5344CB8AC3E}">
        <p14:creationId xmlns:p14="http://schemas.microsoft.com/office/powerpoint/2010/main" val="1005992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13</a:t>
            </a:fld>
            <a:endParaRPr lang="en-US"/>
          </a:p>
        </p:txBody>
      </p:sp>
    </p:spTree>
    <p:extLst>
      <p:ext uri="{BB962C8B-B14F-4D97-AF65-F5344CB8AC3E}">
        <p14:creationId xmlns:p14="http://schemas.microsoft.com/office/powerpoint/2010/main" val="436865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17</a:t>
            </a:fld>
            <a:endParaRPr lang="en-US"/>
          </a:p>
        </p:txBody>
      </p:sp>
    </p:spTree>
    <p:extLst>
      <p:ext uri="{BB962C8B-B14F-4D97-AF65-F5344CB8AC3E}">
        <p14:creationId xmlns:p14="http://schemas.microsoft.com/office/powerpoint/2010/main" val="399638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4000" b="1" dirty="0" smtClean="0">
                <a:solidFill>
                  <a:srgbClr val="FF0000"/>
                </a:solidFill>
              </a:rPr>
              <a:t>The procedure will take anywhere from a </a:t>
            </a:r>
            <a:r>
              <a:rPr lang="en-US" altLang="en-US" sz="4000" b="1" u="sng" dirty="0" smtClean="0">
                <a:solidFill>
                  <a:srgbClr val="FF0000"/>
                </a:solidFill>
              </a:rPr>
              <a:t>few</a:t>
            </a:r>
          </a:p>
          <a:p>
            <a:r>
              <a:rPr lang="en-US" altLang="en-US" sz="4000" b="1" u="sng" dirty="0" smtClean="0">
                <a:solidFill>
                  <a:srgbClr val="FF0000"/>
                </a:solidFill>
              </a:rPr>
              <a:t>minutes to 30 minutes,</a:t>
            </a:r>
            <a:r>
              <a:rPr lang="en-US" altLang="en-US" sz="4000" b="1" dirty="0" smtClean="0">
                <a:solidFill>
                  <a:srgbClr val="FF0000"/>
                </a:solidFill>
              </a:rPr>
              <a:t> depending on the severity of the breast</a:t>
            </a:r>
          </a:p>
          <a:p>
            <a:r>
              <a:rPr lang="en-US" altLang="en-US" sz="4000" b="1" dirty="0" smtClean="0">
                <a:solidFill>
                  <a:srgbClr val="FF0000"/>
                </a:solidFill>
              </a:rPr>
              <a:t>edema.</a:t>
            </a:r>
          </a:p>
          <a:p>
            <a:endParaRPr lang="en-US" altLang="en-US" b="1" dirty="0" smtClean="0"/>
          </a:p>
          <a:p>
            <a:r>
              <a:rPr lang="en-US" altLang="en-US" b="1" dirty="0" smtClean="0"/>
              <a:t>Figure 1. The mother applies pressure with her fingers into the</a:t>
            </a:r>
          </a:p>
          <a:p>
            <a:r>
              <a:rPr lang="en-US" altLang="en-US" dirty="0" smtClean="0"/>
              <a:t>areola behind the nipple. She does a “press test.”</a:t>
            </a:r>
          </a:p>
          <a:p>
            <a:r>
              <a:rPr lang="en-US" altLang="en-US" b="1" dirty="0" smtClean="0"/>
              <a:t>Figure 2. The fingers left impressions in the tissue after release of</a:t>
            </a:r>
          </a:p>
          <a:p>
            <a:r>
              <a:rPr lang="en-US" altLang="en-US" dirty="0" smtClean="0"/>
              <a:t>pressure.</a:t>
            </a:r>
          </a:p>
          <a:p>
            <a:r>
              <a:rPr lang="en-US" altLang="en-US" dirty="0" smtClean="0"/>
              <a:t>The mother’s fingers are then placed behind the initial</a:t>
            </a:r>
          </a:p>
          <a:p>
            <a:r>
              <a:rPr lang="en-US" altLang="en-US" dirty="0" smtClean="0"/>
              <a:t>“pit,” and the tissue is pressed and held. The mother</a:t>
            </a:r>
          </a:p>
          <a:p>
            <a:r>
              <a:rPr lang="en-US" altLang="en-US" dirty="0" smtClean="0"/>
              <a:t>works her way up the areola and then rotates to a new</a:t>
            </a:r>
          </a:p>
          <a:p>
            <a:r>
              <a:rPr lang="en-US" altLang="en-US" dirty="0" smtClean="0"/>
              <a:t>area behind the nipple to start the process again.</a:t>
            </a:r>
          </a:p>
          <a:p>
            <a:r>
              <a:rPr lang="en-US" altLang="en-US" dirty="0" smtClean="0"/>
              <a:t>The nipple is pliable and easily grasped with the fingers</a:t>
            </a:r>
          </a:p>
          <a:p>
            <a:r>
              <a:rPr lang="en-US" altLang="en-US" dirty="0" smtClean="0"/>
              <a:t>and stretched outward.</a:t>
            </a:r>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07F97A2-3AA0-448E-82F4-1317AB21DEA5}" type="slidenum">
              <a:rPr lang="en-US" altLang="en-US" smtClean="0">
                <a:solidFill>
                  <a:srgbClr val="FFCCCC"/>
                </a:solidFill>
                <a:latin typeface="Georgia" pitchFamily="18" charset="0"/>
                <a:cs typeface="Arial" pitchFamily="34" charset="0"/>
              </a:rPr>
              <a:pPr eaLnBrk="1" hangingPunct="1">
                <a:spcBef>
                  <a:spcPct val="0"/>
                </a:spcBef>
              </a:pPr>
              <a:t>26</a:t>
            </a:fld>
            <a:endParaRPr lang="en-US" altLang="en-US" smtClean="0">
              <a:solidFill>
                <a:srgbClr val="FFCCCC"/>
              </a:solidFill>
              <a:latin typeface="Georgia" pitchFamily="18" charset="0"/>
              <a:cs typeface="Arial" pitchFamily="34" charset="0"/>
            </a:endParaRPr>
          </a:p>
        </p:txBody>
      </p:sp>
    </p:spTree>
    <p:extLst>
      <p:ext uri="{BB962C8B-B14F-4D97-AF65-F5344CB8AC3E}">
        <p14:creationId xmlns:p14="http://schemas.microsoft.com/office/powerpoint/2010/main" val="1054855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rtl="1"/>
            <a:r>
              <a:rPr lang="en-US" sz="3200" dirty="0" smtClean="0">
                <a:cs typeface="B Nazanin" panose="00000400000000000000" pitchFamily="2" charset="-78"/>
              </a:rPr>
              <a:t>Baby-led </a:t>
            </a:r>
            <a:r>
              <a:rPr lang="fa-IR" sz="3200" dirty="0" smtClean="0">
                <a:cs typeface="B Nazanin" panose="00000400000000000000" pitchFamily="2" charset="-78"/>
              </a:rPr>
              <a:t>که </a:t>
            </a:r>
            <a:r>
              <a:rPr lang="fa-IR" sz="3200" dirty="0" err="1" smtClean="0">
                <a:cs typeface="B Nazanin" panose="00000400000000000000" pitchFamily="2" charset="-78"/>
              </a:rPr>
              <a:t>شيرخوار</a:t>
            </a:r>
            <a:r>
              <a:rPr lang="fa-IR" sz="3200" dirty="0" smtClean="0">
                <a:cs typeface="B Nazanin" panose="00000400000000000000" pitchFamily="2" charset="-78"/>
              </a:rPr>
              <a:t> در </a:t>
            </a:r>
            <a:r>
              <a:rPr lang="fa-IR" sz="3200" u="sng" dirty="0" smtClean="0">
                <a:cs typeface="B Nazanin" panose="00000400000000000000" pitchFamily="2" charset="-78"/>
              </a:rPr>
              <a:t>مقدار و مدت </a:t>
            </a:r>
            <a:r>
              <a:rPr lang="fa-IR" sz="3200" u="sng" dirty="0" err="1" smtClean="0">
                <a:cs typeface="B Nazanin" panose="00000400000000000000" pitchFamily="2" charset="-78"/>
              </a:rPr>
              <a:t>تغذيه</a:t>
            </a:r>
            <a:r>
              <a:rPr lang="fa-IR" sz="3200" u="sng" dirty="0" smtClean="0">
                <a:cs typeface="B Nazanin" panose="00000400000000000000" pitchFamily="2" charset="-78"/>
              </a:rPr>
              <a:t> </a:t>
            </a:r>
            <a:r>
              <a:rPr lang="fa-IR" sz="3200" dirty="0" smtClean="0">
                <a:cs typeface="B Nazanin" panose="00000400000000000000" pitchFamily="2" charset="-78"/>
              </a:rPr>
              <a:t>شرکت نموده </a:t>
            </a:r>
            <a:r>
              <a:rPr lang="fa-IR" sz="3200" dirty="0" err="1" smtClean="0">
                <a:cs typeface="B Nazanin" panose="00000400000000000000" pitchFamily="2" charset="-78"/>
              </a:rPr>
              <a:t>وشامل</a:t>
            </a:r>
            <a:r>
              <a:rPr lang="fa-IR" sz="3200" dirty="0" smtClean="0">
                <a:cs typeface="B Nazanin" panose="00000400000000000000" pitchFamily="2" charset="-78"/>
              </a:rPr>
              <a:t> </a:t>
            </a:r>
            <a:r>
              <a:rPr lang="fa-IR" sz="3200" dirty="0" err="1" smtClean="0">
                <a:cs typeface="B Nazanin" panose="00000400000000000000" pitchFamily="2" charset="-78"/>
              </a:rPr>
              <a:t>تغذيه</a:t>
            </a:r>
            <a:r>
              <a:rPr lang="fa-IR" sz="3200" dirty="0" smtClean="0">
                <a:cs typeface="B Nazanin" panose="00000400000000000000" pitchFamily="2" charset="-78"/>
              </a:rPr>
              <a:t> </a:t>
            </a:r>
            <a:r>
              <a:rPr lang="fa-IR" sz="3200" dirty="0" err="1" smtClean="0">
                <a:cs typeface="B Nazanin" panose="00000400000000000000" pitchFamily="2" charset="-78"/>
              </a:rPr>
              <a:t>مستقيم</a:t>
            </a:r>
            <a:r>
              <a:rPr lang="fa-IR" sz="3200" dirty="0" smtClean="0">
                <a:cs typeface="B Nazanin" panose="00000400000000000000" pitchFamily="2" charset="-78"/>
              </a:rPr>
              <a:t> از </a:t>
            </a:r>
            <a:r>
              <a:rPr lang="fa-IR" sz="3200" b="1" dirty="0" smtClean="0">
                <a:cs typeface="B Nazanin" panose="00000400000000000000" pitchFamily="2" charset="-78"/>
              </a:rPr>
              <a:t>پستان مادر </a:t>
            </a:r>
            <a:r>
              <a:rPr lang="fa-IR" sz="3200" dirty="0" smtClean="0">
                <a:cs typeface="B Nazanin" panose="00000400000000000000" pitchFamily="2" charset="-78"/>
              </a:rPr>
              <a:t>و </a:t>
            </a:r>
            <a:r>
              <a:rPr lang="fa-IR" sz="3200" dirty="0" err="1" smtClean="0">
                <a:cs typeface="B Nazanin" panose="00000400000000000000" pitchFamily="2" charset="-78"/>
              </a:rPr>
              <a:t>يا</a:t>
            </a:r>
            <a:r>
              <a:rPr lang="fa-IR" sz="3200" dirty="0" smtClean="0">
                <a:cs typeface="B Nazanin" panose="00000400000000000000" pitchFamily="2" charset="-78"/>
              </a:rPr>
              <a:t> </a:t>
            </a:r>
            <a:r>
              <a:rPr lang="fa-IR" sz="3200" dirty="0" err="1" smtClean="0">
                <a:cs typeface="B Nazanin" panose="00000400000000000000" pitchFamily="2" charset="-78"/>
              </a:rPr>
              <a:t>استفاد</a:t>
            </a:r>
            <a:r>
              <a:rPr lang="fa-IR" sz="3200" dirty="0" smtClean="0">
                <a:cs typeface="B Nazanin" panose="00000400000000000000" pitchFamily="2" charset="-78"/>
              </a:rPr>
              <a:t> از </a:t>
            </a:r>
            <a:r>
              <a:rPr lang="fa-IR" sz="3200" b="1" dirty="0" smtClean="0">
                <a:cs typeface="B Nazanin" panose="00000400000000000000" pitchFamily="2" charset="-78"/>
              </a:rPr>
              <a:t>فنجان</a:t>
            </a:r>
            <a:r>
              <a:rPr lang="fa-IR" sz="3200" dirty="0" smtClean="0">
                <a:cs typeface="B Nazanin" panose="00000400000000000000" pitchFamily="2" charset="-78"/>
              </a:rPr>
              <a:t> می باشد </a:t>
            </a:r>
          </a:p>
          <a:p>
            <a:pPr algn="r" rtl="1"/>
            <a:r>
              <a:rPr lang="en-US" sz="3200" dirty="0" err="1" smtClean="0">
                <a:cs typeface="B Nazanin" panose="00000400000000000000" pitchFamily="2" charset="-78"/>
              </a:rPr>
              <a:t>Carer</a:t>
            </a:r>
            <a:r>
              <a:rPr lang="en-US" sz="3200" dirty="0" smtClean="0">
                <a:cs typeface="B Nazanin" panose="00000400000000000000" pitchFamily="2" charset="-78"/>
              </a:rPr>
              <a:t>-led </a:t>
            </a:r>
            <a:r>
              <a:rPr lang="fa-IR" sz="3200" dirty="0" smtClean="0">
                <a:cs typeface="B Nazanin" panose="00000400000000000000" pitchFamily="2" charset="-78"/>
              </a:rPr>
              <a:t>که در </a:t>
            </a:r>
            <a:r>
              <a:rPr lang="fa-IR" sz="3200" dirty="0" err="1" smtClean="0">
                <a:cs typeface="B Nazanin" panose="00000400000000000000" pitchFamily="2" charset="-78"/>
              </a:rPr>
              <a:t>اين</a:t>
            </a:r>
            <a:r>
              <a:rPr lang="fa-IR" sz="3200" dirty="0" smtClean="0">
                <a:cs typeface="B Nazanin" panose="00000400000000000000" pitchFamily="2" charset="-78"/>
              </a:rPr>
              <a:t> مورد </a:t>
            </a:r>
            <a:r>
              <a:rPr lang="fa-IR" sz="3200" dirty="0" err="1" smtClean="0">
                <a:cs typeface="B Nazanin" panose="00000400000000000000" pitchFamily="2" charset="-78"/>
              </a:rPr>
              <a:t>شيرخوار</a:t>
            </a:r>
            <a:r>
              <a:rPr lang="fa-IR" sz="3200" dirty="0" smtClean="0">
                <a:cs typeface="B Nazanin" panose="00000400000000000000" pitchFamily="2" charset="-78"/>
              </a:rPr>
              <a:t> </a:t>
            </a:r>
            <a:r>
              <a:rPr lang="fa-IR" sz="3200" dirty="0" err="1" smtClean="0">
                <a:cs typeface="B Nazanin" panose="00000400000000000000" pitchFamily="2" charset="-78"/>
              </a:rPr>
              <a:t>هيچ</a:t>
            </a:r>
            <a:r>
              <a:rPr lang="fa-IR" sz="3200" dirty="0" smtClean="0">
                <a:cs typeface="B Nazanin" panose="00000400000000000000" pitchFamily="2" charset="-78"/>
              </a:rPr>
              <a:t> </a:t>
            </a:r>
            <a:r>
              <a:rPr lang="fa-IR" sz="3200" dirty="0" err="1" smtClean="0">
                <a:cs typeface="B Nazanin" panose="00000400000000000000" pitchFamily="2" charset="-78"/>
              </a:rPr>
              <a:t>اختياری</a:t>
            </a:r>
            <a:r>
              <a:rPr lang="fa-IR" sz="3200" dirty="0" smtClean="0">
                <a:cs typeface="B Nazanin" panose="00000400000000000000" pitchFamily="2" charset="-78"/>
              </a:rPr>
              <a:t>  در مقدار و فواصل </a:t>
            </a:r>
            <a:r>
              <a:rPr lang="fa-IR" sz="3200" dirty="0" err="1" smtClean="0">
                <a:cs typeface="B Nazanin" panose="00000400000000000000" pitchFamily="2" charset="-78"/>
              </a:rPr>
              <a:t>تغذيه</a:t>
            </a:r>
            <a:r>
              <a:rPr lang="fa-IR" sz="3200" dirty="0" smtClean="0">
                <a:cs typeface="B Nazanin" panose="00000400000000000000" pitchFamily="2" charset="-78"/>
              </a:rPr>
              <a:t> نداشته و شامل استفاده از</a:t>
            </a:r>
            <a:endParaRPr lang="en-US" sz="3200" dirty="0" smtClean="0">
              <a:cs typeface="B Nazanin" panose="00000400000000000000" pitchFamily="2" charset="-78"/>
            </a:endParaRPr>
          </a:p>
          <a:p>
            <a:pPr lvl="1" algn="r" rtl="1"/>
            <a:r>
              <a:rPr lang="fa-IR" sz="2800" dirty="0" smtClean="0">
                <a:cs typeface="B Nazanin" panose="00000400000000000000" pitchFamily="2" charset="-78"/>
              </a:rPr>
              <a:t>لوله </a:t>
            </a:r>
            <a:r>
              <a:rPr lang="fa-IR" sz="2800" dirty="0" err="1" smtClean="0">
                <a:cs typeface="B Nazanin" panose="00000400000000000000" pitchFamily="2" charset="-78"/>
              </a:rPr>
              <a:t>بيني</a:t>
            </a:r>
            <a:r>
              <a:rPr lang="fa-IR" sz="2800" dirty="0" smtClean="0">
                <a:cs typeface="B Nazanin" panose="00000400000000000000" pitchFamily="2" charset="-78"/>
              </a:rPr>
              <a:t> به معده </a:t>
            </a:r>
            <a:r>
              <a:rPr lang="fa-IR" sz="2800" dirty="0" err="1" smtClean="0">
                <a:cs typeface="B Nazanin" panose="00000400000000000000" pitchFamily="2" charset="-78"/>
              </a:rPr>
              <a:t>يا</a:t>
            </a:r>
            <a:r>
              <a:rPr lang="fa-IR" sz="2800" dirty="0" smtClean="0">
                <a:cs typeface="B Nazanin" panose="00000400000000000000" pitchFamily="2" charset="-78"/>
              </a:rPr>
              <a:t> دهان به معده ، </a:t>
            </a:r>
            <a:endParaRPr lang="en-US" sz="2800" dirty="0" smtClean="0">
              <a:cs typeface="B Nazanin" panose="00000400000000000000" pitchFamily="2" charset="-78"/>
            </a:endParaRPr>
          </a:p>
          <a:p>
            <a:pPr lvl="1" algn="r" rtl="1"/>
            <a:r>
              <a:rPr lang="fa-IR" sz="2800" dirty="0" smtClean="0">
                <a:cs typeface="B Nazanin" panose="00000400000000000000" pitchFamily="2" charset="-78"/>
              </a:rPr>
              <a:t>سرنگ </a:t>
            </a:r>
            <a:r>
              <a:rPr lang="fa-IR" sz="2800" dirty="0" err="1" smtClean="0">
                <a:cs typeface="B Nazanin" panose="00000400000000000000" pitchFamily="2" charset="-78"/>
              </a:rPr>
              <a:t>يا</a:t>
            </a:r>
            <a:r>
              <a:rPr lang="fa-IR" sz="2800" dirty="0" smtClean="0">
                <a:cs typeface="B Nazanin" panose="00000400000000000000" pitchFamily="2" charset="-78"/>
              </a:rPr>
              <a:t> قطره </a:t>
            </a:r>
            <a:r>
              <a:rPr lang="fa-IR" sz="2800" dirty="0" err="1" smtClean="0">
                <a:cs typeface="B Nazanin" panose="00000400000000000000" pitchFamily="2" charset="-78"/>
              </a:rPr>
              <a:t>چكان</a:t>
            </a:r>
            <a:r>
              <a:rPr lang="fa-IR" sz="2800" dirty="0" smtClean="0">
                <a:cs typeface="B Nazanin" panose="00000400000000000000" pitchFamily="2" charset="-78"/>
              </a:rPr>
              <a:t>، قاشق و </a:t>
            </a:r>
            <a:endParaRPr lang="en-US" sz="2800" dirty="0" smtClean="0">
              <a:cs typeface="B Nazanin" panose="00000400000000000000" pitchFamily="2" charset="-78"/>
            </a:endParaRPr>
          </a:p>
          <a:p>
            <a:pPr lvl="1" algn="r" rtl="1"/>
            <a:r>
              <a:rPr lang="fa-IR" sz="2800" dirty="0" smtClean="0">
                <a:cs typeface="B Nazanin" panose="00000400000000000000" pitchFamily="2" charset="-78"/>
              </a:rPr>
              <a:t>بطری می باشد. </a:t>
            </a:r>
            <a:endParaRPr lang="en-US" sz="2800" dirty="0" smtClean="0">
              <a:cs typeface="B Nazanin" panose="00000400000000000000" pitchFamily="2" charset="-78"/>
            </a:endParaRPr>
          </a:p>
          <a:p>
            <a:pPr algn="r" rtl="1"/>
            <a:endParaRPr lang="en-US" altLang="en-US" dirty="0" smtClean="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49B6D9D-C57A-473C-8235-011199721CA3}" type="slidenum">
              <a:rPr lang="ar-SA" altLang="en-US" smtClean="0"/>
              <a:pPr eaLnBrk="1" hangingPunct="1"/>
              <a:t>37</a:t>
            </a:fld>
            <a:endParaRPr lang="en-US" altLang="en-US" smtClean="0"/>
          </a:p>
        </p:txBody>
      </p:sp>
    </p:spTree>
    <p:extLst>
      <p:ext uri="{BB962C8B-B14F-4D97-AF65-F5344CB8AC3E}">
        <p14:creationId xmlns:p14="http://schemas.microsoft.com/office/powerpoint/2010/main" val="12639560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26" name="Picture 23" descr="MOH logo.bmp"/>
          <p:cNvPicPr>
            <a:picLocks noChangeAspect="1"/>
          </p:cNvPicPr>
          <p:nvPr userDrawn="1"/>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4" descr="logo final moavenat copy.tif"/>
          <p:cNvPicPr>
            <a:picLocks noChangeAspect="1"/>
          </p:cNvPicPr>
          <p:nvPr userDrawn="1"/>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t="14444" b="24445"/>
          <a:stretch>
            <a:fillRect/>
          </a:stretch>
        </p:blipFill>
        <p:spPr bwMode="auto">
          <a:xfrm>
            <a:off x="3714744" y="304800"/>
            <a:ext cx="163671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513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D5BEAAF-77F3-4B9E-83D4-7AFADA4381AE}" type="datetime8">
              <a:rPr lang="fa-IR" smtClean="0">
                <a:solidFill>
                  <a:prstClr val="black"/>
                </a:solidFill>
              </a:rPr>
              <a:pPr>
                <a:defRPr/>
              </a:pPr>
              <a:t>10 مارس 22</a:t>
            </a:fld>
            <a:endParaRPr lang="fa-IR">
              <a:solidFill>
                <a:prstClr val="black"/>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B8F6583-93DF-424E-A836-9A068112C1F4}" type="slidenum">
              <a:rPr lang="fa-IR" smtClean="0">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02319823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D5BEAAF-77F3-4B9E-83D4-7AFADA4381AE}" type="datetime8">
              <a:rPr lang="fa-IR" smtClean="0">
                <a:solidFill>
                  <a:prstClr val="black"/>
                </a:solidFill>
              </a:rPr>
              <a:pPr>
                <a:defRPr/>
              </a:pPr>
              <a:t>10 مارس 22</a:t>
            </a:fld>
            <a:endParaRPr lang="fa-IR">
              <a:solidFill>
                <a:prstClr val="black"/>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B8F6583-93DF-424E-A836-9A068112C1F4}" type="slidenum">
              <a:rPr lang="fa-IR" smtClean="0">
                <a:solidFill>
                  <a:prstClr val="black"/>
                </a:solidFill>
              </a:rPr>
              <a:pPr>
                <a:defRPr/>
              </a:pPr>
              <a:t>‹#›</a:t>
            </a:fld>
            <a:endParaRPr lang="fa-IR">
              <a:solidFill>
                <a:prstClr val="black"/>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6589007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D5BEAAF-77F3-4B9E-83D4-7AFADA4381AE}" type="datetime8">
              <a:rPr lang="fa-IR" smtClean="0">
                <a:solidFill>
                  <a:prstClr val="black"/>
                </a:solidFill>
              </a:rPr>
              <a:pPr>
                <a:defRPr/>
              </a:pPr>
              <a:t>10 مارس 22</a:t>
            </a:fld>
            <a:endParaRPr lang="fa-IR">
              <a:solidFill>
                <a:prstClr val="black"/>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B8F6583-93DF-424E-A836-9A068112C1F4}" type="slidenum">
              <a:rPr lang="fa-IR" smtClean="0">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64827809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D5BEAAF-77F3-4B9E-83D4-7AFADA4381AE}" type="datetime8">
              <a:rPr lang="fa-IR" smtClean="0">
                <a:solidFill>
                  <a:prstClr val="black"/>
                </a:solidFill>
              </a:rPr>
              <a:pPr>
                <a:defRPr/>
              </a:pPr>
              <a:t>10 مارس 22</a:t>
            </a:fld>
            <a:endParaRPr lang="fa-IR">
              <a:solidFill>
                <a:prstClr val="black"/>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B8F6583-93DF-424E-A836-9A068112C1F4}" type="slidenum">
              <a:rPr lang="fa-IR" smtClean="0">
                <a:solidFill>
                  <a:prstClr val="black"/>
                </a:solidFill>
              </a:rPr>
              <a:pPr>
                <a:defRPr/>
              </a:pPr>
              <a:t>‹#›</a:t>
            </a:fld>
            <a:endParaRPr lang="fa-IR">
              <a:solidFill>
                <a:prstClr val="black"/>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5656914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D5BEAAF-77F3-4B9E-83D4-7AFADA4381AE}" type="datetime8">
              <a:rPr lang="fa-IR" smtClean="0">
                <a:solidFill>
                  <a:prstClr val="black"/>
                </a:solidFill>
              </a:rPr>
              <a:pPr>
                <a:defRPr/>
              </a:pPr>
              <a:t>10 مارس 22</a:t>
            </a:fld>
            <a:endParaRPr lang="fa-IR">
              <a:solidFill>
                <a:prstClr val="black"/>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B8F6583-93DF-424E-A836-9A068112C1F4}" type="slidenum">
              <a:rPr lang="fa-IR" smtClean="0">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90710472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D4322227-A2C0-497B-978A-3B850B4BB6DA}" type="datetime8">
              <a:rPr lang="fa-IR" smtClean="0">
                <a:solidFill>
                  <a:prstClr val="black"/>
                </a:solidFill>
              </a:rPr>
              <a:pPr>
                <a:defRPr/>
              </a:pPr>
              <a:t>10 مارس 22</a:t>
            </a:fld>
            <a:endParaRPr lang="fa-IR">
              <a:solidFill>
                <a:prstClr val="black"/>
              </a:solidFill>
            </a:endParaRPr>
          </a:p>
        </p:txBody>
      </p:sp>
      <p:sp>
        <p:nvSpPr>
          <p:cNvPr id="5" name="Footer Placeholder 4"/>
          <p:cNvSpPr>
            <a:spLocks noGrp="1"/>
          </p:cNvSpPr>
          <p:nvPr>
            <p:ph type="ftr" sz="quarter" idx="11"/>
          </p:nvPr>
        </p:nvSpPr>
        <p:spPr/>
        <p:txBody>
          <a:bodyPr/>
          <a:lstStyle/>
          <a:p>
            <a:pPr>
              <a:defRPr/>
            </a:pPr>
            <a:r>
              <a:rPr lang="fa-IR" smtClean="0">
                <a:solidFill>
                  <a:prstClr val="black"/>
                </a:solidFill>
              </a:rPr>
              <a:t>معاونت بهداشت</a:t>
            </a:r>
            <a:endParaRPr lang="fa-IR">
              <a:solidFill>
                <a:prstClr val="black"/>
              </a:solidFill>
            </a:endParaRPr>
          </a:p>
        </p:txBody>
      </p:sp>
      <p:sp>
        <p:nvSpPr>
          <p:cNvPr id="6" name="Slide Number Placeholder 5"/>
          <p:cNvSpPr>
            <a:spLocks noGrp="1"/>
          </p:cNvSpPr>
          <p:nvPr>
            <p:ph type="sldNum" sz="quarter" idx="12"/>
          </p:nvPr>
        </p:nvSpPr>
        <p:spPr/>
        <p:txBody>
          <a:bodyPr/>
          <a:lstStyle/>
          <a:p>
            <a:pPr>
              <a:defRPr/>
            </a:pPr>
            <a:fld id="{084BB55B-7E47-4195-A2B7-D04E507ACA1E}" type="slidenum">
              <a:rPr lang="fa-IR" smtClean="0">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444961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099146C-F68F-4ECB-8711-0F2E60761E41}" type="datetime8">
              <a:rPr lang="fa-IR" smtClean="0">
                <a:solidFill>
                  <a:prstClr val="black"/>
                </a:solidFill>
              </a:rPr>
              <a:pPr>
                <a:defRPr/>
              </a:pPr>
              <a:t>10 مارس 22</a:t>
            </a:fld>
            <a:endParaRPr lang="fa-IR">
              <a:solidFill>
                <a:prstClr val="black"/>
              </a:solidFill>
            </a:endParaRPr>
          </a:p>
        </p:txBody>
      </p:sp>
      <p:sp>
        <p:nvSpPr>
          <p:cNvPr id="5" name="Footer Placeholder 4"/>
          <p:cNvSpPr>
            <a:spLocks noGrp="1"/>
          </p:cNvSpPr>
          <p:nvPr>
            <p:ph type="ftr" sz="quarter" idx="11"/>
          </p:nvPr>
        </p:nvSpPr>
        <p:spPr/>
        <p:txBody>
          <a:bodyPr/>
          <a:lstStyle/>
          <a:p>
            <a:pPr>
              <a:defRPr/>
            </a:pPr>
            <a:r>
              <a:rPr lang="fa-IR" smtClean="0">
                <a:solidFill>
                  <a:prstClr val="black"/>
                </a:solidFill>
              </a:rPr>
              <a:t>معاونت بهداشت</a:t>
            </a:r>
            <a:endParaRPr lang="fa-IR">
              <a:solidFill>
                <a:prstClr val="black"/>
              </a:solidFill>
            </a:endParaRPr>
          </a:p>
        </p:txBody>
      </p:sp>
      <p:sp>
        <p:nvSpPr>
          <p:cNvPr id="6" name="Slide Number Placeholder 5"/>
          <p:cNvSpPr>
            <a:spLocks noGrp="1"/>
          </p:cNvSpPr>
          <p:nvPr>
            <p:ph type="sldNum" sz="quarter" idx="12"/>
          </p:nvPr>
        </p:nvSpPr>
        <p:spPr/>
        <p:txBody>
          <a:bodyPr/>
          <a:lstStyle/>
          <a:p>
            <a:pPr>
              <a:defRPr/>
            </a:pPr>
            <a:fld id="{6B547C27-7494-4632-813B-7E944D519E37}" type="slidenum">
              <a:rPr lang="fa-IR" smtClean="0">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465943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34950"/>
            <a:ext cx="7772400" cy="11366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701800"/>
            <a:ext cx="3810000" cy="4089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1701800"/>
            <a:ext cx="3810000" cy="4089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a:xfrm>
            <a:off x="3276600" y="6400800"/>
            <a:ext cx="2895600" cy="457200"/>
          </a:xfrm>
          <a:prstGeom prst="rect">
            <a:avLst/>
          </a:prstGeom>
        </p:spPr>
        <p:txBody>
          <a:bodyPr/>
          <a:lstStyle>
            <a:lvl1pPr>
              <a:defRPr>
                <a:latin typeface="Arial" pitchFamily="34" charset="0"/>
                <a:cs typeface="Arial" pitchFamily="34" charset="0"/>
              </a:defRPr>
            </a:lvl1pPr>
          </a:lstStyle>
          <a:p>
            <a:pPr>
              <a:defRPr/>
            </a:pPr>
            <a:r>
              <a:rPr lang="en-US"/>
              <a:t>Dr </a:t>
            </a:r>
            <a:r>
              <a:rPr lang="en-US" err="1"/>
              <a:t>ravari</a:t>
            </a:r>
            <a:endParaRPr lang="en-US"/>
          </a:p>
        </p:txBody>
      </p:sp>
      <p:sp>
        <p:nvSpPr>
          <p:cNvPr id="7" name="Rectangle 9"/>
          <p:cNvSpPr>
            <a:spLocks noGrp="1" noChangeArrowheads="1"/>
          </p:cNvSpPr>
          <p:nvPr>
            <p:ph type="sldNum" sz="quarter" idx="12"/>
          </p:nvPr>
        </p:nvSpPr>
        <p:spPr/>
        <p:txBody>
          <a:bodyPr/>
          <a:lstStyle>
            <a:lvl1pPr>
              <a:defRPr/>
            </a:lvl1pPr>
          </a:lstStyle>
          <a:p>
            <a:pPr>
              <a:defRPr/>
            </a:pPr>
            <a:fld id="{1B01EB50-372D-4FD3-A561-B9BC57F9B7F9}" type="slidenum">
              <a:rPr lang="ar-SA"/>
              <a:pPr>
                <a:defRPr/>
              </a:pPr>
              <a:t>‹#›</a:t>
            </a:fld>
            <a:endParaRPr lang="en-US"/>
          </a:p>
        </p:txBody>
      </p:sp>
    </p:spTree>
    <p:extLst>
      <p:ext uri="{BB962C8B-B14F-4D97-AF65-F5344CB8AC3E}">
        <p14:creationId xmlns:p14="http://schemas.microsoft.com/office/powerpoint/2010/main" val="126396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979A681A-1B13-41B5-884C-C5D05421DE29}" type="datetime8">
              <a:rPr lang="fa-IR" smtClean="0">
                <a:solidFill>
                  <a:prstClr val="black"/>
                </a:solidFill>
              </a:rPr>
              <a:pPr>
                <a:defRPr/>
              </a:pPr>
              <a:t>10 مارس 22</a:t>
            </a:fld>
            <a:endParaRPr lang="fa-IR" dirty="0">
              <a:solidFill>
                <a:prstClr val="black"/>
              </a:solidFill>
            </a:endParaRPr>
          </a:p>
        </p:txBody>
      </p:sp>
      <p:sp>
        <p:nvSpPr>
          <p:cNvPr id="5" name="Footer Placeholder 4"/>
          <p:cNvSpPr>
            <a:spLocks noGrp="1"/>
          </p:cNvSpPr>
          <p:nvPr>
            <p:ph type="ftr" sz="quarter" idx="11"/>
          </p:nvPr>
        </p:nvSpPr>
        <p:spPr/>
        <p:txBody>
          <a:bodyPr/>
          <a:lstStyle/>
          <a:p>
            <a:pPr>
              <a:defRPr/>
            </a:pPr>
            <a:r>
              <a:rPr lang="fa-IR" smtClean="0">
                <a:solidFill>
                  <a:prstClr val="black"/>
                </a:solidFill>
              </a:rPr>
              <a:t>معاونت بهداشت</a:t>
            </a:r>
            <a:endParaRPr lang="fa-IR">
              <a:solidFill>
                <a:prstClr val="black"/>
              </a:solidFill>
            </a:endParaRPr>
          </a:p>
        </p:txBody>
      </p:sp>
      <p:sp>
        <p:nvSpPr>
          <p:cNvPr id="6" name="Slide Number Placeholder 5"/>
          <p:cNvSpPr>
            <a:spLocks noGrp="1"/>
          </p:cNvSpPr>
          <p:nvPr>
            <p:ph type="sldNum" sz="quarter" idx="12"/>
          </p:nvPr>
        </p:nvSpPr>
        <p:spPr/>
        <p:txBody>
          <a:bodyPr/>
          <a:lstStyle/>
          <a:p>
            <a:pPr>
              <a:defRPr/>
            </a:pPr>
            <a:fld id="{10A915E6-25D4-4478-83EA-8A1184D8A544}" type="slidenum">
              <a:rPr lang="fa-IR" smtClean="0">
                <a:solidFill>
                  <a:prstClr val="black"/>
                </a:solidFill>
              </a:rPr>
              <a:pPr>
                <a:defRPr/>
              </a:pPr>
              <a:t>‹#›</a:t>
            </a:fld>
            <a:endParaRPr lang="fa-IR" dirty="0">
              <a:solidFill>
                <a:prstClr val="black"/>
              </a:solidFill>
            </a:endParaRPr>
          </a:p>
        </p:txBody>
      </p:sp>
      <p:pic>
        <p:nvPicPr>
          <p:cNvPr id="7"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396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D231DFCD-FB77-4DE6-B2CC-6FF203495E49}" type="datetime8">
              <a:rPr lang="fa-IR" smtClean="0">
                <a:solidFill>
                  <a:prstClr val="white"/>
                </a:solidFill>
              </a:rPr>
              <a:pPr>
                <a:defRPr/>
              </a:pPr>
              <a:t>10 مارس 22</a:t>
            </a:fld>
            <a:endParaRPr lang="fa-IR">
              <a:solidFill>
                <a:prstClr val="white"/>
              </a:solidFill>
            </a:endParaRPr>
          </a:p>
        </p:txBody>
      </p:sp>
      <p:sp>
        <p:nvSpPr>
          <p:cNvPr id="5" name="Footer Placeholder 4"/>
          <p:cNvSpPr>
            <a:spLocks noGrp="1"/>
          </p:cNvSpPr>
          <p:nvPr>
            <p:ph type="ftr" sz="quarter" idx="11"/>
          </p:nvPr>
        </p:nvSpPr>
        <p:spPr/>
        <p:txBody>
          <a:bodyPr/>
          <a:lstStyle/>
          <a:p>
            <a:pPr>
              <a:defRPr/>
            </a:pPr>
            <a:r>
              <a:rPr lang="fa-IR" smtClean="0">
                <a:solidFill>
                  <a:prstClr val="white"/>
                </a:solidFill>
              </a:rPr>
              <a:t>معاونت بهداشت</a:t>
            </a:r>
            <a:endParaRPr lang="fa-IR">
              <a:solidFill>
                <a:prstClr val="white"/>
              </a:solidFill>
            </a:endParaRPr>
          </a:p>
        </p:txBody>
      </p:sp>
      <p:sp>
        <p:nvSpPr>
          <p:cNvPr id="6" name="Slide Number Placeholder 5"/>
          <p:cNvSpPr>
            <a:spLocks noGrp="1"/>
          </p:cNvSpPr>
          <p:nvPr>
            <p:ph type="sldNum" sz="quarter" idx="12"/>
          </p:nvPr>
        </p:nvSpPr>
        <p:spPr/>
        <p:txBody>
          <a:bodyPr/>
          <a:lstStyle/>
          <a:p>
            <a:pPr>
              <a:defRPr/>
            </a:pPr>
            <a:fld id="{6E68ADEF-94E8-494B-BF1A-52E35ADF85C0}" type="slidenum">
              <a:rPr lang="fa-IR" smtClean="0">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3261928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6DE59C7B-E2AB-4541-BAEF-8BAB74F8E652}" type="datetime8">
              <a:rPr lang="fa-IR" smtClean="0">
                <a:solidFill>
                  <a:prstClr val="white"/>
                </a:solidFill>
              </a:rPr>
              <a:pPr>
                <a:defRPr/>
              </a:pPr>
              <a:t>10 مارس 22</a:t>
            </a:fld>
            <a:endParaRPr lang="fa-IR">
              <a:solidFill>
                <a:prstClr val="white"/>
              </a:solidFill>
            </a:endParaRPr>
          </a:p>
        </p:txBody>
      </p:sp>
      <p:sp>
        <p:nvSpPr>
          <p:cNvPr id="6" name="Footer Placeholder 5"/>
          <p:cNvSpPr>
            <a:spLocks noGrp="1"/>
          </p:cNvSpPr>
          <p:nvPr>
            <p:ph type="ftr" sz="quarter" idx="11"/>
          </p:nvPr>
        </p:nvSpPr>
        <p:spPr/>
        <p:txBody>
          <a:bodyPr/>
          <a:lstStyle/>
          <a:p>
            <a:pPr>
              <a:defRPr/>
            </a:pPr>
            <a:r>
              <a:rPr lang="fa-IR" smtClean="0">
                <a:solidFill>
                  <a:prstClr val="white"/>
                </a:solidFill>
              </a:rPr>
              <a:t>معاونت بهداشت</a:t>
            </a:r>
            <a:endParaRPr lang="fa-IR">
              <a:solidFill>
                <a:prstClr val="white"/>
              </a:solidFill>
            </a:endParaRPr>
          </a:p>
        </p:txBody>
      </p:sp>
      <p:sp>
        <p:nvSpPr>
          <p:cNvPr id="7" name="Slide Number Placeholder 6"/>
          <p:cNvSpPr>
            <a:spLocks noGrp="1"/>
          </p:cNvSpPr>
          <p:nvPr>
            <p:ph type="sldNum" sz="quarter" idx="12"/>
          </p:nvPr>
        </p:nvSpPr>
        <p:spPr/>
        <p:txBody>
          <a:bodyPr/>
          <a:lstStyle/>
          <a:p>
            <a:pPr>
              <a:defRPr/>
            </a:pPr>
            <a:fld id="{6DB0FEEC-C887-49A2-813C-0F3E191FE232}" type="slidenum">
              <a:rPr lang="fa-IR" smtClean="0">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464943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0840D4AA-27D4-41C4-BFB2-16A2F1B8E079}" type="datetime8">
              <a:rPr lang="fa-IR" smtClean="0">
                <a:solidFill>
                  <a:prstClr val="black"/>
                </a:solidFill>
              </a:rPr>
              <a:pPr>
                <a:defRPr/>
              </a:pPr>
              <a:t>10 مارس 22</a:t>
            </a:fld>
            <a:endParaRPr lang="fa-IR">
              <a:solidFill>
                <a:prstClr val="black"/>
              </a:solidFill>
            </a:endParaRPr>
          </a:p>
        </p:txBody>
      </p:sp>
      <p:sp>
        <p:nvSpPr>
          <p:cNvPr id="8" name="Footer Placeholder 7"/>
          <p:cNvSpPr>
            <a:spLocks noGrp="1"/>
          </p:cNvSpPr>
          <p:nvPr>
            <p:ph type="ftr" sz="quarter" idx="11"/>
          </p:nvPr>
        </p:nvSpPr>
        <p:spPr/>
        <p:txBody>
          <a:bodyPr/>
          <a:lstStyle/>
          <a:p>
            <a:pPr>
              <a:defRPr/>
            </a:pPr>
            <a:r>
              <a:rPr lang="fa-IR" smtClean="0">
                <a:solidFill>
                  <a:prstClr val="black"/>
                </a:solidFill>
              </a:rPr>
              <a:t>معاونت بهداشت</a:t>
            </a:r>
            <a:endParaRPr lang="fa-IR">
              <a:solidFill>
                <a:prstClr val="black"/>
              </a:solidFill>
            </a:endParaRPr>
          </a:p>
        </p:txBody>
      </p:sp>
      <p:sp>
        <p:nvSpPr>
          <p:cNvPr id="9" name="Slide Number Placeholder 8"/>
          <p:cNvSpPr>
            <a:spLocks noGrp="1"/>
          </p:cNvSpPr>
          <p:nvPr>
            <p:ph type="sldNum" sz="quarter" idx="12"/>
          </p:nvPr>
        </p:nvSpPr>
        <p:spPr/>
        <p:txBody>
          <a:bodyPr/>
          <a:lstStyle/>
          <a:p>
            <a:pPr>
              <a:defRPr/>
            </a:pPr>
            <a:fld id="{9F92FDB1-4CDB-401A-97FA-64FF19B31A97}" type="slidenum">
              <a:rPr lang="fa-IR" smtClean="0">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194735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2085E94A-5A99-4FEC-B3DB-79BC6CD116B4}" type="datetime8">
              <a:rPr lang="fa-IR" smtClean="0">
                <a:solidFill>
                  <a:prstClr val="white"/>
                </a:solidFill>
              </a:rPr>
              <a:pPr>
                <a:defRPr/>
              </a:pPr>
              <a:t>10 مارس 22</a:t>
            </a:fld>
            <a:endParaRPr lang="fa-IR">
              <a:solidFill>
                <a:prstClr val="white"/>
              </a:solidFill>
            </a:endParaRPr>
          </a:p>
        </p:txBody>
      </p:sp>
      <p:sp>
        <p:nvSpPr>
          <p:cNvPr id="4" name="Footer Placeholder 3"/>
          <p:cNvSpPr>
            <a:spLocks noGrp="1"/>
          </p:cNvSpPr>
          <p:nvPr>
            <p:ph type="ftr" sz="quarter" idx="11"/>
          </p:nvPr>
        </p:nvSpPr>
        <p:spPr/>
        <p:txBody>
          <a:bodyPr/>
          <a:lstStyle/>
          <a:p>
            <a:pPr>
              <a:defRPr/>
            </a:pPr>
            <a:r>
              <a:rPr lang="fa-IR" smtClean="0">
                <a:solidFill>
                  <a:prstClr val="white"/>
                </a:solidFill>
              </a:rPr>
              <a:t>معاونت بهداشت</a:t>
            </a:r>
            <a:endParaRPr lang="fa-IR">
              <a:solidFill>
                <a:prstClr val="white"/>
              </a:solidFill>
            </a:endParaRPr>
          </a:p>
        </p:txBody>
      </p:sp>
      <p:sp>
        <p:nvSpPr>
          <p:cNvPr id="5" name="Slide Number Placeholder 4"/>
          <p:cNvSpPr>
            <a:spLocks noGrp="1"/>
          </p:cNvSpPr>
          <p:nvPr>
            <p:ph type="sldNum" sz="quarter" idx="12"/>
          </p:nvPr>
        </p:nvSpPr>
        <p:spPr/>
        <p:txBody>
          <a:bodyPr/>
          <a:lstStyle/>
          <a:p>
            <a:pPr>
              <a:defRPr/>
            </a:pPr>
            <a:fld id="{1EA7DEBB-8618-437D-A91E-D0446D021774}" type="slidenum">
              <a:rPr lang="fa-IR" smtClean="0">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164442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60FB47D-9166-4B36-BCF5-21BF2D92A47E}" type="datetime8">
              <a:rPr lang="fa-IR" smtClean="0">
                <a:solidFill>
                  <a:prstClr val="black"/>
                </a:solidFill>
              </a:rPr>
              <a:pPr>
                <a:defRPr/>
              </a:pPr>
              <a:t>10 مارس 22</a:t>
            </a:fld>
            <a:endParaRPr lang="fa-IR">
              <a:solidFill>
                <a:prstClr val="black"/>
              </a:solidFill>
            </a:endParaRPr>
          </a:p>
        </p:txBody>
      </p:sp>
      <p:sp>
        <p:nvSpPr>
          <p:cNvPr id="3" name="Footer Placeholder 2"/>
          <p:cNvSpPr>
            <a:spLocks noGrp="1"/>
          </p:cNvSpPr>
          <p:nvPr>
            <p:ph type="ftr" sz="quarter" idx="11"/>
          </p:nvPr>
        </p:nvSpPr>
        <p:spPr/>
        <p:txBody>
          <a:bodyPr/>
          <a:lstStyle/>
          <a:p>
            <a:pPr>
              <a:defRPr/>
            </a:pPr>
            <a:r>
              <a:rPr lang="fa-IR" smtClean="0">
                <a:solidFill>
                  <a:prstClr val="black"/>
                </a:solidFill>
              </a:rPr>
              <a:t>معاونت بهداشت</a:t>
            </a:r>
            <a:endParaRPr lang="fa-IR">
              <a:solidFill>
                <a:prstClr val="black"/>
              </a:solidFill>
            </a:endParaRPr>
          </a:p>
        </p:txBody>
      </p:sp>
      <p:sp>
        <p:nvSpPr>
          <p:cNvPr id="4" name="Slide Number Placeholder 3"/>
          <p:cNvSpPr>
            <a:spLocks noGrp="1"/>
          </p:cNvSpPr>
          <p:nvPr>
            <p:ph type="sldNum" sz="quarter" idx="12"/>
          </p:nvPr>
        </p:nvSpPr>
        <p:spPr/>
        <p:txBody>
          <a:bodyPr/>
          <a:lstStyle/>
          <a:p>
            <a:pPr>
              <a:defRPr/>
            </a:pPr>
            <a:fld id="{B3E16D21-36F9-4973-9841-CC8DF3F0ED66}" type="slidenum">
              <a:rPr lang="fa-IR" smtClean="0">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083311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903E9E74-05A3-4366-A7D0-1E7D00D7C979}" type="datetime8">
              <a:rPr lang="fa-IR" smtClean="0">
                <a:solidFill>
                  <a:prstClr val="black"/>
                </a:solidFill>
              </a:rPr>
              <a:pPr>
                <a:defRPr/>
              </a:pPr>
              <a:t>10 مارس 22</a:t>
            </a:fld>
            <a:endParaRPr lang="fa-IR">
              <a:solidFill>
                <a:prstClr val="black"/>
              </a:solidFill>
            </a:endParaRPr>
          </a:p>
        </p:txBody>
      </p:sp>
      <p:sp>
        <p:nvSpPr>
          <p:cNvPr id="6" name="Footer Placeholder 5"/>
          <p:cNvSpPr>
            <a:spLocks noGrp="1"/>
          </p:cNvSpPr>
          <p:nvPr>
            <p:ph type="ftr" sz="quarter" idx="11"/>
          </p:nvPr>
        </p:nvSpPr>
        <p:spPr/>
        <p:txBody>
          <a:bodyPr/>
          <a:lstStyle/>
          <a:p>
            <a:pPr>
              <a:defRPr/>
            </a:pPr>
            <a:r>
              <a:rPr lang="fa-IR" smtClean="0">
                <a:solidFill>
                  <a:prstClr val="black"/>
                </a:solidFill>
              </a:rPr>
              <a:t>معاونت بهداشت</a:t>
            </a:r>
            <a:endParaRPr lang="fa-IR">
              <a:solidFill>
                <a:prstClr val="black"/>
              </a:solidFill>
            </a:endParaRPr>
          </a:p>
        </p:txBody>
      </p:sp>
      <p:sp>
        <p:nvSpPr>
          <p:cNvPr id="7" name="Slide Number Placeholder 6"/>
          <p:cNvSpPr>
            <a:spLocks noGrp="1"/>
          </p:cNvSpPr>
          <p:nvPr>
            <p:ph type="sldNum" sz="quarter" idx="12"/>
          </p:nvPr>
        </p:nvSpPr>
        <p:spPr/>
        <p:txBody>
          <a:bodyPr/>
          <a:lstStyle/>
          <a:p>
            <a:pPr>
              <a:defRPr/>
            </a:pPr>
            <a:fld id="{C8D23939-34E4-4D33-94D5-F50694E1FBFD}" type="slidenum">
              <a:rPr lang="fa-IR" smtClean="0">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92371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9CBFC792-2CB2-4E05-9C4E-006BCEE2C476}" type="datetime8">
              <a:rPr lang="fa-IR" smtClean="0">
                <a:solidFill>
                  <a:prstClr val="white"/>
                </a:solidFill>
              </a:rPr>
              <a:pPr>
                <a:defRPr/>
              </a:pPr>
              <a:t>10 مارس 22</a:t>
            </a:fld>
            <a:endParaRPr lang="fa-IR">
              <a:solidFill>
                <a:prstClr val="white"/>
              </a:solidFill>
            </a:endParaRPr>
          </a:p>
        </p:txBody>
      </p:sp>
      <p:sp>
        <p:nvSpPr>
          <p:cNvPr id="6" name="Footer Placeholder 5"/>
          <p:cNvSpPr>
            <a:spLocks noGrp="1"/>
          </p:cNvSpPr>
          <p:nvPr>
            <p:ph type="ftr" sz="quarter" idx="11"/>
          </p:nvPr>
        </p:nvSpPr>
        <p:spPr/>
        <p:txBody>
          <a:bodyPr/>
          <a:lstStyle/>
          <a:p>
            <a:pPr>
              <a:defRPr/>
            </a:pPr>
            <a:r>
              <a:rPr lang="fa-IR" smtClean="0">
                <a:solidFill>
                  <a:prstClr val="white"/>
                </a:solidFill>
              </a:rPr>
              <a:t>معاونت بهداشت</a:t>
            </a:r>
            <a:endParaRPr lang="fa-IR">
              <a:solidFill>
                <a:prstClr val="white"/>
              </a:solidFill>
            </a:endParaRPr>
          </a:p>
        </p:txBody>
      </p:sp>
      <p:sp>
        <p:nvSpPr>
          <p:cNvPr id="7" name="Slide Number Placeholder 6"/>
          <p:cNvSpPr>
            <a:spLocks noGrp="1"/>
          </p:cNvSpPr>
          <p:nvPr>
            <p:ph type="sldNum" sz="quarter" idx="12"/>
          </p:nvPr>
        </p:nvSpPr>
        <p:spPr/>
        <p:txBody>
          <a:bodyPr/>
          <a:lstStyle/>
          <a:p>
            <a:pPr>
              <a:defRPr/>
            </a:pPr>
            <a:fld id="{06A34DC4-E48F-490F-B258-50DFACCBB024}" type="slidenum">
              <a:rPr lang="fa-IR" smtClean="0">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508288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r>
              <a:rPr lang="en-US" smtClean="0">
                <a:solidFill>
                  <a:prstClr val="white">
                    <a:lumMod val="85000"/>
                  </a:prstClr>
                </a:solidFill>
              </a:rPr>
              <a:t>Dr Ravari</a:t>
            </a:r>
          </a:p>
          <a:p>
            <a:pPr>
              <a:defRPr/>
            </a:pPr>
            <a:endParaRPr lang="fa-IR" dirty="0">
              <a:solidFill>
                <a:prstClr val="white">
                  <a:lumMod val="85000"/>
                </a:prstClr>
              </a:solidFill>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3B8F6583-93DF-424E-A836-9A068112C1F4}" type="slidenum">
              <a:rPr lang="fa-IR" smtClean="0">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0365373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hf sldNum="0" hdr="0" ftr="0" dt="0"/>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5.xml"/><Relationship Id="rId7" Type="http://schemas.openxmlformats.org/officeDocument/2006/relationships/image" Target="../media/image2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4.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Layout" Target="../diagrams/layout7.xml"/><Relationship Id="rId7" Type="http://schemas.openxmlformats.org/officeDocument/2006/relationships/image" Target="../media/image25.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Layout" Target="../diagrams/layout8.xml"/><Relationship Id="rId7" Type="http://schemas.openxmlformats.org/officeDocument/2006/relationships/image" Target="../media/image27.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9.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Layout" Target="../diagrams/layout10.xml"/><Relationship Id="rId7" Type="http://schemas.openxmlformats.org/officeDocument/2006/relationships/image" Target="../media/image30.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image" Target="../media/image38.jpeg"/><Relationship Id="rId5" Type="http://schemas.openxmlformats.org/officeDocument/2006/relationships/diagramQuickStyle" Target="../diagrams/quickStyle11.xml"/><Relationship Id="rId10" Type="http://schemas.openxmlformats.org/officeDocument/2006/relationships/image" Target="../media/image37.jpeg"/><Relationship Id="rId4" Type="http://schemas.openxmlformats.org/officeDocument/2006/relationships/diagramLayout" Target="../diagrams/layout11.xml"/><Relationship Id="rId9"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Layout" Target="../diagrams/layout13.xml"/><Relationship Id="rId7" Type="http://schemas.openxmlformats.org/officeDocument/2006/relationships/image" Target="../media/image41.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Layout" Target="../diagrams/layout2.xml"/><Relationship Id="rId7" Type="http://schemas.openxmlformats.org/officeDocument/2006/relationships/image" Target="../media/image4.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52.jpeg"/><Relationship Id="rId7" Type="http://schemas.openxmlformats.org/officeDocument/2006/relationships/diagramColors" Target="../diagrams/colors1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4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49.jpeg"/><Relationship Id="rId7"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1.png"/><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16.xml"/><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file:///D:\slides\Update%20slides\94%20congre%20international\slides\other%20movies\SYRING%20WITH%20FINGER%20FEEDING.mpg"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56.xml.rels><?xml version="1.0" encoding="UTF-8" standalone="yes"?>
<Relationships xmlns="http://schemas.openxmlformats.org/package/2006/relationships"><Relationship Id="rId3" Type="http://schemas.openxmlformats.org/officeDocument/2006/relationships/hyperlink" Target="file:///D:\slides\Update%20slides\94%20congre%20international\slides\cup%20feeding\&#1778;&#1776;&#1777;&#1781;&#1776;&#1784;&#1778;&#1783;_&#1777;&#1783;&#1776;&#1781;&#1781;&#1784;.mp4"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8" Type="http://schemas.openxmlformats.org/officeDocument/2006/relationships/hyperlink" Target="file:///D:\slides\Update%20slides\94%20congre%20international\slides\cup%20feeding\20150127_130308.mp4" TargetMode="External"/><Relationship Id="rId3" Type="http://schemas.openxmlformats.org/officeDocument/2006/relationships/diagramLayout" Target="../diagrams/layout22.xml"/><Relationship Id="rId7" Type="http://schemas.openxmlformats.org/officeDocument/2006/relationships/image" Target="../media/image65.jpe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 Id="rId9"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9.xml.rels><?xml version="1.0" encoding="UTF-8" standalone="yes"?>
<Relationships xmlns="http://schemas.openxmlformats.org/package/2006/relationships"><Relationship Id="rId8" Type="http://schemas.openxmlformats.org/officeDocument/2006/relationships/hyperlink" Target="file:///D:\slides\Update%20slides\94%20congre%20international\slides\cup%20feeding\CUP%20TERM.mp4" TargetMode="External"/><Relationship Id="rId3" Type="http://schemas.openxmlformats.org/officeDocument/2006/relationships/image" Target="../media/image67.jpeg"/><Relationship Id="rId7"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file:///D:\slides\Update%20slides\94%20congre%20international\slides\cup%20feeding\11.avi" TargetMode="External"/><Relationship Id="rId5" Type="http://schemas.openxmlformats.org/officeDocument/2006/relationships/image" Target="../media/image68.jpeg"/><Relationship Id="rId4" Type="http://schemas.openxmlformats.org/officeDocument/2006/relationships/hyperlink" Target="file:///D:\slides\Update%20slides\94%20congre%20international\slides\cup%20feeding\20140127_175723.mp4" TargetMode="External"/><Relationship Id="rId9"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file:///D:\slides\Update%20slides\94%20congre%20international\slides\cup%20feeding\20140830_190057.mp4" TargetMode="Externa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8" Type="http://schemas.openxmlformats.org/officeDocument/2006/relationships/hyperlink" Target="file:///D:\slides\Update%20slides\94%20congre%20international\slides\cup%20feeding\20150425_102110.mp4" TargetMode="External"/><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 Id="rId9" Type="http://schemas.openxmlformats.org/officeDocument/2006/relationships/image" Target="../media/image7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0.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hyperlink" Target="file:///D:\slides\Update%20slides\94%20congre%20international\slides\other%20movies\SNS%20DR%20RAVARI%203.mp4" TargetMode="External"/><Relationship Id="rId5" Type="http://schemas.openxmlformats.org/officeDocument/2006/relationships/image" Target="../media/image79.jpeg"/><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wmf"/></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6.xml"/><Relationship Id="rId7" Type="http://schemas.openxmlformats.org/officeDocument/2006/relationships/image" Target="../media/image85.jpeg"/><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10" Type="http://schemas.openxmlformats.org/officeDocument/2006/relationships/image" Target="../media/image90.jpeg"/><Relationship Id="rId4" Type="http://schemas.openxmlformats.org/officeDocument/2006/relationships/diagramLayout" Target="../diagrams/layout27.xml"/><Relationship Id="rId9" Type="http://schemas.openxmlformats.org/officeDocument/2006/relationships/hyperlink" Target="file:///D:\slides\Update%20slides\94%20congre%20international\slides\other%20movies\FINGER%20FEEDING%20DR%20RAVARI.mpg"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10" Type="http://schemas.openxmlformats.org/officeDocument/2006/relationships/image" Target="../media/image95.png"/><Relationship Id="rId4" Type="http://schemas.openxmlformats.org/officeDocument/2006/relationships/diagramLayout" Target="../diagrams/layout30.xml"/><Relationship Id="rId9" Type="http://schemas.openxmlformats.org/officeDocument/2006/relationships/image" Target="../media/image94.jpeg"/></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8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707904" y="260647"/>
            <a:ext cx="1656184" cy="1646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Subtitle 2"/>
          <p:cNvSpPr>
            <a:spLocks noGrp="1"/>
          </p:cNvSpPr>
          <p:nvPr>
            <p:ph type="subTitle" idx="1"/>
          </p:nvPr>
        </p:nvSpPr>
        <p:spPr>
          <a:xfrm>
            <a:off x="500034" y="2636912"/>
            <a:ext cx="6376222" cy="1296144"/>
          </a:xfrm>
        </p:spPr>
        <p:txBody>
          <a:bodyPr>
            <a:noAutofit/>
          </a:bodyPr>
          <a:lstStyle/>
          <a:p>
            <a:pPr algn="l"/>
            <a:r>
              <a:rPr lang="en-US" sz="3200" i="1" u="sng" dirty="0" smtClean="0">
                <a:solidFill>
                  <a:schemeClr val="accent2">
                    <a:lumMod val="50000"/>
                  </a:schemeClr>
                </a:solidFill>
                <a:latin typeface="Algerian" panose="04020705040A02060702" pitchFamily="82" charset="0"/>
                <a:cs typeface="B Nazanin" panose="00000400000000000000" pitchFamily="2" charset="-78"/>
              </a:rPr>
              <a:t>Breastfeeding Devices and Equipment</a:t>
            </a:r>
            <a:endParaRPr lang="fa-IR" sz="3200" i="1" u="sng" dirty="0">
              <a:ln w="10160">
                <a:solidFill>
                  <a:schemeClr val="accent1"/>
                </a:solidFill>
                <a:prstDash val="solid"/>
              </a:ln>
              <a:solidFill>
                <a:schemeClr val="accent2">
                  <a:lumMod val="50000"/>
                </a:schemeClr>
              </a:solidFill>
              <a:latin typeface="Algerian" panose="04020705040A02060702" pitchFamily="82" charset="0"/>
              <a:cs typeface="Zar" pitchFamily="2" charset="-78"/>
            </a:endParaRPr>
          </a:p>
        </p:txBody>
      </p:sp>
      <p:sp>
        <p:nvSpPr>
          <p:cNvPr id="4" name="Rectangle 3"/>
          <p:cNvSpPr/>
          <p:nvPr/>
        </p:nvSpPr>
        <p:spPr>
          <a:xfrm>
            <a:off x="381000" y="1124744"/>
            <a:ext cx="6927304" cy="954107"/>
          </a:xfrm>
          <a:prstGeom prst="rect">
            <a:avLst/>
          </a:prstGeom>
        </p:spPr>
        <p:txBody>
          <a:bodyPr wrap="square">
            <a:spAutoFit/>
          </a:bodyPr>
          <a:lstStyle/>
          <a:p>
            <a:pPr algn="r"/>
            <a:r>
              <a:rPr lang="ar-SA" sz="2800" b="1" dirty="0">
                <a:solidFill>
                  <a:schemeClr val="accent2"/>
                </a:solidFill>
                <a:latin typeface="Calibri"/>
                <a:ea typeface="Calibri"/>
                <a:cs typeface="2  Titr" panose="00000700000000000000" pitchFamily="2" charset="-78"/>
              </a:rPr>
              <a:t>آشنايي با وسايل و ابزار كمكي مورد استفاده  در </a:t>
            </a:r>
            <a:r>
              <a:rPr lang="ar-SA" sz="2800" b="1" dirty="0" smtClean="0">
                <a:solidFill>
                  <a:schemeClr val="accent2">
                    <a:lumMod val="75000"/>
                  </a:schemeClr>
                </a:solidFill>
                <a:latin typeface="Calibri"/>
                <a:ea typeface="Calibri"/>
                <a:cs typeface="2  Titr" panose="00000700000000000000" pitchFamily="2" charset="-78"/>
              </a:rPr>
              <a:t>شیردهي </a:t>
            </a:r>
            <a:r>
              <a:rPr lang="ar-SA" sz="2800" b="1" dirty="0">
                <a:solidFill>
                  <a:schemeClr val="accent2">
                    <a:lumMod val="75000"/>
                  </a:schemeClr>
                </a:solidFill>
                <a:latin typeface="Calibri"/>
                <a:ea typeface="Calibri"/>
                <a:cs typeface="2  Titr" panose="00000700000000000000" pitchFamily="2" charset="-78"/>
              </a:rPr>
              <a:t>و مشكلات پستاني</a:t>
            </a:r>
            <a:endParaRPr lang="en-US" sz="3200" b="1" dirty="0">
              <a:solidFill>
                <a:schemeClr val="accent2">
                  <a:lumMod val="75000"/>
                </a:schemeClr>
              </a:solidFill>
              <a:cs typeface="2  Titr" panose="00000700000000000000" pitchFamily="2" charset="-78"/>
            </a:endParaRPr>
          </a:p>
        </p:txBody>
      </p:sp>
      <p:sp>
        <p:nvSpPr>
          <p:cNvPr id="5" name="Rectangle 4"/>
          <p:cNvSpPr/>
          <p:nvPr/>
        </p:nvSpPr>
        <p:spPr>
          <a:xfrm>
            <a:off x="3059832" y="4460726"/>
            <a:ext cx="3816424" cy="1128514"/>
          </a:xfrm>
          <a:prstGeom prst="rect">
            <a:avLst/>
          </a:prstGeom>
        </p:spPr>
        <p:txBody>
          <a:bodyPr wrap="square">
            <a:spAutoFit/>
          </a:bodyPr>
          <a:lstStyle/>
          <a:p>
            <a:pPr marR="64008" lvl="0" algn="r" rtl="1" eaLnBrk="0" fontAlgn="base" hangingPunct="0">
              <a:spcBef>
                <a:spcPts val="400"/>
              </a:spcBef>
              <a:spcAft>
                <a:spcPct val="0"/>
              </a:spcAft>
              <a:buClr>
                <a:srgbClr val="72A376"/>
              </a:buClr>
              <a:buSzPct val="68000"/>
            </a:pPr>
            <a:r>
              <a:rPr lang="fa-IR" sz="3200" b="1" dirty="0" smtClean="0">
                <a:ln w="10160">
                  <a:solidFill>
                    <a:srgbClr val="72A376"/>
                  </a:solidFill>
                  <a:prstDash val="solid"/>
                </a:ln>
                <a:solidFill>
                  <a:srgbClr val="C00000"/>
                </a:solidFill>
                <a:latin typeface="Vrinda" pitchFamily="2" charset="0"/>
                <a:cs typeface="2  Tabassom" panose="00000400000000000000" pitchFamily="2" charset="-78"/>
              </a:rPr>
              <a:t>ترانه توانا </a:t>
            </a:r>
          </a:p>
          <a:p>
            <a:pPr marR="64008" lvl="0" algn="r" rtl="1" eaLnBrk="0" fontAlgn="base" hangingPunct="0">
              <a:spcBef>
                <a:spcPts val="400"/>
              </a:spcBef>
              <a:spcAft>
                <a:spcPct val="0"/>
              </a:spcAft>
              <a:buClr>
                <a:srgbClr val="72A376"/>
              </a:buClr>
              <a:buSzPct val="68000"/>
            </a:pPr>
            <a:r>
              <a:rPr lang="fa-IR" sz="3200" b="1" dirty="0" smtClean="0">
                <a:ln w="10160">
                  <a:solidFill>
                    <a:srgbClr val="72A376"/>
                  </a:solidFill>
                  <a:prstDash val="solid"/>
                </a:ln>
                <a:solidFill>
                  <a:srgbClr val="C00000"/>
                </a:solidFill>
                <a:latin typeface="Vrinda" pitchFamily="2" charset="0"/>
                <a:cs typeface="2  Tabassom" panose="00000400000000000000" pitchFamily="2" charset="-78"/>
              </a:rPr>
              <a:t>مدرس ومربي كشوري شير مادر</a:t>
            </a:r>
            <a:endParaRPr lang="fa-IR" sz="3200" b="1" dirty="0">
              <a:ln w="10160">
                <a:solidFill>
                  <a:srgbClr val="72A376"/>
                </a:solidFill>
                <a:prstDash val="solid"/>
              </a:ln>
              <a:solidFill>
                <a:srgbClr val="C00000"/>
              </a:solidFill>
              <a:latin typeface="Vrinda" pitchFamily="2" charset="0"/>
              <a:cs typeface="2  Tabassom" panose="00000400000000000000" pitchFamily="2" charset="-78"/>
            </a:endParaRPr>
          </a:p>
        </p:txBody>
      </p:sp>
    </p:spTree>
    <p:extLst>
      <p:ext uri="{BB962C8B-B14F-4D97-AF65-F5344CB8AC3E}">
        <p14:creationId xmlns:p14="http://schemas.microsoft.com/office/powerpoint/2010/main" val="286946094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44624"/>
            <a:ext cx="7363544" cy="5170388"/>
          </a:xfrm>
        </p:spPr>
        <p:txBody>
          <a:bodyPr>
            <a:noAutofit/>
          </a:bodyPr>
          <a:lstStyle/>
          <a:p>
            <a:pPr algn="l" rtl="0"/>
            <a:endParaRPr lang="en-US" sz="2400" dirty="0" smtClean="0"/>
          </a:p>
          <a:p>
            <a:pPr marL="0" indent="0" algn="l" rtl="0">
              <a:buNone/>
            </a:pPr>
            <a:r>
              <a:rPr lang="en-US" sz="3600" b="1" dirty="0">
                <a:solidFill>
                  <a:schemeClr val="accent2">
                    <a:lumMod val="50000"/>
                  </a:schemeClr>
                </a:solidFill>
              </a:rPr>
              <a:t>NIPPLE SHIELD </a:t>
            </a:r>
            <a:r>
              <a:rPr lang="en-US" sz="3600" b="1" dirty="0" smtClean="0">
                <a:solidFill>
                  <a:schemeClr val="accent2">
                    <a:lumMod val="50000"/>
                  </a:schemeClr>
                </a:solidFill>
              </a:rPr>
              <a:t>OPTIONS</a:t>
            </a:r>
            <a:endParaRPr lang="en-US" sz="2400" dirty="0"/>
          </a:p>
          <a:p>
            <a:pPr algn="l" rtl="0"/>
            <a:r>
              <a:rPr lang="en-US" sz="2400" dirty="0" smtClean="0"/>
              <a:t>The </a:t>
            </a:r>
            <a:r>
              <a:rPr lang="en-US" sz="2400" b="1" dirty="0"/>
              <a:t>size</a:t>
            </a:r>
            <a:r>
              <a:rPr lang="en-US" sz="2400" dirty="0"/>
              <a:t> </a:t>
            </a:r>
            <a:r>
              <a:rPr lang="en-US" sz="2400" dirty="0" smtClean="0"/>
              <a:t> of </a:t>
            </a:r>
            <a:r>
              <a:rPr lang="en-US" sz="2400" dirty="0"/>
              <a:t>the nipple </a:t>
            </a:r>
            <a:r>
              <a:rPr lang="en-US" sz="2400" dirty="0" smtClean="0"/>
              <a:t>shield(16-mm</a:t>
            </a:r>
            <a:r>
              <a:rPr lang="en-US" sz="2400" dirty="0"/>
              <a:t>, 20-mm, </a:t>
            </a:r>
            <a:r>
              <a:rPr lang="en-US" sz="2400" dirty="0" smtClean="0"/>
              <a:t>and 24-mm sizes)</a:t>
            </a:r>
          </a:p>
          <a:p>
            <a:pPr lvl="1" algn="l" rtl="0"/>
            <a:r>
              <a:rPr lang="en-US" sz="1800" b="1" u="sng" dirty="0"/>
              <a:t>correct size </a:t>
            </a:r>
            <a:r>
              <a:rPr lang="en-US" sz="1800" b="1" u="sng" dirty="0" smtClean="0"/>
              <a:t>for both </a:t>
            </a:r>
            <a:r>
              <a:rPr lang="en-US" sz="1800" b="1" u="sng" dirty="0"/>
              <a:t>the mother and baby</a:t>
            </a:r>
            <a:r>
              <a:rPr lang="en-US" sz="1800" dirty="0" smtClean="0"/>
              <a:t>. :</a:t>
            </a:r>
          </a:p>
          <a:p>
            <a:pPr lvl="2" algn="l" rtl="0"/>
            <a:r>
              <a:rPr lang="en-US" sz="1800" dirty="0"/>
              <a:t>If incorrectly </a:t>
            </a:r>
            <a:r>
              <a:rPr lang="en-US" sz="1800" dirty="0" smtClean="0"/>
              <a:t>used </a:t>
            </a:r>
            <a:r>
              <a:rPr lang="en-US" sz="1800" b="1" dirty="0" smtClean="0"/>
              <a:t>milk </a:t>
            </a:r>
            <a:r>
              <a:rPr lang="en-US" sz="1800" b="1" dirty="0"/>
              <a:t>transfer</a:t>
            </a:r>
            <a:r>
              <a:rPr lang="en-US" sz="1800" dirty="0"/>
              <a:t>, </a:t>
            </a:r>
            <a:r>
              <a:rPr lang="en-US" sz="1800" b="1" dirty="0"/>
              <a:t>increased nipple pain</a:t>
            </a:r>
            <a:r>
              <a:rPr lang="en-US" sz="1800" dirty="0"/>
              <a:t>, and, </a:t>
            </a:r>
            <a:r>
              <a:rPr lang="en-US" sz="1800" dirty="0" smtClean="0"/>
              <a:t>possibly, </a:t>
            </a:r>
            <a:r>
              <a:rPr lang="en-US" sz="1800" b="1" dirty="0" smtClean="0"/>
              <a:t>visible </a:t>
            </a:r>
            <a:r>
              <a:rPr lang="en-US" sz="1800" b="1" dirty="0"/>
              <a:t>nipple </a:t>
            </a:r>
            <a:r>
              <a:rPr lang="en-US" sz="1800" b="1" dirty="0" smtClean="0"/>
              <a:t>damage</a:t>
            </a:r>
            <a:r>
              <a:rPr lang="en-US" sz="1800" dirty="0" smtClean="0"/>
              <a:t>. the </a:t>
            </a:r>
            <a:r>
              <a:rPr lang="en-US" sz="1800" dirty="0"/>
              <a:t>baby may expend a </a:t>
            </a:r>
            <a:r>
              <a:rPr lang="en-US" sz="1800" dirty="0" smtClean="0"/>
              <a:t>large amount </a:t>
            </a:r>
            <a:r>
              <a:rPr lang="en-US" sz="1800" dirty="0"/>
              <a:t>of unnecessary energy </a:t>
            </a:r>
            <a:r>
              <a:rPr lang="en-US" sz="1800" dirty="0" smtClean="0"/>
              <a:t>trying, </a:t>
            </a:r>
            <a:r>
              <a:rPr lang="en-US" sz="1800" b="1" dirty="0"/>
              <a:t>leading to fatigue </a:t>
            </a:r>
            <a:r>
              <a:rPr lang="en-US" sz="1800" dirty="0"/>
              <a:t>and </a:t>
            </a:r>
            <a:r>
              <a:rPr lang="en-US" sz="1800" b="1" dirty="0"/>
              <a:t>weight loss</a:t>
            </a:r>
            <a:r>
              <a:rPr lang="en-US" sz="1800" dirty="0"/>
              <a:t>. </a:t>
            </a:r>
            <a:endParaRPr lang="en-US" sz="1800" dirty="0" smtClean="0"/>
          </a:p>
          <a:p>
            <a:pPr lvl="2" algn="l" rtl="0"/>
            <a:r>
              <a:rPr lang="en-US" sz="1800" dirty="0" smtClean="0"/>
              <a:t>If </a:t>
            </a:r>
            <a:r>
              <a:rPr lang="en-US" sz="1800" dirty="0"/>
              <a:t>the shield is </a:t>
            </a:r>
            <a:r>
              <a:rPr lang="en-US" sz="1800" b="1" dirty="0" smtClean="0">
                <a:solidFill>
                  <a:srgbClr val="FF0000"/>
                </a:solidFill>
              </a:rPr>
              <a:t>too big</a:t>
            </a:r>
            <a:r>
              <a:rPr lang="en-US" sz="1800" b="1" dirty="0">
                <a:solidFill>
                  <a:srgbClr val="FF0000"/>
                </a:solidFill>
              </a:rPr>
              <a:t>, </a:t>
            </a:r>
            <a:r>
              <a:rPr lang="en-US" sz="1800" dirty="0"/>
              <a:t>the baby might have </a:t>
            </a:r>
            <a:r>
              <a:rPr lang="en-US" sz="1800" dirty="0" smtClean="0"/>
              <a:t>difficulty </a:t>
            </a:r>
            <a:r>
              <a:rPr lang="en-US" sz="1800" dirty="0"/>
              <a:t>latching deep enough </a:t>
            </a:r>
            <a:endParaRPr lang="en-US" sz="1800" dirty="0" smtClean="0"/>
          </a:p>
          <a:p>
            <a:pPr lvl="2" algn="l" rtl="0"/>
            <a:r>
              <a:rPr lang="en-US" sz="1800" dirty="0" smtClean="0"/>
              <a:t>If the nipple shield </a:t>
            </a:r>
            <a:r>
              <a:rPr lang="en-US" sz="1800" dirty="0"/>
              <a:t>is </a:t>
            </a:r>
            <a:r>
              <a:rPr lang="en-US" sz="1800" b="1" dirty="0">
                <a:solidFill>
                  <a:srgbClr val="FF0000"/>
                </a:solidFill>
              </a:rPr>
              <a:t>too small</a:t>
            </a:r>
            <a:r>
              <a:rPr lang="en-US" sz="1800" dirty="0"/>
              <a:t>, the mother’s nipples might not </a:t>
            </a:r>
            <a:r>
              <a:rPr lang="en-US" sz="1800" dirty="0" smtClean="0"/>
              <a:t>fit in </a:t>
            </a:r>
            <a:r>
              <a:rPr lang="en-US" sz="1800" dirty="0"/>
              <a:t>the tip </a:t>
            </a:r>
            <a:r>
              <a:rPr lang="en-US" sz="1800" dirty="0" smtClean="0"/>
              <a:t>and there definitely </a:t>
            </a:r>
            <a:r>
              <a:rPr lang="en-US" sz="1800" dirty="0"/>
              <a:t>won’t be enough breast tissue for the baby to </a:t>
            </a:r>
            <a:r>
              <a:rPr lang="en-US" sz="1800" dirty="0" smtClean="0"/>
              <a:t>latch onto</a:t>
            </a:r>
            <a:r>
              <a:rPr lang="en-US" sz="1800" dirty="0"/>
              <a:t>, which will </a:t>
            </a:r>
            <a:r>
              <a:rPr lang="en-US" sz="1800" b="1" dirty="0"/>
              <a:t>decrease the amount of milk transfer and </a:t>
            </a:r>
            <a:r>
              <a:rPr lang="en-US" sz="1800" b="1" dirty="0" smtClean="0"/>
              <a:t>increase nipple </a:t>
            </a:r>
            <a:r>
              <a:rPr lang="en-US" sz="1800" b="1" dirty="0"/>
              <a:t>pain. </a:t>
            </a:r>
            <a:endParaRPr lang="en-US" sz="1800" b="1" dirty="0" smtClean="0"/>
          </a:p>
          <a:p>
            <a:pPr algn="l" rtl="0"/>
            <a:endParaRPr lang="en-US" sz="2400" dirty="0"/>
          </a:p>
        </p:txBody>
      </p:sp>
    </p:spTree>
    <p:extLst>
      <p:ext uri="{BB962C8B-B14F-4D97-AF65-F5344CB8AC3E}">
        <p14:creationId xmlns:p14="http://schemas.microsoft.com/office/powerpoint/2010/main" val="35157536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24744"/>
            <a:ext cx="7528431" cy="4971256"/>
          </a:xfrm>
        </p:spPr>
        <p:txBody>
          <a:bodyPr>
            <a:normAutofit lnSpcReduction="10000"/>
          </a:bodyPr>
          <a:lstStyle/>
          <a:p>
            <a:pPr algn="l" rtl="0"/>
            <a:r>
              <a:rPr lang="en-US" sz="3200" b="1" u="sng" dirty="0" smtClean="0">
                <a:solidFill>
                  <a:schemeClr val="accent1">
                    <a:lumMod val="75000"/>
                  </a:schemeClr>
                </a:solidFill>
              </a:rPr>
              <a:t>The </a:t>
            </a:r>
            <a:r>
              <a:rPr lang="en-US" sz="3200" b="1" u="sng" dirty="0">
                <a:solidFill>
                  <a:schemeClr val="accent1">
                    <a:lumMod val="75000"/>
                  </a:schemeClr>
                </a:solidFill>
              </a:rPr>
              <a:t>largest nipple shield that suits both the baby and the </a:t>
            </a:r>
            <a:r>
              <a:rPr lang="en-US" sz="3200" b="1" u="sng" dirty="0" smtClean="0">
                <a:solidFill>
                  <a:schemeClr val="accent1">
                    <a:lumMod val="75000"/>
                  </a:schemeClr>
                </a:solidFill>
              </a:rPr>
              <a:t>mother should </a:t>
            </a:r>
            <a:r>
              <a:rPr lang="en-US" sz="3200" b="1" u="sng" dirty="0">
                <a:solidFill>
                  <a:schemeClr val="accent1">
                    <a:lumMod val="75000"/>
                  </a:schemeClr>
                </a:solidFill>
              </a:rPr>
              <a:t>be used</a:t>
            </a:r>
            <a:r>
              <a:rPr lang="en-US" sz="3200" dirty="0"/>
              <a:t>. </a:t>
            </a:r>
            <a:endParaRPr lang="en-US" sz="3200" dirty="0" smtClean="0"/>
          </a:p>
          <a:p>
            <a:pPr algn="l" rtl="0"/>
            <a:r>
              <a:rPr lang="en-US" sz="3200" dirty="0" smtClean="0"/>
              <a:t>If </a:t>
            </a:r>
            <a:r>
              <a:rPr lang="en-US" sz="3200" dirty="0"/>
              <a:t>using a shield other than the largest </a:t>
            </a:r>
            <a:r>
              <a:rPr lang="en-US" sz="3200" dirty="0" smtClean="0"/>
              <a:t>24mm shield available, attempts </a:t>
            </a:r>
            <a:r>
              <a:rPr lang="en-US" sz="3200" dirty="0"/>
              <a:t>should be made every few days to advance to the larger size, and once the baby graduates to using the larger </a:t>
            </a:r>
            <a:r>
              <a:rPr lang="en-US" sz="3200" dirty="0" smtClean="0"/>
              <a:t>size, he </a:t>
            </a:r>
            <a:r>
              <a:rPr lang="en-US" sz="3200" dirty="0"/>
              <a:t>or she should not go back to using the smaller one.</a:t>
            </a:r>
          </a:p>
        </p:txBody>
      </p:sp>
      <p:pic>
        <p:nvPicPr>
          <p:cNvPr id="3" name="Picture 2"/>
          <p:cNvPicPr>
            <a:picLocks noChangeAspect="1"/>
          </p:cNvPicPr>
          <p:nvPr/>
        </p:nvPicPr>
        <p:blipFill>
          <a:blip r:embed="rId2"/>
          <a:stretch>
            <a:fillRect/>
          </a:stretch>
        </p:blipFill>
        <p:spPr>
          <a:xfrm>
            <a:off x="7757031" y="620688"/>
            <a:ext cx="847417" cy="1184708"/>
          </a:xfrm>
          <a:prstGeom prst="rect">
            <a:avLst/>
          </a:prstGeom>
        </p:spPr>
      </p:pic>
    </p:spTree>
    <p:extLst>
      <p:ext uri="{BB962C8B-B14F-4D97-AF65-F5344CB8AC3E}">
        <p14:creationId xmlns:p14="http://schemas.microsoft.com/office/powerpoint/2010/main" val="5804668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0550" y="332656"/>
            <a:ext cx="6347714" cy="3887443"/>
          </a:xfrm>
        </p:spPr>
        <p:txBody>
          <a:bodyPr>
            <a:normAutofit/>
          </a:bodyPr>
          <a:lstStyle/>
          <a:p>
            <a:pPr marL="109537" indent="0" algn="l" rtl="0">
              <a:buNone/>
            </a:pPr>
            <a:endParaRPr lang="en-US" sz="2000" b="1" dirty="0" smtClean="0">
              <a:solidFill>
                <a:schemeClr val="accent2">
                  <a:lumMod val="50000"/>
                </a:schemeClr>
              </a:solidFill>
            </a:endParaRPr>
          </a:p>
          <a:p>
            <a:pPr marL="109537" indent="0" algn="l" rtl="0">
              <a:buNone/>
            </a:pPr>
            <a:r>
              <a:rPr lang="en-US" sz="2800" b="1" u="sng" dirty="0">
                <a:solidFill>
                  <a:schemeClr val="accent2">
                    <a:lumMod val="50000"/>
                  </a:schemeClr>
                </a:solidFill>
              </a:rPr>
              <a:t>Applying the Nipple Shield</a:t>
            </a:r>
          </a:p>
          <a:p>
            <a:pPr marL="109537" indent="0" algn="l" rtl="0">
              <a:buNone/>
            </a:pPr>
            <a:endParaRPr lang="en-US" sz="2000" b="1" dirty="0">
              <a:solidFill>
                <a:schemeClr val="accent2">
                  <a:lumMod val="50000"/>
                </a:schemeClr>
              </a:solidFill>
            </a:endParaRPr>
          </a:p>
          <a:p>
            <a:pPr marL="109537" indent="0" algn="l" rtl="0">
              <a:buNone/>
            </a:pPr>
            <a:r>
              <a:rPr lang="en-US" sz="2000" b="1" dirty="0" smtClean="0">
                <a:solidFill>
                  <a:schemeClr val="accent2">
                    <a:lumMod val="50000"/>
                  </a:schemeClr>
                </a:solidFill>
              </a:rPr>
              <a:t>It </a:t>
            </a:r>
            <a:r>
              <a:rPr lang="en-US" sz="2000" b="1" dirty="0">
                <a:solidFill>
                  <a:schemeClr val="accent2">
                    <a:lumMod val="50000"/>
                  </a:schemeClr>
                </a:solidFill>
              </a:rPr>
              <a:t>should </a:t>
            </a:r>
            <a:r>
              <a:rPr lang="en-US" sz="2000" b="1" dirty="0" smtClean="0">
                <a:solidFill>
                  <a:schemeClr val="accent2">
                    <a:lumMod val="50000"/>
                  </a:schemeClr>
                </a:solidFill>
              </a:rPr>
              <a:t>be washed </a:t>
            </a:r>
            <a:r>
              <a:rPr lang="en-US" sz="2000" b="1" dirty="0">
                <a:solidFill>
                  <a:schemeClr val="accent2">
                    <a:lumMod val="50000"/>
                  </a:schemeClr>
                </a:solidFill>
              </a:rPr>
              <a:t>with </a:t>
            </a:r>
            <a:r>
              <a:rPr lang="en-US" sz="2000" b="1" dirty="0" smtClean="0">
                <a:solidFill>
                  <a:schemeClr val="accent2">
                    <a:lumMod val="50000"/>
                  </a:schemeClr>
                </a:solidFill>
              </a:rPr>
              <a:t>hot, soapy </a:t>
            </a:r>
            <a:r>
              <a:rPr lang="en-US" sz="2000" b="1" dirty="0">
                <a:solidFill>
                  <a:schemeClr val="accent2">
                    <a:lumMod val="50000"/>
                  </a:schemeClr>
                </a:solidFill>
              </a:rPr>
              <a:t>water and </a:t>
            </a:r>
            <a:r>
              <a:rPr lang="en-US" sz="2000" b="1" dirty="0" smtClean="0">
                <a:solidFill>
                  <a:schemeClr val="accent2">
                    <a:lumMod val="50000"/>
                  </a:schemeClr>
                </a:solidFill>
              </a:rPr>
              <a:t>then rinsed </a:t>
            </a:r>
            <a:r>
              <a:rPr lang="en-US" sz="2000" b="1" dirty="0">
                <a:solidFill>
                  <a:schemeClr val="accent2">
                    <a:lumMod val="50000"/>
                  </a:schemeClr>
                </a:solidFill>
              </a:rPr>
              <a:t>with hot water</a:t>
            </a:r>
            <a:r>
              <a:rPr lang="en-US" sz="2000" b="1" dirty="0" smtClean="0">
                <a:solidFill>
                  <a:schemeClr val="accent2">
                    <a:lumMod val="50000"/>
                  </a:schemeClr>
                </a:solidFill>
              </a:rPr>
              <a:t>.</a:t>
            </a:r>
          </a:p>
        </p:txBody>
      </p:sp>
      <p:pic>
        <p:nvPicPr>
          <p:cNvPr id="1027" name="Picture 3" descr="D:\slides\Update slides\new pic\my pic and position\my pic and movies\jadid 2\۲۰۱۵۱۰۰۳_۱۰۲۵۳۶.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833"/>
          <a:stretch/>
        </p:blipFill>
        <p:spPr bwMode="auto">
          <a:xfrm rot="5400000">
            <a:off x="1303148" y="2907485"/>
            <a:ext cx="3653247" cy="28761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D:\slides\Update slides\new pic\my pic and position\my pic and movies\jadid 2\۲۰۱۵۱۰۰۳_۱۰۲۵۵۸.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05"/>
          <a:stretch/>
        </p:blipFill>
        <p:spPr bwMode="auto">
          <a:xfrm rot="5400000">
            <a:off x="4335841" y="2979359"/>
            <a:ext cx="3653246" cy="27237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2625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2565" y="5029200"/>
            <a:ext cx="8250376" cy="1588610"/>
          </a:xfrm>
        </p:spPr>
        <p:txBody>
          <a:bodyPr/>
          <a:lstStyle/>
          <a:p>
            <a:pPr marL="623887" indent="-514350" algn="l" rtl="0">
              <a:buFont typeface="+mj-lt"/>
              <a:buAutoNum type="arabicPeriod" startAt="2"/>
            </a:pPr>
            <a:r>
              <a:rPr lang="en-US" sz="2000" dirty="0" smtClean="0"/>
              <a:t>Start </a:t>
            </a:r>
            <a:r>
              <a:rPr lang="en-US" sz="2000" dirty="0"/>
              <a:t>by pushing down on the </a:t>
            </a:r>
            <a:r>
              <a:rPr lang="en-US" sz="2000" dirty="0" smtClean="0"/>
              <a:t>nipple part </a:t>
            </a:r>
            <a:r>
              <a:rPr lang="en-US" sz="2000" dirty="0"/>
              <a:t>with your thumb, while pulling up from the </a:t>
            </a:r>
            <a:r>
              <a:rPr lang="en-US" sz="2000" dirty="0" smtClean="0"/>
              <a:t>bottom with </a:t>
            </a:r>
            <a:r>
              <a:rPr lang="en-US" sz="2000" dirty="0"/>
              <a:t>your </a:t>
            </a:r>
            <a:r>
              <a:rPr lang="en-US" sz="2000" dirty="0" smtClean="0"/>
              <a:t>fingers.</a:t>
            </a:r>
          </a:p>
          <a:p>
            <a:pPr marL="623887" indent="-514350" algn="l" rtl="0">
              <a:buFont typeface="+mj-lt"/>
              <a:buAutoNum type="arabicPeriod" startAt="2"/>
            </a:pPr>
            <a:r>
              <a:rPr lang="en-US" sz="2000" dirty="0"/>
              <a:t>Nipple tip pushed down halfway</a:t>
            </a:r>
          </a:p>
        </p:txBody>
      </p:sp>
      <p:pic>
        <p:nvPicPr>
          <p:cNvPr id="2049" name="Picture 1" descr="D:\slides\Update slides\new pic\my pic and position\my pic and movies\jadid 2\۲۰۱۵۱۰۰۳_۱۰۲۷۴۸.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098"/>
          <a:stretch/>
        </p:blipFill>
        <p:spPr bwMode="auto">
          <a:xfrm>
            <a:off x="1219200" y="1395334"/>
            <a:ext cx="2111060" cy="35991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2" descr="D:\slides\Update slides\new pic\my pic and position\my pic and movies\jadid 2\۲۰۱۵۱۰۰۳_۱۰۲۸۳۶.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477"/>
          <a:stretch/>
        </p:blipFill>
        <p:spPr bwMode="auto">
          <a:xfrm>
            <a:off x="3512564" y="1421567"/>
            <a:ext cx="2126236" cy="3572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1" name="Picture 3" descr="D:\slides\Update slides\new pic\my pic and position\my pic and movies\jadid 2\۲۰۱۵۱۰۰۳_۱۰۲۸۵۲.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1371600"/>
            <a:ext cx="2037892" cy="36229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7680901" y="404664"/>
            <a:ext cx="851539" cy="1345032"/>
          </a:xfrm>
          <a:prstGeom prst="rect">
            <a:avLst/>
          </a:prstGeom>
        </p:spPr>
      </p:pic>
    </p:spTree>
    <p:extLst>
      <p:ext uri="{BB962C8B-B14F-4D97-AF65-F5344CB8AC3E}">
        <p14:creationId xmlns:p14="http://schemas.microsoft.com/office/powerpoint/2010/main" val="3054196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5638800"/>
            <a:ext cx="8153400" cy="990600"/>
          </a:xfrm>
        </p:spPr>
        <p:txBody>
          <a:bodyPr/>
          <a:lstStyle/>
          <a:p>
            <a:pPr marL="452437" indent="-342900" algn="l" rtl="0">
              <a:buFont typeface="+mj-lt"/>
              <a:buAutoNum type="arabicPeriod" startAt="4"/>
            </a:pPr>
            <a:r>
              <a:rPr lang="en-US" sz="1800" dirty="0"/>
              <a:t>Place the tip of the nipple shield centered over the tip of </a:t>
            </a:r>
            <a:r>
              <a:rPr lang="en-US" sz="1800" dirty="0" smtClean="0"/>
              <a:t>the nipple</a:t>
            </a:r>
            <a:r>
              <a:rPr lang="en-US" sz="1800" dirty="0"/>
              <a:t>, pushing into the breast gently but </a:t>
            </a:r>
            <a:r>
              <a:rPr lang="en-US" sz="1800" dirty="0" smtClean="0"/>
              <a:t>firmly </a:t>
            </a:r>
            <a:r>
              <a:rPr lang="en-US" sz="1800" dirty="0"/>
              <a:t>to create a </a:t>
            </a:r>
            <a:r>
              <a:rPr lang="en-US" sz="1800" dirty="0" smtClean="0"/>
              <a:t>seal</a:t>
            </a:r>
            <a:endParaRPr lang="en-US" sz="1800" dirty="0"/>
          </a:p>
          <a:p>
            <a:pPr algn="l" rtl="0"/>
            <a:endParaRPr lang="en-US" sz="1800" dirty="0"/>
          </a:p>
        </p:txBody>
      </p:sp>
      <p:pic>
        <p:nvPicPr>
          <p:cNvPr id="3074" name="Picture 2" descr="D:\slides\Update slides\new pic\my pic and position\my pic and movies\jadid 2\۲۰۱۵۱۰۰۳_۱۰۲۹۱۶.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095"/>
          <a:stretch/>
        </p:blipFill>
        <p:spPr bwMode="auto">
          <a:xfrm>
            <a:off x="971600" y="980728"/>
            <a:ext cx="3234258" cy="4191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5" name="Picture 3" descr="D:\slides\Update slides\new pic\my pic and position\my pic and movies\jadid 2\۲۰۱۵۱۰۰۳_۱۰۳۲۱۷.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135" b="4091"/>
          <a:stretch/>
        </p:blipFill>
        <p:spPr bwMode="auto">
          <a:xfrm>
            <a:off x="4572000" y="1052736"/>
            <a:ext cx="3153457" cy="42045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7750934" y="281467"/>
            <a:ext cx="853514" cy="1347333"/>
          </a:xfrm>
          <a:prstGeom prst="rect">
            <a:avLst/>
          </a:prstGeom>
        </p:spPr>
      </p:pic>
    </p:spTree>
    <p:extLst>
      <p:ext uri="{BB962C8B-B14F-4D97-AF65-F5344CB8AC3E}">
        <p14:creationId xmlns:p14="http://schemas.microsoft.com/office/powerpoint/2010/main" val="22327285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0566" y="5257800"/>
            <a:ext cx="8498634" cy="990600"/>
          </a:xfrm>
        </p:spPr>
        <p:txBody>
          <a:bodyPr/>
          <a:lstStyle/>
          <a:p>
            <a:pPr marL="452437" indent="-342900" algn="l" rtl="0">
              <a:buFont typeface="+mj-lt"/>
              <a:buAutoNum type="arabicPeriod" startAt="4"/>
            </a:pPr>
            <a:r>
              <a:rPr lang="en-US" sz="1800" dirty="0"/>
              <a:t>While pushing gently into the breast, insert a finger from </a:t>
            </a:r>
            <a:r>
              <a:rPr lang="en-US" sz="1800" dirty="0" smtClean="0"/>
              <a:t>each hand </a:t>
            </a:r>
            <a:r>
              <a:rPr lang="en-US" sz="1800" dirty="0"/>
              <a:t>into the ridge between the nipple part of the shield </a:t>
            </a:r>
            <a:r>
              <a:rPr lang="en-US" sz="1800" dirty="0" smtClean="0"/>
              <a:t>and the </a:t>
            </a:r>
            <a:r>
              <a:rPr lang="en-US" sz="1800" dirty="0"/>
              <a:t>outer part of the shield. Fingers should be parallel </a:t>
            </a:r>
            <a:r>
              <a:rPr lang="en-US" sz="1800" dirty="0" smtClean="0"/>
              <a:t>to the </a:t>
            </a:r>
            <a:r>
              <a:rPr lang="en-US" sz="1800" dirty="0"/>
              <a:t>nipple</a:t>
            </a:r>
          </a:p>
        </p:txBody>
      </p:sp>
      <p:pic>
        <p:nvPicPr>
          <p:cNvPr id="4098" name="Picture 2" descr="D:\slides\Update slides\new pic\my pic and position\my pic and movies\jadid 2\۲۰۱۵۱۰۰۳_۱۰۳۲۴۲.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374"/>
          <a:stretch/>
        </p:blipFill>
        <p:spPr bwMode="auto">
          <a:xfrm>
            <a:off x="1905000" y="1435058"/>
            <a:ext cx="2667000" cy="3822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99" name="Picture 3" descr="D:\slides\Update slides\new pic\my pic and position\my pic and movies\jadid 2\۲۰۱۵۱۰۰۳_۱۰۳۳۲۰.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18" b="4372"/>
          <a:stretch/>
        </p:blipFill>
        <p:spPr bwMode="auto">
          <a:xfrm>
            <a:off x="4994156" y="1391934"/>
            <a:ext cx="2397244" cy="38658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7884368" y="764704"/>
            <a:ext cx="853514" cy="1347333"/>
          </a:xfrm>
          <a:prstGeom prst="rect">
            <a:avLst/>
          </a:prstGeom>
        </p:spPr>
      </p:pic>
    </p:spTree>
    <p:extLst>
      <p:ext uri="{BB962C8B-B14F-4D97-AF65-F5344CB8AC3E}">
        <p14:creationId xmlns:p14="http://schemas.microsoft.com/office/powerpoint/2010/main" val="17506521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5537" y="5782455"/>
            <a:ext cx="8498634" cy="990600"/>
          </a:xfrm>
        </p:spPr>
        <p:txBody>
          <a:bodyPr/>
          <a:lstStyle/>
          <a:p>
            <a:pPr marL="452437" indent="-342900" algn="l" rtl="0">
              <a:buFont typeface="+mj-lt"/>
              <a:buAutoNum type="arabicPeriod" startAt="4"/>
            </a:pPr>
            <a:r>
              <a:rPr lang="en-US" sz="1800" dirty="0" smtClean="0"/>
              <a:t>the </a:t>
            </a:r>
            <a:r>
              <a:rPr lang="en-US" sz="1800" dirty="0"/>
              <a:t>nipple</a:t>
            </a:r>
          </a:p>
        </p:txBody>
      </p:sp>
      <p:sp>
        <p:nvSpPr>
          <p:cNvPr id="4" name="Rounded Rectangle 4"/>
          <p:cNvSpPr/>
          <p:nvPr/>
        </p:nvSpPr>
        <p:spPr>
          <a:xfrm>
            <a:off x="797306" y="284353"/>
            <a:ext cx="7660894" cy="10305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r>
              <a:rPr lang="en-US" sz="4400" b="1" dirty="0"/>
              <a:t>Applying the Nipple Shield</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4971"/>
          <a:stretch/>
        </p:blipFill>
        <p:spPr>
          <a:xfrm>
            <a:off x="0" y="824459"/>
            <a:ext cx="9144000" cy="6049139"/>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4286"/>
          <a:stretch/>
        </p:blipFill>
        <p:spPr>
          <a:xfrm>
            <a:off x="0" y="835354"/>
            <a:ext cx="9144000" cy="600075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4901"/>
          <a:stretch/>
        </p:blipFill>
        <p:spPr>
          <a:xfrm>
            <a:off x="65592" y="0"/>
            <a:ext cx="9078408" cy="680039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88356" cy="6858000"/>
          </a:xfrm>
          <a:prstGeom prst="rect">
            <a:avLst/>
          </a:prstGeom>
        </p:spPr>
      </p:pic>
      <p:sp>
        <p:nvSpPr>
          <p:cNvPr id="3" name="Rectangle 2"/>
          <p:cNvSpPr/>
          <p:nvPr/>
        </p:nvSpPr>
        <p:spPr>
          <a:xfrm>
            <a:off x="408172" y="6021288"/>
            <a:ext cx="5881738" cy="461665"/>
          </a:xfrm>
          <a:prstGeom prst="rect">
            <a:avLst/>
          </a:prstGeom>
        </p:spPr>
        <p:txBody>
          <a:bodyPr wrap="none">
            <a:spAutoFit/>
          </a:bodyPr>
          <a:lstStyle/>
          <a:p>
            <a:r>
              <a:rPr lang="en-US" sz="2400" dirty="0">
                <a:solidFill>
                  <a:schemeClr val="bg1"/>
                </a:solidFill>
              </a:rPr>
              <a:t>remove the nipple shield from the breast</a:t>
            </a:r>
          </a:p>
        </p:txBody>
      </p:sp>
    </p:spTree>
    <p:extLst>
      <p:ext uri="{BB962C8B-B14F-4D97-AF65-F5344CB8AC3E}">
        <p14:creationId xmlns:p14="http://schemas.microsoft.com/office/powerpoint/2010/main" val="335596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510986919"/>
              </p:ext>
            </p:extLst>
          </p:nvPr>
        </p:nvGraphicFramePr>
        <p:xfrm>
          <a:off x="304800" y="152400"/>
          <a:ext cx="7003504" cy="137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3731" name="Picture 5" descr="Fig3-0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1676400"/>
            <a:ext cx="6299200" cy="4389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27"/>
          <p:cNvSpPr>
            <a:spLocks noChangeShapeType="1"/>
          </p:cNvSpPr>
          <p:nvPr/>
        </p:nvSpPr>
        <p:spPr bwMode="auto">
          <a:xfrm flipH="1">
            <a:off x="6215062" y="3276600"/>
            <a:ext cx="714375" cy="785812"/>
          </a:xfrm>
          <a:prstGeom prst="line">
            <a:avLst/>
          </a:prstGeom>
          <a:ln w="57150">
            <a:solidFill>
              <a:schemeClr val="bg1"/>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a:defRPr/>
            </a:pPr>
            <a:endParaRPr lang="en-US"/>
          </a:p>
        </p:txBody>
      </p:sp>
    </p:spTree>
    <p:extLst>
      <p:ext uri="{BB962C8B-B14F-4D97-AF65-F5344CB8AC3E}">
        <p14:creationId xmlns:p14="http://schemas.microsoft.com/office/powerpoint/2010/main" val="16977767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107806632"/>
              </p:ext>
            </p:extLst>
          </p:nvPr>
        </p:nvGraphicFramePr>
        <p:xfrm>
          <a:off x="357189" y="214313"/>
          <a:ext cx="68071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2437" name="Picture 5" descr="Fig3-025"/>
          <p:cNvPicPr>
            <a:picLocks noChangeAspect="1" noChangeArrowheads="1"/>
          </p:cNvPicPr>
          <p:nvPr/>
        </p:nvPicPr>
        <p:blipFill>
          <a:blip r:embed="rId7"/>
          <a:srcRect/>
          <a:stretch>
            <a:fillRect/>
          </a:stretch>
        </p:blipFill>
        <p:spPr bwMode="auto">
          <a:xfrm>
            <a:off x="1524000" y="1600200"/>
            <a:ext cx="6557962" cy="45695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2914589"/>
            <a:ext cx="1828800" cy="194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28339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992995632"/>
              </p:ext>
            </p:extLst>
          </p:nvPr>
        </p:nvGraphicFramePr>
        <p:xfrm>
          <a:off x="500063" y="285750"/>
          <a:ext cx="6664225"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5779" name="Picture 5" descr="Fig3-0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1676400"/>
            <a:ext cx="6410325" cy="44666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2367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412776"/>
            <a:ext cx="7272808" cy="4525962"/>
          </a:xfrm>
        </p:spPr>
        <p:txBody>
          <a:bodyPr>
            <a:normAutofit lnSpcReduction="10000"/>
          </a:bodyPr>
          <a:lstStyle/>
          <a:p>
            <a:pPr algn="l" rtl="0">
              <a:buNone/>
              <a:defRPr/>
            </a:pPr>
            <a:r>
              <a:rPr lang="en-US" sz="3200" dirty="0" smtClean="0"/>
              <a:t>Nipple shields are </a:t>
            </a:r>
            <a:r>
              <a:rPr lang="en-US" sz="3200" b="1" u="sng" dirty="0" smtClean="0">
                <a:solidFill>
                  <a:srgbClr val="FF0000"/>
                </a:solidFill>
              </a:rPr>
              <a:t>often used </a:t>
            </a:r>
            <a:r>
              <a:rPr lang="en-US" sz="3200" dirty="0" smtClean="0"/>
              <a:t>in the full-term population for assistance</a:t>
            </a:r>
            <a:r>
              <a:rPr lang="fa-IR" sz="3200" dirty="0" smtClean="0"/>
              <a:t> </a:t>
            </a:r>
            <a:r>
              <a:rPr lang="en-US" sz="3200" dirty="0" smtClean="0"/>
              <a:t>with </a:t>
            </a:r>
            <a:endParaRPr lang="fa-IR" sz="3200" dirty="0" smtClean="0"/>
          </a:p>
          <a:p>
            <a:pPr lvl="1" algn="l" rtl="0">
              <a:buNone/>
              <a:defRPr/>
            </a:pPr>
            <a:r>
              <a:rPr lang="en-US" sz="2800" b="1" u="sng" dirty="0" smtClean="0">
                <a:solidFill>
                  <a:srgbClr val="FF0000"/>
                </a:solidFill>
              </a:rPr>
              <a:t>latch difficulties </a:t>
            </a:r>
            <a:r>
              <a:rPr lang="en-US" sz="2800" dirty="0" smtClean="0"/>
              <a:t>as a result of </a:t>
            </a:r>
            <a:r>
              <a:rPr lang="en-US" sz="2800" b="1" u="sng" dirty="0" smtClean="0"/>
              <a:t>flat or inverted nipples</a:t>
            </a:r>
            <a:r>
              <a:rPr lang="en-US" sz="2800" dirty="0" smtClean="0"/>
              <a:t> or </a:t>
            </a:r>
            <a:r>
              <a:rPr lang="en-US" sz="2800" b="1" u="sng" dirty="0" smtClean="0"/>
              <a:t>tight frenulum's</a:t>
            </a:r>
            <a:r>
              <a:rPr lang="en-US" sz="2800" dirty="0" smtClean="0"/>
              <a:t>, as a barrier if the </a:t>
            </a:r>
            <a:r>
              <a:rPr lang="en-US" sz="2800" b="1" u="sng" dirty="0" smtClean="0"/>
              <a:t>mother’s nipples are too painful</a:t>
            </a:r>
            <a:r>
              <a:rPr lang="en-US" sz="2800" dirty="0" smtClean="0"/>
              <a:t> to breastfeed,</a:t>
            </a:r>
            <a:r>
              <a:rPr lang="fa-IR" sz="2800" dirty="0" smtClean="0"/>
              <a:t> </a:t>
            </a:r>
            <a:r>
              <a:rPr lang="en-US" sz="2800" dirty="0" smtClean="0"/>
              <a:t>or </a:t>
            </a:r>
            <a:r>
              <a:rPr lang="en-US" sz="2800" b="1" dirty="0" smtClean="0"/>
              <a:t>to Prevent</a:t>
            </a:r>
            <a:r>
              <a:rPr lang="fa-IR" sz="2800" dirty="0" smtClean="0"/>
              <a:t> </a:t>
            </a:r>
            <a:r>
              <a:rPr lang="en-US" sz="2800" dirty="0" smtClean="0"/>
              <a:t>transmission of nipple or areolar</a:t>
            </a:r>
            <a:r>
              <a:rPr lang="fa-IR" sz="2800" dirty="0" smtClean="0"/>
              <a:t> </a:t>
            </a:r>
            <a:r>
              <a:rPr lang="en-US" sz="2800" dirty="0" smtClean="0"/>
              <a:t>infections and </a:t>
            </a:r>
            <a:r>
              <a:rPr lang="en-US" sz="2800" i="1" u="sng" dirty="0" smtClean="0">
                <a:solidFill>
                  <a:srgbClr val="FF0000"/>
                </a:solidFill>
              </a:rPr>
              <a:t>premature infant.</a:t>
            </a:r>
            <a:endParaRPr lang="fa-IR" sz="2800" i="1" u="sng" dirty="0" smtClean="0">
              <a:solidFill>
                <a:srgbClr val="FF0000"/>
              </a:solidFill>
            </a:endParaRPr>
          </a:p>
          <a:p>
            <a:pPr algn="l" rtl="0">
              <a:buNone/>
              <a:defRPr/>
            </a:pPr>
            <a:endParaRPr lang="en-US" sz="3200" dirty="0"/>
          </a:p>
        </p:txBody>
      </p:sp>
      <p:sp>
        <p:nvSpPr>
          <p:cNvPr id="3" name="Rectangle 2"/>
          <p:cNvSpPr/>
          <p:nvPr/>
        </p:nvSpPr>
        <p:spPr>
          <a:xfrm>
            <a:off x="899592" y="332656"/>
            <a:ext cx="6192688" cy="1077218"/>
          </a:xfrm>
          <a:prstGeom prst="rect">
            <a:avLst/>
          </a:prstGeom>
        </p:spPr>
        <p:txBody>
          <a:bodyPr wrap="square">
            <a:spAutoFit/>
          </a:bodyPr>
          <a:lstStyle/>
          <a:p>
            <a:r>
              <a:rPr lang="en-US" sz="3200" b="1" dirty="0">
                <a:solidFill>
                  <a:schemeClr val="accent1">
                    <a:lumMod val="75000"/>
                  </a:schemeClr>
                </a:solidFill>
              </a:rPr>
              <a:t>THE NIPPLE SHIELD DILEMMA:</a:t>
            </a:r>
          </a:p>
          <a:p>
            <a:r>
              <a:rPr lang="en-US" sz="3200" b="1" dirty="0">
                <a:solidFill>
                  <a:schemeClr val="accent1">
                    <a:lumMod val="75000"/>
                  </a:schemeClr>
                </a:solidFill>
              </a:rPr>
              <a:t> TO USE OR NOT TO USE</a:t>
            </a:r>
          </a:p>
        </p:txBody>
      </p:sp>
    </p:spTree>
    <p:extLst>
      <p:ext uri="{BB962C8B-B14F-4D97-AF65-F5344CB8AC3E}">
        <p14:creationId xmlns:p14="http://schemas.microsoft.com/office/powerpoint/2010/main" val="423526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blinds(horizontal)">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599" y="1556792"/>
            <a:ext cx="6347714" cy="3880773"/>
          </a:xfrm>
        </p:spPr>
        <p:txBody>
          <a:bodyPr>
            <a:normAutofit fontScale="85000" lnSpcReduction="20000"/>
          </a:bodyPr>
          <a:lstStyle/>
          <a:p>
            <a:pPr algn="l" rtl="0"/>
            <a:r>
              <a:rPr lang="en-US" sz="3200" dirty="0" smtClean="0"/>
              <a:t>A </a:t>
            </a:r>
            <a:r>
              <a:rPr lang="en-US" sz="3200" dirty="0" smtClean="0">
                <a:hlinkClick r:id="" action="ppaction://customshow?id=15&amp;return=true"/>
              </a:rPr>
              <a:t>two piece plastic device </a:t>
            </a:r>
            <a:r>
              <a:rPr lang="en-US" sz="3200" dirty="0" smtClean="0"/>
              <a:t>consisting of a dome or cup..</a:t>
            </a:r>
          </a:p>
          <a:p>
            <a:pPr algn="l" rtl="0"/>
            <a:r>
              <a:rPr lang="en-US" sz="3200" dirty="0" smtClean="0"/>
              <a:t>Uses :</a:t>
            </a:r>
          </a:p>
          <a:p>
            <a:pPr lvl="1" algn="l" rtl="0"/>
            <a:r>
              <a:rPr lang="en-US" sz="2800" dirty="0" smtClean="0"/>
              <a:t>To </a:t>
            </a:r>
            <a:r>
              <a:rPr lang="en-US" sz="2800" b="1" dirty="0" smtClean="0"/>
              <a:t>evert flat or inverted nipples </a:t>
            </a:r>
            <a:r>
              <a:rPr lang="en-US" sz="2800" dirty="0" smtClean="0"/>
              <a:t>either prenatally or postpartum</a:t>
            </a:r>
          </a:p>
          <a:p>
            <a:pPr lvl="1" algn="l" rtl="0"/>
            <a:r>
              <a:rPr lang="en-US" sz="2800" dirty="0" smtClean="0"/>
              <a:t>To collect </a:t>
            </a:r>
            <a:r>
              <a:rPr lang="en-US" sz="2800" b="1" dirty="0" smtClean="0"/>
              <a:t>leaking milk</a:t>
            </a:r>
          </a:p>
          <a:p>
            <a:pPr lvl="1" algn="l" rtl="0"/>
            <a:r>
              <a:rPr lang="en-US" sz="2800" b="1" dirty="0" smtClean="0">
                <a:hlinkClick r:id="" action="ppaction://customshow?id=12&amp;return=true"/>
              </a:rPr>
              <a:t>To relive engorgement </a:t>
            </a:r>
            <a:r>
              <a:rPr lang="en-US" sz="2800" dirty="0" smtClean="0"/>
              <a:t>(</a:t>
            </a:r>
            <a:r>
              <a:rPr lang="en-US" sz="2800" dirty="0"/>
              <a:t>Breast shells 20 minutes before </a:t>
            </a:r>
            <a:r>
              <a:rPr lang="en-US" sz="2800" dirty="0" smtClean="0"/>
              <a:t>feeding) </a:t>
            </a:r>
          </a:p>
          <a:p>
            <a:pPr lvl="1" algn="l" rtl="0"/>
            <a:r>
              <a:rPr lang="en-US" sz="2800" dirty="0" smtClean="0"/>
              <a:t>For protection of painful, tender nipples </a:t>
            </a:r>
          </a:p>
          <a:p>
            <a:pPr lvl="1" algn="l" rtl="0"/>
            <a:endParaRPr lang="en-US" sz="2800" dirty="0"/>
          </a:p>
        </p:txBody>
      </p:sp>
      <p:sp>
        <p:nvSpPr>
          <p:cNvPr id="3" name="Rectangle 2"/>
          <p:cNvSpPr/>
          <p:nvPr/>
        </p:nvSpPr>
        <p:spPr>
          <a:xfrm>
            <a:off x="971600" y="692696"/>
            <a:ext cx="2824812" cy="646331"/>
          </a:xfrm>
          <a:prstGeom prst="rect">
            <a:avLst/>
          </a:prstGeom>
        </p:spPr>
        <p:txBody>
          <a:bodyPr wrap="none">
            <a:spAutoFit/>
          </a:bodyPr>
          <a:lstStyle/>
          <a:p>
            <a:r>
              <a:rPr lang="en-US" sz="3600" i="1" dirty="0">
                <a:solidFill>
                  <a:schemeClr val="accent1">
                    <a:lumMod val="75000"/>
                  </a:schemeClr>
                </a:solidFill>
              </a:rPr>
              <a:t>Breast shells</a:t>
            </a:r>
          </a:p>
        </p:txBody>
      </p:sp>
    </p:spTree>
    <p:extLst>
      <p:ext uri="{BB962C8B-B14F-4D97-AF65-F5344CB8AC3E}">
        <p14:creationId xmlns:p14="http://schemas.microsoft.com/office/powerpoint/2010/main" val="32374047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033396679"/>
              </p:ext>
            </p:extLst>
          </p:nvPr>
        </p:nvGraphicFramePr>
        <p:xfrm>
          <a:off x="539750" y="333375"/>
          <a:ext cx="5400402" cy="1095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8067" name="Group 8"/>
          <p:cNvGrpSpPr>
            <a:grpSpLocks/>
          </p:cNvGrpSpPr>
          <p:nvPr/>
        </p:nvGrpSpPr>
        <p:grpSpPr bwMode="auto">
          <a:xfrm>
            <a:off x="990600" y="1905000"/>
            <a:ext cx="7505700" cy="3862388"/>
            <a:chOff x="1214414" y="2786058"/>
            <a:chExt cx="6643734" cy="3287772"/>
          </a:xfrm>
        </p:grpSpPr>
        <p:pic>
          <p:nvPicPr>
            <p:cNvPr id="5" name="Picture 5" descr="F:\DCIM\Camera\20120813_132627.jpg"/>
            <p:cNvPicPr>
              <a:picLocks noChangeAspect="1" noChangeArrowheads="1"/>
            </p:cNvPicPr>
            <p:nvPr/>
          </p:nvPicPr>
          <p:blipFill>
            <a:blip r:embed="rId7"/>
            <a:srcRect l="15565" t="7547" r="17924" b="3773"/>
            <a:stretch>
              <a:fillRect/>
            </a:stretch>
          </p:blipFill>
          <p:spPr bwMode="auto">
            <a:xfrm>
              <a:off x="4571873" y="2786058"/>
              <a:ext cx="3286275" cy="3286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6" descr="F:\DCIM\Camera\20120813_132643.jpg"/>
            <p:cNvPicPr>
              <a:picLocks noChangeAspect="1" noChangeArrowheads="1"/>
            </p:cNvPicPr>
            <p:nvPr/>
          </p:nvPicPr>
          <p:blipFill>
            <a:blip r:embed="rId8"/>
            <a:srcRect l="13045" r="15218" b="2174"/>
            <a:stretch>
              <a:fillRect/>
            </a:stretch>
          </p:blipFill>
          <p:spPr bwMode="auto">
            <a:xfrm>
              <a:off x="1214414" y="2786058"/>
              <a:ext cx="3215093" cy="3287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99585062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926762707"/>
              </p:ext>
            </p:extLst>
          </p:nvPr>
        </p:nvGraphicFramePr>
        <p:xfrm>
          <a:off x="539750" y="333375"/>
          <a:ext cx="5760442" cy="1095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8962" name="Picture 2" descr="C:\slides\Update slides\new pic\my pic and video\20120822_104224.jpg"/>
          <p:cNvPicPr>
            <a:picLocks noChangeAspect="1" noChangeArrowheads="1"/>
          </p:cNvPicPr>
          <p:nvPr/>
        </p:nvPicPr>
        <p:blipFill>
          <a:blip r:embed="rId7" cstate="print"/>
          <a:srcRect l="2955" t="18554" r="5448" b="24936"/>
          <a:stretch>
            <a:fillRect/>
          </a:stretch>
        </p:blipFill>
        <p:spPr bwMode="auto">
          <a:xfrm>
            <a:off x="488792" y="1905000"/>
            <a:ext cx="4429155" cy="3643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8963" name="Picture 3" descr="C:\slides\Update slides\new pic\my pic and video\20120822_104233.jpg"/>
          <p:cNvPicPr>
            <a:picLocks noChangeAspect="1" noChangeArrowheads="1"/>
          </p:cNvPicPr>
          <p:nvPr/>
        </p:nvPicPr>
        <p:blipFill>
          <a:blip r:embed="rId8" cstate="print"/>
          <a:srcRect l="7789" t="15625" r="2581" b="18746"/>
          <a:stretch>
            <a:fillRect/>
          </a:stretch>
        </p:blipFill>
        <p:spPr bwMode="auto">
          <a:xfrm>
            <a:off x="4917947" y="1871271"/>
            <a:ext cx="3731780" cy="3643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0553500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512546471"/>
              </p:ext>
            </p:extLst>
          </p:nvPr>
        </p:nvGraphicFramePr>
        <p:xfrm>
          <a:off x="539750" y="333375"/>
          <a:ext cx="6264498" cy="1151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p:cNvSpPr>
            <a:spLocks noGrp="1"/>
          </p:cNvSpPr>
          <p:nvPr>
            <p:ph idx="1"/>
          </p:nvPr>
        </p:nvSpPr>
        <p:spPr>
          <a:xfrm>
            <a:off x="228600" y="5715000"/>
            <a:ext cx="8472488" cy="481013"/>
          </a:xfrm>
        </p:spPr>
        <p:txBody>
          <a:bodyPr/>
          <a:lstStyle/>
          <a:p>
            <a:pPr algn="ctr" rtl="0">
              <a:defRPr/>
            </a:pPr>
            <a:r>
              <a:rPr lang="en-US" sz="2000" dirty="0" smtClean="0"/>
              <a:t>Hold the pressure steady for a period of 1 to 3 full minutes</a:t>
            </a:r>
          </a:p>
        </p:txBody>
      </p:sp>
      <p:pic>
        <p:nvPicPr>
          <p:cNvPr id="8" name="Picture 7" descr="C:\Users\Mahmoud\Pictures\Picturek.png"/>
          <p:cNvPicPr/>
          <p:nvPr/>
        </p:nvPicPr>
        <p:blipFill>
          <a:blip r:embed="rId7"/>
          <a:srcRect l="917" t="2174" r="917" b="2174"/>
          <a:stretch>
            <a:fillRect/>
          </a:stretch>
        </p:blipFill>
        <p:spPr bwMode="auto">
          <a:xfrm>
            <a:off x="467544" y="1700808"/>
            <a:ext cx="8143875" cy="3500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5604514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8531246"/>
              </p:ext>
            </p:extLst>
          </p:nvPr>
        </p:nvGraphicFramePr>
        <p:xfrm>
          <a:off x="539750" y="333375"/>
          <a:ext cx="6624538" cy="1007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p:cNvSpPr>
            <a:spLocks noGrp="1"/>
          </p:cNvSpPr>
          <p:nvPr>
            <p:ph idx="1"/>
          </p:nvPr>
        </p:nvSpPr>
        <p:spPr>
          <a:xfrm>
            <a:off x="228600" y="5715000"/>
            <a:ext cx="8472488" cy="481013"/>
          </a:xfrm>
        </p:spPr>
        <p:txBody>
          <a:bodyPr/>
          <a:lstStyle/>
          <a:p>
            <a:pPr algn="ctr" rtl="0">
              <a:defRPr/>
            </a:pPr>
            <a:r>
              <a:rPr lang="en-US" sz="2000" dirty="0" smtClean="0"/>
              <a:t>Hold the pressure steady for a period of 1 to 3 full minutes</a:t>
            </a:r>
          </a:p>
        </p:txBody>
      </p:sp>
      <p:pic>
        <p:nvPicPr>
          <p:cNvPr id="3074" name="Picture 2" descr="D:\slides\Update slides\new pic\my pic and position\my pic and movies\RPS   breast\20150521_10302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1829" t="-6467"/>
          <a:stretch/>
        </p:blipFill>
        <p:spPr bwMode="auto">
          <a:xfrm rot="5400000">
            <a:off x="838857" y="1617530"/>
            <a:ext cx="3878461" cy="4045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5" name="Picture 3" descr="D:\slides\Update slides\new pic\my pic and position\my pic and movies\RPS   breast\20150521_10304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9692"/>
          <a:stretch/>
        </p:blipFill>
        <p:spPr bwMode="auto">
          <a:xfrm rot="5400000">
            <a:off x="4665261" y="1730281"/>
            <a:ext cx="3752630" cy="3693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85862762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596" name="Picture 4" descr="F:\DCIM\Camera\20120813_133328.jpg"/>
          <p:cNvPicPr>
            <a:picLocks noChangeAspect="1" noChangeArrowheads="1"/>
          </p:cNvPicPr>
          <p:nvPr/>
        </p:nvPicPr>
        <p:blipFill>
          <a:blip r:embed="rId2">
            <a:extLst>
              <a:ext uri="{28A0092B-C50C-407E-A947-70E740481C1C}">
                <a14:useLocalDpi xmlns:a14="http://schemas.microsoft.com/office/drawing/2010/main" val="0"/>
              </a:ext>
            </a:extLst>
          </a:blip>
          <a:srcRect l="33620" t="24138" r="32759" b="31033"/>
          <a:stretch>
            <a:fillRect/>
          </a:stretch>
        </p:blipFill>
        <p:spPr bwMode="auto">
          <a:xfrm>
            <a:off x="2743200" y="1340768"/>
            <a:ext cx="3834827" cy="38348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323528" y="1268760"/>
            <a:ext cx="8287072" cy="3956225"/>
            <a:chOff x="542462" y="2739327"/>
            <a:chExt cx="8290772" cy="4022809"/>
          </a:xfrm>
        </p:grpSpPr>
        <p:pic>
          <p:nvPicPr>
            <p:cNvPr id="102405" name="Picture 5" descr="C:\slides\Update slides\new pic\my pic and video\20120822_104026.jpg"/>
            <p:cNvPicPr>
              <a:picLocks noChangeAspect="1" noChangeArrowheads="1"/>
            </p:cNvPicPr>
            <p:nvPr/>
          </p:nvPicPr>
          <p:blipFill>
            <a:blip r:embed="rId3" cstate="print"/>
            <a:srcRect t="7813" r="25565" b="35156"/>
            <a:stretch>
              <a:fillRect/>
            </a:stretch>
          </p:blipFill>
          <p:spPr bwMode="auto">
            <a:xfrm>
              <a:off x="542462" y="2739327"/>
              <a:ext cx="3866710" cy="3950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06" name="Picture 6" descr="C:\slides\Update slides\new pic\my pic and video\20120822_104103.jpg"/>
            <p:cNvPicPr>
              <a:picLocks noChangeAspect="1" noChangeArrowheads="1"/>
            </p:cNvPicPr>
            <p:nvPr/>
          </p:nvPicPr>
          <p:blipFill>
            <a:blip r:embed="rId4" cstate="print"/>
            <a:srcRect l="2592" t="12695" r="11878" b="25781"/>
            <a:stretch>
              <a:fillRect/>
            </a:stretch>
          </p:blipFill>
          <p:spPr bwMode="auto">
            <a:xfrm>
              <a:off x="4689830" y="2788234"/>
              <a:ext cx="4143404" cy="3973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0" name="Content Placeholder 4"/>
          <p:cNvSpPr>
            <a:spLocks noGrp="1"/>
          </p:cNvSpPr>
          <p:nvPr>
            <p:ph idx="1"/>
          </p:nvPr>
        </p:nvSpPr>
        <p:spPr>
          <a:xfrm>
            <a:off x="-540568" y="5517232"/>
            <a:ext cx="8472488" cy="490595"/>
          </a:xfrm>
        </p:spPr>
        <p:txBody>
          <a:bodyPr/>
          <a:lstStyle/>
          <a:p>
            <a:pPr algn="ctr" rtl="0">
              <a:defRPr/>
            </a:pPr>
            <a:r>
              <a:rPr lang="en-US" sz="2000" dirty="0" smtClean="0"/>
              <a:t>Hold the pressure steady for a period of 1 to 3 full minutes</a:t>
            </a:r>
          </a:p>
        </p:txBody>
      </p:sp>
      <p:sp>
        <p:nvSpPr>
          <p:cNvPr id="3" name="Down Arrow 2"/>
          <p:cNvSpPr/>
          <p:nvPr/>
        </p:nvSpPr>
        <p:spPr>
          <a:xfrm>
            <a:off x="7452320" y="332656"/>
            <a:ext cx="648072" cy="100811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36455511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870264478"/>
              </p:ext>
            </p:extLst>
          </p:nvPr>
        </p:nvGraphicFramePr>
        <p:xfrm>
          <a:off x="304800" y="304800"/>
          <a:ext cx="6715472" cy="819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p:cNvGrpSpPr/>
          <p:nvPr/>
        </p:nvGrpSpPr>
        <p:grpSpPr>
          <a:xfrm>
            <a:off x="755576" y="1196752"/>
            <a:ext cx="7197298" cy="4690332"/>
            <a:chOff x="912692" y="1354500"/>
            <a:chExt cx="7334154" cy="5109682"/>
          </a:xfrm>
        </p:grpSpPr>
        <p:pic>
          <p:nvPicPr>
            <p:cNvPr id="10957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1554" y="1354500"/>
              <a:ext cx="3658972" cy="2555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09572"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1554" y="3996044"/>
              <a:ext cx="3665292" cy="2468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09573"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2692" y="4000865"/>
              <a:ext cx="3522107" cy="246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9574"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576" y="1196752"/>
            <a:ext cx="3423379" cy="23456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67544" y="5877272"/>
            <a:ext cx="6912769" cy="646331"/>
          </a:xfrm>
          <a:prstGeom prst="rect">
            <a:avLst/>
          </a:prstGeom>
        </p:spPr>
        <p:txBody>
          <a:bodyPr wrap="square">
            <a:spAutoFit/>
          </a:bodyPr>
          <a:lstStyle/>
          <a:p>
            <a:r>
              <a:rPr lang="en-US" dirty="0">
                <a:solidFill>
                  <a:schemeClr val="accent1">
                    <a:lumMod val="75000"/>
                  </a:schemeClr>
                </a:solidFill>
              </a:rPr>
              <a:t>The procedure will take anywhere from </a:t>
            </a:r>
            <a:r>
              <a:rPr lang="en-US" b="1" u="sng" dirty="0">
                <a:solidFill>
                  <a:schemeClr val="accent1">
                    <a:lumMod val="75000"/>
                  </a:schemeClr>
                </a:solidFill>
              </a:rPr>
              <a:t>a </a:t>
            </a:r>
            <a:r>
              <a:rPr lang="en-US" b="1" u="sng" dirty="0" smtClean="0">
                <a:solidFill>
                  <a:schemeClr val="accent1">
                    <a:lumMod val="75000"/>
                  </a:schemeClr>
                </a:solidFill>
              </a:rPr>
              <a:t>few minutes </a:t>
            </a:r>
            <a:r>
              <a:rPr lang="en-US" b="1" u="sng" dirty="0">
                <a:solidFill>
                  <a:schemeClr val="accent1">
                    <a:lumMod val="75000"/>
                  </a:schemeClr>
                </a:solidFill>
              </a:rPr>
              <a:t>to 30 minutes</a:t>
            </a:r>
            <a:r>
              <a:rPr lang="en-US" dirty="0">
                <a:solidFill>
                  <a:schemeClr val="accent1">
                    <a:lumMod val="75000"/>
                  </a:schemeClr>
                </a:solidFill>
              </a:rPr>
              <a:t>, depending on the severity of the </a:t>
            </a:r>
            <a:r>
              <a:rPr lang="en-US" dirty="0" smtClean="0">
                <a:solidFill>
                  <a:schemeClr val="accent1">
                    <a:lumMod val="75000"/>
                  </a:schemeClr>
                </a:solidFill>
              </a:rPr>
              <a:t>breast edema</a:t>
            </a:r>
            <a:r>
              <a:rPr lang="en-US" dirty="0">
                <a:solidFill>
                  <a:schemeClr val="accent1">
                    <a:lumMod val="75000"/>
                  </a:schemeClr>
                </a:solidFill>
              </a:rPr>
              <a:t>.</a:t>
            </a:r>
          </a:p>
        </p:txBody>
      </p:sp>
    </p:spTree>
    <p:extLst>
      <p:ext uri="{BB962C8B-B14F-4D97-AF65-F5344CB8AC3E}">
        <p14:creationId xmlns:p14="http://schemas.microsoft.com/office/powerpoint/2010/main" val="1986897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6552" y="471955"/>
            <a:ext cx="8230313" cy="1444877"/>
          </a:xfrm>
          <a:prstGeom prst="rect">
            <a:avLst/>
          </a:prstGeom>
        </p:spPr>
      </p:pic>
      <p:pic>
        <p:nvPicPr>
          <p:cNvPr id="5" name="Content Placeholder 4"/>
          <p:cNvPicPr>
            <a:picLocks noGrp="1" noChangeAspect="1"/>
          </p:cNvPicPr>
          <p:nvPr>
            <p:ph idx="1"/>
          </p:nvPr>
        </p:nvPicPr>
        <p:blipFill rotWithShape="1">
          <a:blip r:embed="rId3"/>
          <a:srcRect b="33928"/>
          <a:stretch/>
        </p:blipFill>
        <p:spPr>
          <a:xfrm>
            <a:off x="755576" y="1700808"/>
            <a:ext cx="6048672" cy="4968551"/>
          </a:xfrm>
          <a:prstGeom prst="rect">
            <a:avLst/>
          </a:prstGeom>
        </p:spPr>
      </p:pic>
    </p:spTree>
    <p:extLst>
      <p:ext uri="{BB962C8B-B14F-4D97-AF65-F5344CB8AC3E}">
        <p14:creationId xmlns:p14="http://schemas.microsoft.com/office/powerpoint/2010/main" val="7308098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0063" y="1484784"/>
            <a:ext cx="5291137" cy="1862455"/>
          </a:xfrm>
        </p:spPr>
        <p:txBody>
          <a:bodyPr/>
          <a:lstStyle/>
          <a:p>
            <a:pPr algn="l" rtl="0">
              <a:defRPr/>
            </a:pPr>
            <a:r>
              <a:rPr lang="en-US" sz="2800" i="1" dirty="0" smtClean="0">
                <a:solidFill>
                  <a:schemeClr val="accent1">
                    <a:lumMod val="75000"/>
                  </a:schemeClr>
                </a:solidFill>
              </a:rPr>
              <a:t>Flat nipples may be almost indistinguishable from the areola, or protrude </a:t>
            </a:r>
            <a:r>
              <a:rPr lang="en-US" sz="2800" b="1" i="1" dirty="0" smtClean="0">
                <a:solidFill>
                  <a:schemeClr val="accent1">
                    <a:lumMod val="75000"/>
                  </a:schemeClr>
                </a:solidFill>
              </a:rPr>
              <a:t>only slightly with stimulation.</a:t>
            </a:r>
            <a:r>
              <a:rPr lang="en-US" sz="2800" i="1" dirty="0" smtClean="0">
                <a:solidFill>
                  <a:schemeClr val="accent1">
                    <a:lumMod val="75000"/>
                  </a:schemeClr>
                </a:solidFill>
              </a:rPr>
              <a:t> </a:t>
            </a:r>
          </a:p>
        </p:txBody>
      </p:sp>
      <p:graphicFrame>
        <p:nvGraphicFramePr>
          <p:cNvPr id="6" name="Diagram 5"/>
          <p:cNvGraphicFramePr/>
          <p:nvPr>
            <p:extLst>
              <p:ext uri="{D42A27DB-BD31-4B8C-83A1-F6EECF244321}">
                <p14:modId xmlns:p14="http://schemas.microsoft.com/office/powerpoint/2010/main" val="684862101"/>
              </p:ext>
            </p:extLst>
          </p:nvPr>
        </p:nvGraphicFramePr>
        <p:xfrm>
          <a:off x="-396552" y="188640"/>
          <a:ext cx="8229600" cy="1443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1"/>
          <p:cNvSpPr txBox="1">
            <a:spLocks/>
          </p:cNvSpPr>
          <p:nvPr/>
        </p:nvSpPr>
        <p:spPr bwMode="auto">
          <a:xfrm>
            <a:off x="500063" y="3501008"/>
            <a:ext cx="7168281" cy="1769706"/>
          </a:xfrm>
          <a:prstGeom prst="rect">
            <a:avLst/>
          </a:prstGeom>
          <a:noFill/>
          <a:ln w="9525">
            <a:noFill/>
            <a:miter lim="800000"/>
            <a:headEnd/>
            <a:tailEnd/>
          </a:ln>
          <a:effectLst/>
        </p:spPr>
        <p:txBody>
          <a:bodyPr/>
          <a:lstStyle/>
          <a:p>
            <a:pPr marL="342900" indent="-342900" eaLnBrk="0" hangingPunct="0">
              <a:spcBef>
                <a:spcPct val="20000"/>
              </a:spcBef>
              <a:buClr>
                <a:schemeClr val="hlink"/>
              </a:buClr>
              <a:buSzPct val="65000"/>
              <a:buFont typeface="Wingdings" pitchFamily="2" charset="2"/>
              <a:buChar char="n"/>
              <a:defRPr/>
            </a:pPr>
            <a:r>
              <a:rPr lang="en-US" sz="2800" b="0" i="0" dirty="0">
                <a:solidFill>
                  <a:schemeClr val="tx1"/>
                </a:solidFill>
                <a:latin typeface="+mn-lt"/>
              </a:rPr>
              <a:t>Flat nipples respond to the same passive treatment with a </a:t>
            </a:r>
            <a:r>
              <a:rPr lang="en-US" sz="2800" b="1" i="0" dirty="0">
                <a:solidFill>
                  <a:schemeClr val="tx1"/>
                </a:solidFill>
                <a:latin typeface="+mn-lt"/>
              </a:rPr>
              <a:t>breast shell </a:t>
            </a:r>
            <a:r>
              <a:rPr lang="en-US" sz="2800" b="0" i="0" dirty="0">
                <a:solidFill>
                  <a:schemeClr val="tx1"/>
                </a:solidFill>
                <a:latin typeface="+mn-lt"/>
              </a:rPr>
              <a:t>that works for inverted nipples. The shells can be worn during the </a:t>
            </a:r>
            <a:r>
              <a:rPr lang="en-US" sz="2800" b="1" i="1" dirty="0">
                <a:solidFill>
                  <a:schemeClr val="accent1">
                    <a:lumMod val="75000"/>
                  </a:schemeClr>
                </a:solidFill>
                <a:latin typeface="+mn-lt"/>
              </a:rPr>
              <a:t>last trimester </a:t>
            </a:r>
            <a:r>
              <a:rPr lang="en-US" sz="2800" b="0" i="0" dirty="0">
                <a:solidFill>
                  <a:schemeClr val="tx1"/>
                </a:solidFill>
                <a:latin typeface="+mn-lt"/>
              </a:rPr>
              <a:t>by women who choose to do so </a:t>
            </a:r>
            <a:endParaRPr lang="en-US" sz="2800" b="0" i="0" kern="0" dirty="0">
              <a:solidFill>
                <a:schemeClr val="tx1"/>
              </a:solidFill>
              <a:effectLst>
                <a:outerShdw blurRad="38100" dist="38100" dir="2700000" algn="tl">
                  <a:srgbClr val="000000"/>
                </a:outerShdw>
              </a:effectLst>
              <a:latin typeface="+mn-lt"/>
              <a:cs typeface="+mn-cs"/>
            </a:endParaRPr>
          </a:p>
        </p:txBody>
      </p:sp>
    </p:spTree>
    <p:extLst>
      <p:ext uri="{BB962C8B-B14F-4D97-AF65-F5344CB8AC3E}">
        <p14:creationId xmlns:p14="http://schemas.microsoft.com/office/powerpoint/2010/main" val="29811400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340768"/>
            <a:ext cx="6774904" cy="4824536"/>
          </a:xfrm>
        </p:spPr>
        <p:txBody>
          <a:bodyPr>
            <a:normAutofit fontScale="92500" lnSpcReduction="20000"/>
          </a:bodyPr>
          <a:lstStyle/>
          <a:p>
            <a:pPr algn="l" rtl="0">
              <a:defRPr/>
            </a:pPr>
            <a:r>
              <a:rPr lang="en-US" sz="2800" dirty="0" smtClean="0"/>
              <a:t>If your nipples are only mildly flat, your </a:t>
            </a:r>
            <a:r>
              <a:rPr lang="en-US" sz="2800" b="1" dirty="0" smtClean="0">
                <a:hlinkClick r:id="" action="ppaction://customshow?id=11&amp;return=true"/>
              </a:rPr>
              <a:t>baby may be able to attach himself </a:t>
            </a:r>
            <a:r>
              <a:rPr lang="en-US" sz="2800" dirty="0" smtClean="0"/>
              <a:t>to the breast without any special help.</a:t>
            </a:r>
          </a:p>
          <a:p>
            <a:pPr algn="l" rtl="0">
              <a:defRPr/>
            </a:pPr>
            <a:r>
              <a:rPr lang="en-US" sz="2800" dirty="0" smtClean="0"/>
              <a:t>If not, </a:t>
            </a:r>
            <a:r>
              <a:rPr lang="en-US" sz="2800" b="1" u="sng" dirty="0" smtClean="0"/>
              <a:t>try gently compressing the areola </a:t>
            </a:r>
            <a:r>
              <a:rPr lang="en-US" sz="2800" u="sng" dirty="0" smtClean="0"/>
              <a:t>before a feed to </a:t>
            </a:r>
            <a:r>
              <a:rPr lang="en-US" sz="2800" b="1" u="sng" dirty="0" smtClean="0"/>
              <a:t>make the nipple as erect as possible</a:t>
            </a:r>
            <a:r>
              <a:rPr lang="en-US" sz="2800" u="sng" dirty="0" smtClean="0"/>
              <a:t> </a:t>
            </a:r>
            <a:r>
              <a:rPr lang="en-US" sz="2800" dirty="0" smtClean="0"/>
              <a:t>before offering it to your infant.</a:t>
            </a:r>
          </a:p>
          <a:p>
            <a:pPr algn="l" rtl="0">
              <a:defRPr/>
            </a:pPr>
            <a:r>
              <a:rPr lang="en-US" sz="2800" dirty="0" smtClean="0"/>
              <a:t>Using the </a:t>
            </a:r>
            <a:r>
              <a:rPr lang="en-US" sz="2800" b="1" dirty="0" smtClean="0">
                <a:solidFill>
                  <a:srgbClr val="FF9900"/>
                </a:solidFill>
              </a:rPr>
              <a:t>breast shell </a:t>
            </a:r>
            <a:r>
              <a:rPr lang="en-US" sz="2800" dirty="0" smtClean="0"/>
              <a:t>between feedings will help draw the nipple to greater prominence. </a:t>
            </a:r>
          </a:p>
          <a:p>
            <a:pPr algn="l" rtl="0">
              <a:defRPr/>
            </a:pPr>
            <a:r>
              <a:rPr lang="de-DE" sz="2800" dirty="0" smtClean="0"/>
              <a:t>In the case of flat nipples, the (temporary) use of </a:t>
            </a:r>
            <a:r>
              <a:rPr lang="de-DE" sz="2800" b="1" u="sng" dirty="0" smtClean="0">
                <a:solidFill>
                  <a:srgbClr val="FF9900"/>
                </a:solidFill>
              </a:rPr>
              <a:t>nipple shields </a:t>
            </a:r>
            <a:r>
              <a:rPr lang="de-DE" sz="2800" dirty="0" smtClean="0"/>
              <a:t>may be useful.</a:t>
            </a:r>
            <a:endParaRPr lang="en-US" sz="2800" dirty="0"/>
          </a:p>
        </p:txBody>
      </p:sp>
      <p:sp>
        <p:nvSpPr>
          <p:cNvPr id="7" name="Rounded Rectangle 4"/>
          <p:cNvSpPr/>
          <p:nvPr/>
        </p:nvSpPr>
        <p:spPr>
          <a:xfrm>
            <a:off x="323528" y="109875"/>
            <a:ext cx="8095866" cy="1302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defTabSz="1778000" rtl="1">
              <a:lnSpc>
                <a:spcPct val="90000"/>
              </a:lnSpc>
              <a:spcBef>
                <a:spcPct val="0"/>
              </a:spcBef>
              <a:spcAft>
                <a:spcPct val="35000"/>
              </a:spcAft>
            </a:pPr>
            <a:r>
              <a:rPr lang="en-US" sz="3200" b="1" i="1" kern="1200" dirty="0" smtClean="0">
                <a:solidFill>
                  <a:schemeClr val="accent1">
                    <a:lumMod val="75000"/>
                  </a:schemeClr>
                </a:solidFill>
                <a:effectLst>
                  <a:outerShdw blurRad="38100" dist="38100" dir="2700000" algn="tl">
                    <a:srgbClr val="000000">
                      <a:alpha val="43137"/>
                    </a:srgbClr>
                  </a:outerShdw>
                </a:effectLst>
              </a:rPr>
              <a:t>BREASTFEEDING WITH </a:t>
            </a:r>
            <a:br>
              <a:rPr lang="en-US" sz="3200" b="1" i="1" kern="1200" dirty="0" smtClean="0">
                <a:solidFill>
                  <a:schemeClr val="accent1">
                    <a:lumMod val="75000"/>
                  </a:schemeClr>
                </a:solidFill>
                <a:effectLst>
                  <a:outerShdw blurRad="38100" dist="38100" dir="2700000" algn="tl">
                    <a:srgbClr val="000000">
                      <a:alpha val="43137"/>
                    </a:srgbClr>
                  </a:outerShdw>
                </a:effectLst>
              </a:rPr>
            </a:br>
            <a:r>
              <a:rPr lang="en-US" sz="3200" b="1" i="1" kern="1200" dirty="0" smtClean="0">
                <a:solidFill>
                  <a:schemeClr val="accent1">
                    <a:lumMod val="75000"/>
                  </a:schemeClr>
                </a:solidFill>
                <a:effectLst>
                  <a:outerShdw blurRad="38100" dist="38100" dir="2700000" algn="tl">
                    <a:srgbClr val="000000">
                      <a:alpha val="43137"/>
                    </a:srgbClr>
                  </a:outerShdw>
                </a:effectLst>
              </a:rPr>
              <a:t>SMALL OR FLAT NIPPLES</a:t>
            </a:r>
            <a:endParaRPr lang="en-US" sz="3200" i="1" kern="1200"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87132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764704"/>
            <a:ext cx="6643464" cy="5361458"/>
          </a:xfrm>
        </p:spPr>
        <p:txBody>
          <a:bodyPr>
            <a:normAutofit/>
          </a:bodyPr>
          <a:lstStyle/>
          <a:p>
            <a:pPr algn="l" rtl="0"/>
            <a:r>
              <a:rPr lang="en-US" sz="2000" dirty="0" smtClean="0"/>
              <a:t>Over </a:t>
            </a:r>
            <a:r>
              <a:rPr lang="en-US" sz="2000" dirty="0"/>
              <a:t>the years, nipple shields have evolved </a:t>
            </a:r>
            <a:r>
              <a:rPr lang="en-US" sz="2000" dirty="0" smtClean="0"/>
              <a:t>from metal</a:t>
            </a:r>
            <a:r>
              <a:rPr lang="en-US" sz="2000" dirty="0"/>
              <a:t>, wood, and animal skins, through latex, Mexican-hat </a:t>
            </a:r>
            <a:r>
              <a:rPr lang="en-US" sz="2000" dirty="0" smtClean="0"/>
              <a:t>style, and </a:t>
            </a:r>
            <a:r>
              <a:rPr lang="en-US" sz="2000" dirty="0"/>
              <a:t>bottle teats over the mother’s nipples to today’s </a:t>
            </a:r>
            <a:r>
              <a:rPr lang="en-US" sz="2000" b="1" dirty="0">
                <a:effectLst>
                  <a:outerShdw blurRad="38100" dist="38100" dir="2700000" algn="tl">
                    <a:srgbClr val="000000">
                      <a:alpha val="43137"/>
                    </a:srgbClr>
                  </a:outerShdw>
                </a:effectLst>
              </a:rPr>
              <a:t>ultrathin </a:t>
            </a:r>
            <a:r>
              <a:rPr lang="en-US" sz="2000" b="1" dirty="0" smtClean="0">
                <a:effectLst>
                  <a:outerShdw blurRad="38100" dist="38100" dir="2700000" algn="tl">
                    <a:srgbClr val="000000">
                      <a:alpha val="43137"/>
                    </a:srgbClr>
                  </a:outerShdw>
                </a:effectLst>
              </a:rPr>
              <a:t>silicone</a:t>
            </a:r>
            <a:r>
              <a:rPr lang="en-US" sz="2000" dirty="0" smtClean="0"/>
              <a:t> version.</a:t>
            </a:r>
          </a:p>
          <a:p>
            <a:pPr algn="l" rtl="0"/>
            <a:r>
              <a:rPr lang="en-US" sz="2000" dirty="0"/>
              <a:t>What is important to note is that the </a:t>
            </a:r>
            <a:r>
              <a:rPr lang="en-US" sz="2000" b="1" u="sng" dirty="0"/>
              <a:t>newer silicone </a:t>
            </a:r>
            <a:r>
              <a:rPr lang="en-US" sz="2000" b="1" u="sng" dirty="0" smtClean="0"/>
              <a:t>shields </a:t>
            </a:r>
            <a:r>
              <a:rPr lang="en-US" sz="2000" dirty="0" smtClean="0"/>
              <a:t>do </a:t>
            </a:r>
            <a:r>
              <a:rPr lang="en-US" sz="2000" dirty="0"/>
              <a:t>not have the same negative effects associated with the others, </a:t>
            </a:r>
            <a:r>
              <a:rPr lang="en-US" sz="2000" dirty="0" smtClean="0"/>
              <a:t>such as </a:t>
            </a:r>
            <a:r>
              <a:rPr lang="en-US" sz="2800" b="1" u="sng" dirty="0" smtClean="0"/>
              <a:t>Decreased</a:t>
            </a:r>
            <a:r>
              <a:rPr lang="en-US" sz="2800" b="1" u="sng" dirty="0" smtClean="0">
                <a:solidFill>
                  <a:srgbClr val="FF0000"/>
                </a:solidFill>
              </a:rPr>
              <a:t> </a:t>
            </a:r>
            <a:r>
              <a:rPr lang="en-US" sz="2800" b="1" u="sng" dirty="0">
                <a:solidFill>
                  <a:srgbClr val="FF0000"/>
                </a:solidFill>
              </a:rPr>
              <a:t>milk transfer, </a:t>
            </a:r>
            <a:r>
              <a:rPr lang="en-US" sz="2800" b="1" u="sng" dirty="0" smtClean="0"/>
              <a:t>Decreased</a:t>
            </a:r>
            <a:r>
              <a:rPr lang="en-US" sz="2800" b="1" u="sng" dirty="0" smtClean="0">
                <a:solidFill>
                  <a:srgbClr val="FF0000"/>
                </a:solidFill>
              </a:rPr>
              <a:t> </a:t>
            </a:r>
            <a:r>
              <a:rPr lang="en-US" sz="2800" b="1" u="sng" dirty="0">
                <a:solidFill>
                  <a:srgbClr val="FF0000"/>
                </a:solidFill>
              </a:rPr>
              <a:t>nipple stimulation</a:t>
            </a:r>
            <a:r>
              <a:rPr lang="en-US" sz="2800" b="1" u="sng" dirty="0" smtClean="0">
                <a:solidFill>
                  <a:srgbClr val="FF0000"/>
                </a:solidFill>
              </a:rPr>
              <a:t>, </a:t>
            </a:r>
            <a:r>
              <a:rPr lang="en-US" sz="2800" b="1" u="sng" dirty="0" smtClean="0"/>
              <a:t>and Early </a:t>
            </a:r>
            <a:r>
              <a:rPr lang="en-US" sz="2800" b="1" u="sng" dirty="0" smtClean="0">
                <a:solidFill>
                  <a:srgbClr val="FF0000"/>
                </a:solidFill>
              </a:rPr>
              <a:t>cessation </a:t>
            </a:r>
            <a:r>
              <a:rPr lang="en-US" sz="2800" b="1" u="sng" dirty="0">
                <a:solidFill>
                  <a:srgbClr val="FF0000"/>
                </a:solidFill>
              </a:rPr>
              <a:t>of breastfeeding.</a:t>
            </a:r>
            <a:endParaRPr lang="en-US" sz="2800" b="1" u="sng" dirty="0" smtClean="0">
              <a:solidFill>
                <a:srgbClr val="FF0000"/>
              </a:solidFill>
            </a:endParaRPr>
          </a:p>
        </p:txBody>
      </p:sp>
      <p:graphicFrame>
        <p:nvGraphicFramePr>
          <p:cNvPr id="4" name="Diagram 3"/>
          <p:cNvGraphicFramePr/>
          <p:nvPr>
            <p:extLst>
              <p:ext uri="{D42A27DB-BD31-4B8C-83A1-F6EECF244321}">
                <p14:modId xmlns:p14="http://schemas.microsoft.com/office/powerpoint/2010/main" val="2558075537"/>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own Arrow 2"/>
          <p:cNvSpPr/>
          <p:nvPr/>
        </p:nvSpPr>
        <p:spPr>
          <a:xfrm>
            <a:off x="7380312" y="620688"/>
            <a:ext cx="792088" cy="108012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330815423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49752177"/>
              </p:ext>
            </p:extLst>
          </p:nvPr>
        </p:nvGraphicFramePr>
        <p:xfrm>
          <a:off x="457200" y="113184"/>
          <a:ext cx="8229600" cy="1354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629" name="Picture 2" descr="G:\DCIM\Camera\20120807_091603. 318 1day later.jpg"/>
          <p:cNvPicPr>
            <a:picLocks noGrp="1" noChangeAspect="1" noChangeArrowheads="1"/>
          </p:cNvPicPr>
          <p:nvPr>
            <p:ph idx="1"/>
          </p:nvPr>
        </p:nvPicPr>
        <p:blipFill>
          <a:blip r:embed="rId7"/>
          <a:srcRect/>
          <a:stretch>
            <a:fillRect/>
          </a:stretch>
        </p:blipFill>
        <p:spPr>
          <a:xfrm>
            <a:off x="4716016" y="764704"/>
            <a:ext cx="3888432" cy="5026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C:\Users\Mahmoud\Pictures\Picture1b.jpg"/>
          <p:cNvPicPr/>
          <p:nvPr/>
        </p:nvPicPr>
        <p:blipFill>
          <a:blip r:embed="rId8"/>
          <a:srcRect l="1435" t="1480" r="2451" b="2319"/>
          <a:stretch>
            <a:fillRect/>
          </a:stretch>
        </p:blipFill>
        <p:spPr bwMode="auto">
          <a:xfrm>
            <a:off x="179512" y="764704"/>
            <a:ext cx="4343400" cy="5026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1115616" y="5939988"/>
            <a:ext cx="5760640" cy="461665"/>
          </a:xfrm>
          <a:prstGeom prst="rect">
            <a:avLst/>
          </a:prstGeom>
        </p:spPr>
        <p:txBody>
          <a:bodyPr wrap="square">
            <a:spAutoFit/>
          </a:bodyPr>
          <a:lstStyle/>
          <a:p>
            <a:r>
              <a:rPr lang="en-US" sz="2400" i="1" dirty="0">
                <a:solidFill>
                  <a:schemeClr val="accent1">
                    <a:lumMod val="75000"/>
                  </a:schemeClr>
                </a:solidFill>
              </a:rPr>
              <a:t>Flat nipple before and after attachment</a:t>
            </a:r>
          </a:p>
        </p:txBody>
      </p:sp>
    </p:spTree>
    <p:extLst>
      <p:ext uri="{BB962C8B-B14F-4D97-AF65-F5344CB8AC3E}">
        <p14:creationId xmlns:p14="http://schemas.microsoft.com/office/powerpoint/2010/main" val="102977847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08720"/>
            <a:ext cx="6635080" cy="4525962"/>
          </a:xfrm>
        </p:spPr>
        <p:txBody>
          <a:bodyPr>
            <a:normAutofit fontScale="92500" lnSpcReduction="20000"/>
          </a:bodyPr>
          <a:lstStyle/>
          <a:p>
            <a:pPr lvl="0" algn="l" rtl="0">
              <a:defRPr/>
            </a:pPr>
            <a:r>
              <a:rPr lang="en-US" sz="3200" dirty="0" smtClean="0"/>
              <a:t>Drawing the nipple out with a </a:t>
            </a:r>
            <a:r>
              <a:rPr lang="en-US" sz="3200" b="1" u="sng" dirty="0" smtClean="0"/>
              <a:t>hospital electric pump  </a:t>
            </a:r>
            <a:r>
              <a:rPr lang="en-US" sz="3200" u="sng" dirty="0" smtClean="0"/>
              <a:t>or</a:t>
            </a:r>
            <a:r>
              <a:rPr lang="en-US" sz="3200" b="1" u="sng" dirty="0" smtClean="0"/>
              <a:t> </a:t>
            </a:r>
            <a:r>
              <a:rPr lang="en-US" sz="3200" dirty="0" smtClean="0"/>
              <a:t> </a:t>
            </a:r>
            <a:r>
              <a:rPr lang="en-US" sz="3200" b="1" u="sng" dirty="0" smtClean="0"/>
              <a:t>other suction</a:t>
            </a:r>
            <a:r>
              <a:rPr lang="en-US" sz="3200" dirty="0" smtClean="0"/>
              <a:t> </a:t>
            </a:r>
            <a:r>
              <a:rPr lang="en-US" sz="2400" b="1" u="sng" dirty="0">
                <a:solidFill>
                  <a:srgbClr val="FF0000"/>
                </a:solidFill>
              </a:rPr>
              <a:t>(Nipple </a:t>
            </a:r>
            <a:r>
              <a:rPr lang="en-US" sz="2400" b="1" u="sng" dirty="0" smtClean="0">
                <a:solidFill>
                  <a:srgbClr val="FF0000"/>
                </a:solidFill>
              </a:rPr>
              <a:t>Everters, </a:t>
            </a:r>
            <a:r>
              <a:rPr lang="en-US" sz="2400" b="1" dirty="0">
                <a:solidFill>
                  <a:srgbClr val="FF0000"/>
                </a:solidFill>
              </a:rPr>
              <a:t>Inverted </a:t>
            </a:r>
            <a:r>
              <a:rPr lang="en-US" sz="2400" b="1" dirty="0" smtClean="0">
                <a:solidFill>
                  <a:srgbClr val="FF0000"/>
                </a:solidFill>
              </a:rPr>
              <a:t>syringes) </a:t>
            </a:r>
            <a:r>
              <a:rPr lang="en-US" sz="3200" dirty="0" smtClean="0"/>
              <a:t>before</a:t>
            </a:r>
            <a:r>
              <a:rPr lang="en-US" sz="2400" dirty="0" smtClean="0"/>
              <a:t> </a:t>
            </a:r>
            <a:r>
              <a:rPr lang="en-US" sz="3200" dirty="0" smtClean="0"/>
              <a:t>each feeding should help facilitate latch-on and train the infant to a proper grasp.</a:t>
            </a:r>
          </a:p>
          <a:p>
            <a:pPr lvl="0" algn="l" rtl="0">
              <a:defRPr/>
            </a:pPr>
            <a:endParaRPr lang="en-US" sz="3200" dirty="0" smtClean="0"/>
          </a:p>
          <a:p>
            <a:pPr algn="l" rtl="0">
              <a:defRPr/>
            </a:pPr>
            <a:r>
              <a:rPr lang="en-US" sz="3200" dirty="0" smtClean="0"/>
              <a:t>A day or two of such preparation with the pump is usually sufficient if the infant is full term with a good suck.</a:t>
            </a:r>
            <a:endParaRPr lang="en-US" sz="3200" dirty="0"/>
          </a:p>
        </p:txBody>
      </p:sp>
      <p:sp>
        <p:nvSpPr>
          <p:cNvPr id="3" name="Down Arrow 2"/>
          <p:cNvSpPr/>
          <p:nvPr/>
        </p:nvSpPr>
        <p:spPr>
          <a:xfrm>
            <a:off x="7524328" y="476672"/>
            <a:ext cx="864096" cy="151216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7913013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268760"/>
            <a:ext cx="7206952" cy="4754562"/>
          </a:xfrm>
        </p:spPr>
        <p:txBody>
          <a:bodyPr>
            <a:normAutofit fontScale="92500" lnSpcReduction="10000"/>
          </a:bodyPr>
          <a:lstStyle/>
          <a:p>
            <a:pPr algn="l" rtl="0"/>
            <a:r>
              <a:rPr lang="en-US" sz="2800" dirty="0" smtClean="0"/>
              <a:t>Evert a </a:t>
            </a:r>
            <a:r>
              <a:rPr lang="en-US" sz="2800" b="1" dirty="0" smtClean="0"/>
              <a:t>flat </a:t>
            </a:r>
            <a:r>
              <a:rPr lang="en-US" sz="2800" dirty="0" smtClean="0"/>
              <a:t>or</a:t>
            </a:r>
            <a:r>
              <a:rPr lang="en-US" sz="2800" b="1" dirty="0" smtClean="0"/>
              <a:t> retracted nipple </a:t>
            </a:r>
            <a:r>
              <a:rPr lang="en-US" sz="2800" dirty="0" smtClean="0"/>
              <a:t>in the prenatal or postnatal period</a:t>
            </a:r>
          </a:p>
          <a:p>
            <a:pPr algn="l" rtl="0"/>
            <a:r>
              <a:rPr lang="en-US" sz="2800" b="1" u="sng" dirty="0" smtClean="0"/>
              <a:t>Form a nipple to make latch-on easier </a:t>
            </a:r>
            <a:r>
              <a:rPr lang="en-US" sz="2800" dirty="0" smtClean="0"/>
              <a:t>for a baby who is having difficulty grasping and holding the nipple</a:t>
            </a:r>
          </a:p>
          <a:p>
            <a:pPr algn="l" rtl="0"/>
            <a:r>
              <a:rPr lang="en-US" sz="2800" dirty="0" smtClean="0"/>
              <a:t>The mother applies the suction and </a:t>
            </a:r>
            <a:r>
              <a:rPr lang="en-US" sz="2800" b="1" u="sng" dirty="0" smtClean="0"/>
              <a:t>gently pulls back </a:t>
            </a:r>
            <a:r>
              <a:rPr lang="en-US" sz="2800" dirty="0" smtClean="0"/>
              <a:t>on the plunger to her level of comfort and holds the nipple everted for </a:t>
            </a:r>
            <a:r>
              <a:rPr lang="en-US" sz="2800" b="1" dirty="0" smtClean="0"/>
              <a:t>about 30 seconds </a:t>
            </a:r>
          </a:p>
          <a:p>
            <a:pPr lvl="1" algn="l" rtl="0"/>
            <a:r>
              <a:rPr lang="en-US" sz="2200" b="1" i="1" dirty="0" smtClean="0">
                <a:solidFill>
                  <a:schemeClr val="accent1">
                    <a:lumMod val="75000"/>
                  </a:schemeClr>
                </a:solidFill>
              </a:rPr>
              <a:t>she preforms this action prior to each breastfeeding and can repeat between feeding if desired </a:t>
            </a:r>
          </a:p>
        </p:txBody>
      </p:sp>
      <p:sp>
        <p:nvSpPr>
          <p:cNvPr id="3" name="Rectangle 2"/>
          <p:cNvSpPr/>
          <p:nvPr/>
        </p:nvSpPr>
        <p:spPr>
          <a:xfrm>
            <a:off x="683568" y="548680"/>
            <a:ext cx="3217547" cy="584775"/>
          </a:xfrm>
          <a:prstGeom prst="rect">
            <a:avLst/>
          </a:prstGeom>
        </p:spPr>
        <p:txBody>
          <a:bodyPr wrap="none">
            <a:spAutoFit/>
          </a:bodyPr>
          <a:lstStyle/>
          <a:p>
            <a:r>
              <a:rPr lang="en-US" sz="3200" b="1" i="1" dirty="0">
                <a:solidFill>
                  <a:schemeClr val="accent1">
                    <a:lumMod val="75000"/>
                  </a:schemeClr>
                </a:solidFill>
              </a:rPr>
              <a:t>Nipple Everters</a:t>
            </a:r>
          </a:p>
        </p:txBody>
      </p:sp>
    </p:spTree>
    <p:extLst>
      <p:ext uri="{BB962C8B-B14F-4D97-AF65-F5344CB8AC3E}">
        <p14:creationId xmlns:p14="http://schemas.microsoft.com/office/powerpoint/2010/main" val="21734332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flipH="1">
            <a:off x="81098" y="2165854"/>
            <a:ext cx="2474678" cy="291642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379" y="1556792"/>
            <a:ext cx="4721085" cy="4074925"/>
          </a:xfrm>
          <a:prstGeom prst="rect">
            <a:avLst/>
          </a:prstGeom>
          <a:ln>
            <a:noFill/>
          </a:ln>
          <a:effectLst>
            <a:softEdge rad="112500"/>
          </a:effectLst>
        </p:spPr>
      </p:pic>
      <p:sp>
        <p:nvSpPr>
          <p:cNvPr id="11" name="Rounded Rectangle 4"/>
          <p:cNvSpPr/>
          <p:nvPr/>
        </p:nvSpPr>
        <p:spPr>
          <a:xfrm>
            <a:off x="564094" y="358247"/>
            <a:ext cx="8122706" cy="9879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endParaRPr lang="en-US" sz="4400" kern="1200" dirty="0">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378695" y="3310680"/>
            <a:ext cx="3852863" cy="14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55576" y="692696"/>
            <a:ext cx="3599062" cy="646331"/>
          </a:xfrm>
          <a:prstGeom prst="rect">
            <a:avLst/>
          </a:prstGeom>
        </p:spPr>
        <p:txBody>
          <a:bodyPr wrap="none">
            <a:spAutoFit/>
          </a:bodyPr>
          <a:lstStyle/>
          <a:p>
            <a:r>
              <a:rPr lang="en-US" sz="3600" b="1" i="1" dirty="0">
                <a:solidFill>
                  <a:schemeClr val="accent1">
                    <a:lumMod val="75000"/>
                  </a:schemeClr>
                </a:solidFill>
              </a:rPr>
              <a:t>Nipple Everters</a:t>
            </a:r>
          </a:p>
        </p:txBody>
      </p:sp>
    </p:spTree>
    <p:extLst>
      <p:ext uri="{BB962C8B-B14F-4D97-AF65-F5344CB8AC3E}">
        <p14:creationId xmlns:p14="http://schemas.microsoft.com/office/powerpoint/2010/main" val="28382991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C:\Users\Mahmoud\Pictures\Picture2.png"/>
          <p:cNvPicPr>
            <a:picLocks noChangeAspect="1" noChangeArrowheads="1"/>
          </p:cNvPicPr>
          <p:nvPr/>
        </p:nvPicPr>
        <p:blipFill>
          <a:blip r:embed="rId2"/>
          <a:srcRect/>
          <a:stretch>
            <a:fillRect/>
          </a:stretch>
        </p:blipFill>
        <p:spPr bwMode="auto">
          <a:xfrm>
            <a:off x="611560" y="836712"/>
            <a:ext cx="6910536" cy="3888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1115616" y="5147900"/>
            <a:ext cx="3738524" cy="646331"/>
          </a:xfrm>
          <a:prstGeom prst="rect">
            <a:avLst/>
          </a:prstGeom>
        </p:spPr>
        <p:txBody>
          <a:bodyPr wrap="none">
            <a:spAutoFit/>
          </a:bodyPr>
          <a:lstStyle/>
          <a:p>
            <a:r>
              <a:rPr lang="en-US" sz="3600" i="1" dirty="0">
                <a:solidFill>
                  <a:schemeClr val="accent1">
                    <a:lumMod val="75000"/>
                  </a:schemeClr>
                </a:solidFill>
              </a:rPr>
              <a:t>Inverted syringes</a:t>
            </a:r>
          </a:p>
        </p:txBody>
      </p:sp>
    </p:spTree>
    <p:extLst>
      <p:ext uri="{BB962C8B-B14F-4D97-AF65-F5344CB8AC3E}">
        <p14:creationId xmlns:p14="http://schemas.microsoft.com/office/powerpoint/2010/main" val="276304421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descr="C:\Users\Mahmoud\Pictures\Picture1.png"/>
          <p:cNvPicPr>
            <a:picLocks noChangeAspect="1" noChangeArrowheads="1"/>
          </p:cNvPicPr>
          <p:nvPr/>
        </p:nvPicPr>
        <p:blipFill>
          <a:blip r:embed="rId2"/>
          <a:srcRect/>
          <a:stretch>
            <a:fillRect/>
          </a:stretch>
        </p:blipFill>
        <p:spPr bwMode="auto">
          <a:xfrm>
            <a:off x="522997" y="1124744"/>
            <a:ext cx="7001332" cy="4638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Down Arrow 1"/>
          <p:cNvSpPr/>
          <p:nvPr/>
        </p:nvSpPr>
        <p:spPr>
          <a:xfrm>
            <a:off x="7668345" y="692696"/>
            <a:ext cx="864095" cy="105188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1086205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491880" y="260648"/>
            <a:ext cx="2088232" cy="14401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 name="Title 3"/>
          <p:cNvSpPr>
            <a:spLocks noGrp="1"/>
          </p:cNvSpPr>
          <p:nvPr>
            <p:ph type="ctrTitle"/>
          </p:nvPr>
        </p:nvSpPr>
        <p:spPr>
          <a:xfrm>
            <a:off x="677801" y="995569"/>
            <a:ext cx="6990543" cy="1470905"/>
          </a:xfrm>
        </p:spPr>
        <p:txBody>
          <a:bodyPr/>
          <a:lstStyle/>
          <a:p>
            <a:pPr algn="l"/>
            <a:r>
              <a:rPr lang="en-US" sz="4400" i="1" dirty="0">
                <a:solidFill>
                  <a:schemeClr val="tx1"/>
                </a:solidFill>
                <a:latin typeface="Algerian" panose="04020705040A02060702" pitchFamily="82" charset="0"/>
              </a:rPr>
              <a:t>ALTERNATIVE  METHOD   OF BREASTFEEDING</a:t>
            </a:r>
          </a:p>
        </p:txBody>
      </p:sp>
      <p:pic>
        <p:nvPicPr>
          <p:cNvPr id="2" name="Picture 1"/>
          <p:cNvPicPr>
            <a:picLocks noChangeAspect="1"/>
          </p:cNvPicPr>
          <p:nvPr/>
        </p:nvPicPr>
        <p:blipFill>
          <a:blip r:embed="rId2"/>
          <a:stretch>
            <a:fillRect/>
          </a:stretch>
        </p:blipFill>
        <p:spPr>
          <a:xfrm>
            <a:off x="-108520" y="3359318"/>
            <a:ext cx="4392488" cy="3598074"/>
          </a:xfrm>
          <a:prstGeom prst="rect">
            <a:avLst/>
          </a:prstGeom>
        </p:spPr>
      </p:pic>
    </p:spTree>
    <p:extLst>
      <p:ext uri="{BB962C8B-B14F-4D97-AF65-F5344CB8AC3E}">
        <p14:creationId xmlns:p14="http://schemas.microsoft.com/office/powerpoint/2010/main" val="25839351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Content Placeholder 2"/>
          <p:cNvSpPr>
            <a:spLocks noGrp="1"/>
          </p:cNvSpPr>
          <p:nvPr>
            <p:ph idx="1"/>
          </p:nvPr>
        </p:nvSpPr>
        <p:spPr>
          <a:xfrm>
            <a:off x="395536" y="1124744"/>
            <a:ext cx="7126560" cy="4302224"/>
          </a:xfrm>
        </p:spPr>
        <p:txBody>
          <a:bodyPr>
            <a:noAutofit/>
          </a:bodyPr>
          <a:lstStyle/>
          <a:p>
            <a:pPr algn="l" defTabSz="912813" rtl="0" eaLnBrk="1" hangingPunct="1">
              <a:lnSpc>
                <a:spcPct val="130000"/>
              </a:lnSpc>
              <a:defRPr/>
            </a:pPr>
            <a:r>
              <a:rPr lang="en-US" sz="2800" b="1" i="1" dirty="0" smtClean="0">
                <a:solidFill>
                  <a:schemeClr val="accent1">
                    <a:lumMod val="75000"/>
                  </a:schemeClr>
                </a:solidFill>
              </a:rPr>
              <a:t>Baby-led</a:t>
            </a:r>
          </a:p>
          <a:p>
            <a:pPr algn="l" defTabSz="912813" rtl="0" eaLnBrk="1" hangingPunct="1">
              <a:lnSpc>
                <a:spcPct val="130000"/>
              </a:lnSpc>
              <a:buFont typeface="Wingdings" pitchFamily="2" charset="2"/>
              <a:buNone/>
              <a:defRPr/>
            </a:pPr>
            <a:r>
              <a:rPr lang="en-US" sz="2800" dirty="0" smtClean="0"/>
              <a:t>     (baby can control the </a:t>
            </a:r>
            <a:r>
              <a:rPr lang="en-US" sz="2800" b="1" u="sng" dirty="0" smtClean="0"/>
              <a:t>length</a:t>
            </a:r>
            <a:r>
              <a:rPr lang="en-US" sz="2800" dirty="0" smtClean="0"/>
              <a:t> of the feed and the </a:t>
            </a:r>
            <a:r>
              <a:rPr lang="en-US" sz="2800" b="1" u="sng" dirty="0" smtClean="0"/>
              <a:t>amount</a:t>
            </a:r>
            <a:r>
              <a:rPr lang="en-US" sz="2800" dirty="0" smtClean="0"/>
              <a:t> taken)</a:t>
            </a:r>
          </a:p>
          <a:p>
            <a:pPr marL="742950" lvl="1" indent="-285750" algn="l" defTabSz="912813" rtl="0" eaLnBrk="1" hangingPunct="1">
              <a:lnSpc>
                <a:spcPct val="130000"/>
              </a:lnSpc>
              <a:defRPr/>
            </a:pPr>
            <a:r>
              <a:rPr lang="en-US" sz="2800" b="1" dirty="0" smtClean="0">
                <a:solidFill>
                  <a:srgbClr val="00B050"/>
                </a:solidFill>
              </a:rPr>
              <a:t>Breastfeeding, Cup-feeding</a:t>
            </a:r>
          </a:p>
          <a:p>
            <a:pPr algn="l" defTabSz="912813" rtl="0" eaLnBrk="1" hangingPunct="1">
              <a:lnSpc>
                <a:spcPct val="130000"/>
              </a:lnSpc>
              <a:defRPr/>
            </a:pPr>
            <a:r>
              <a:rPr lang="en-US" sz="2800" b="1" i="1" dirty="0" smtClean="0">
                <a:solidFill>
                  <a:schemeClr val="accent1">
                    <a:lumMod val="75000"/>
                  </a:schemeClr>
                </a:solidFill>
              </a:rPr>
              <a:t>Career-led </a:t>
            </a:r>
            <a:r>
              <a:rPr lang="en-US" sz="2800" b="1" dirty="0" smtClean="0"/>
              <a:t>                                                 </a:t>
            </a:r>
            <a:r>
              <a:rPr lang="en-US" sz="2800" dirty="0" smtClean="0"/>
              <a:t>(baby has no control of the </a:t>
            </a:r>
            <a:r>
              <a:rPr lang="en-US" sz="2800" b="1" u="sng" dirty="0" smtClean="0"/>
              <a:t>amount </a:t>
            </a:r>
            <a:r>
              <a:rPr lang="en-US" sz="2800" dirty="0" smtClean="0"/>
              <a:t>or the </a:t>
            </a:r>
            <a:r>
              <a:rPr lang="en-US" sz="2800" b="1" u="sng" dirty="0" smtClean="0"/>
              <a:t>pace</a:t>
            </a:r>
            <a:r>
              <a:rPr lang="en-US" sz="2800" dirty="0" smtClean="0"/>
              <a:t> of the feed)</a:t>
            </a:r>
          </a:p>
          <a:p>
            <a:pPr marL="742950" lvl="1" indent="-285750" algn="l" defTabSz="912813" rtl="0" eaLnBrk="1" hangingPunct="1">
              <a:lnSpc>
                <a:spcPct val="130000"/>
              </a:lnSpc>
              <a:defRPr/>
            </a:pPr>
            <a:r>
              <a:rPr lang="en-US" sz="2800" dirty="0" smtClean="0">
                <a:solidFill>
                  <a:srgbClr val="C00000"/>
                </a:solidFill>
              </a:rPr>
              <a:t>Tube, Syringe, Dropper, Spoon, Bottle</a:t>
            </a:r>
          </a:p>
        </p:txBody>
      </p:sp>
      <p:sp>
        <p:nvSpPr>
          <p:cNvPr id="3" name="Rectangle 2"/>
          <p:cNvSpPr/>
          <p:nvPr/>
        </p:nvSpPr>
        <p:spPr>
          <a:xfrm>
            <a:off x="971600" y="332656"/>
            <a:ext cx="3744416" cy="707886"/>
          </a:xfrm>
          <a:prstGeom prst="rect">
            <a:avLst/>
          </a:prstGeom>
        </p:spPr>
        <p:txBody>
          <a:bodyPr wrap="square">
            <a:spAutoFit/>
          </a:bodyPr>
          <a:lstStyle/>
          <a:p>
            <a:r>
              <a:rPr lang="en-US" sz="4000" b="1" i="1" dirty="0">
                <a:solidFill>
                  <a:schemeClr val="accent1">
                    <a:lumMod val="75000"/>
                  </a:schemeClr>
                </a:solidFill>
              </a:rPr>
              <a:t>Oral feeding</a:t>
            </a:r>
          </a:p>
        </p:txBody>
      </p:sp>
    </p:spTree>
    <p:extLst>
      <p:ext uri="{BB962C8B-B14F-4D97-AF65-F5344CB8AC3E}">
        <p14:creationId xmlns:p14="http://schemas.microsoft.com/office/powerpoint/2010/main" val="182284885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33400" y="506362"/>
            <a:ext cx="6324600" cy="5818238"/>
          </a:xfrm>
        </p:spPr>
        <p:txBody>
          <a:bodyPr/>
          <a:lstStyle/>
          <a:p>
            <a:pPr algn="l" rtl="0"/>
            <a:r>
              <a:rPr lang="en-US" sz="2800" dirty="0" smtClean="0"/>
              <a:t>Skilled </a:t>
            </a:r>
            <a:r>
              <a:rPr lang="en-US" sz="2800" b="1" u="sng" dirty="0" smtClean="0"/>
              <a:t>health </a:t>
            </a:r>
            <a:r>
              <a:rPr lang="en-US" sz="2800" b="1" u="sng" dirty="0"/>
              <a:t>professionals </a:t>
            </a:r>
            <a:r>
              <a:rPr lang="en-US" sz="2800" dirty="0" smtClean="0"/>
              <a:t>knowledgeable </a:t>
            </a:r>
            <a:r>
              <a:rPr lang="en-US" sz="2800" dirty="0"/>
              <a:t>about </a:t>
            </a:r>
            <a:r>
              <a:rPr lang="en-US" sz="2800" dirty="0" smtClean="0"/>
              <a:t>breastfeeding management are an </a:t>
            </a:r>
            <a:r>
              <a:rPr lang="en-US" sz="2800" b="1" u="sng" dirty="0" smtClean="0"/>
              <a:t>important element </a:t>
            </a:r>
            <a:r>
              <a:rPr lang="en-US" sz="2800" b="1" u="sng" dirty="0"/>
              <a:t>of the support </a:t>
            </a:r>
            <a:r>
              <a:rPr lang="en-US" sz="2800" dirty="0"/>
              <a:t>of </a:t>
            </a:r>
            <a:r>
              <a:rPr lang="en-US" sz="2800" dirty="0" smtClean="0"/>
              <a:t>the </a:t>
            </a:r>
            <a:r>
              <a:rPr lang="en-US" sz="2800" dirty="0"/>
              <a:t>mother in her goal to </a:t>
            </a:r>
            <a:r>
              <a:rPr lang="en-US" sz="2800" dirty="0" smtClean="0"/>
              <a:t>breastfeed. </a:t>
            </a:r>
          </a:p>
          <a:p>
            <a:pPr algn="l" rtl="0"/>
            <a:r>
              <a:rPr lang="en-US" sz="2800" dirty="0" smtClean="0"/>
              <a:t>The </a:t>
            </a:r>
            <a:r>
              <a:rPr lang="en-US" sz="2800" b="1" dirty="0"/>
              <a:t>mother and </a:t>
            </a:r>
            <a:r>
              <a:rPr lang="en-US" sz="2800" b="1" dirty="0" smtClean="0"/>
              <a:t>health </a:t>
            </a:r>
            <a:r>
              <a:rPr lang="en-US" sz="2800" b="1" dirty="0"/>
              <a:t>care team </a:t>
            </a:r>
            <a:r>
              <a:rPr lang="en-US" sz="2800" dirty="0" smtClean="0"/>
              <a:t>should establish </a:t>
            </a:r>
            <a:r>
              <a:rPr lang="en-US" sz="2800" dirty="0"/>
              <a:t>a </a:t>
            </a:r>
            <a:r>
              <a:rPr lang="en-US" sz="2800" dirty="0" smtClean="0"/>
              <a:t>breastfeeding plan</a:t>
            </a:r>
            <a:r>
              <a:rPr lang="en-US" sz="2800" dirty="0"/>
              <a:t>.</a:t>
            </a:r>
          </a:p>
          <a:p>
            <a:pPr algn="l" rtl="0"/>
            <a:r>
              <a:rPr lang="en-US" sz="2800" dirty="0" smtClean="0"/>
              <a:t>Mother's breastfeeding </a:t>
            </a:r>
            <a:r>
              <a:rPr lang="en-US" sz="2800" dirty="0"/>
              <a:t>plan </a:t>
            </a:r>
            <a:r>
              <a:rPr lang="en-US" sz="2800" b="1" u="sng" dirty="0"/>
              <a:t>should </a:t>
            </a:r>
            <a:r>
              <a:rPr lang="en-US" sz="2800" b="1" u="sng" dirty="0" smtClean="0"/>
              <a:t>be regularly reviewed </a:t>
            </a:r>
            <a:r>
              <a:rPr lang="en-US" sz="2800" dirty="0" smtClean="0"/>
              <a:t>to ensure it reflects the infant's </a:t>
            </a:r>
            <a:r>
              <a:rPr lang="en-US" sz="2800" dirty="0"/>
              <a:t>current state of development.</a:t>
            </a:r>
          </a:p>
        </p:txBody>
      </p:sp>
      <p:pic>
        <p:nvPicPr>
          <p:cNvPr id="1027" name="Picture 3" descr="D:\slides\Update slides\new pic\my pic and position\dey 27 samsung\20140412_11032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149" r="17299"/>
          <a:stretch/>
        </p:blipFill>
        <p:spPr bwMode="auto">
          <a:xfrm>
            <a:off x="6941891" y="1981200"/>
            <a:ext cx="1592509" cy="2150033"/>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D:\slides\Update slides\new pic\my pic and position\dey 27 samsung\20140412_1111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363" t="8871" r="4637"/>
          <a:stretch/>
        </p:blipFill>
        <p:spPr bwMode="auto">
          <a:xfrm>
            <a:off x="6988822" y="533400"/>
            <a:ext cx="1545578" cy="1408471"/>
          </a:xfrm>
          <a:prstGeom prst="round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328" t="3024" r="30659" b="7708"/>
          <a:stretch/>
        </p:blipFill>
        <p:spPr bwMode="auto">
          <a:xfrm>
            <a:off x="6948785" y="4174567"/>
            <a:ext cx="1585615" cy="2150033"/>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10314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539552" y="1196752"/>
            <a:ext cx="6934944" cy="4746848"/>
          </a:xfrm>
        </p:spPr>
        <p:txBody>
          <a:bodyPr>
            <a:noAutofit/>
          </a:bodyPr>
          <a:lstStyle/>
          <a:p>
            <a:pPr algn="r" rtl="1">
              <a:defRPr/>
            </a:pPr>
            <a:r>
              <a:rPr lang="fa-IR" altLang="en-US" sz="2800" b="1" dirty="0" smtClean="0">
                <a:cs typeface="2  Tabassom" panose="00000400000000000000" pitchFamily="2" charset="-78"/>
              </a:rPr>
              <a:t>شيرمادر نوزاد نارس اختصاصي ترين و اصلي ترين منبع تغذيه و بهترين انتخاب برای نوزاد نارس</a:t>
            </a:r>
          </a:p>
          <a:p>
            <a:pPr algn="r" rtl="1">
              <a:defRPr/>
            </a:pPr>
            <a:r>
              <a:rPr lang="fa-IR" altLang="en-US" sz="2800" b="1" dirty="0" smtClean="0">
                <a:cs typeface="2  Tabassom" panose="00000400000000000000" pitchFamily="2" charset="-78"/>
              </a:rPr>
              <a:t>تشويق و تسريع در برقراري </a:t>
            </a:r>
            <a:r>
              <a:rPr lang="fa-IR" altLang="en-US" sz="2800" b="1" u="sng" dirty="0" smtClean="0">
                <a:cs typeface="2  Tabassom" panose="00000400000000000000" pitchFamily="2" charset="-78"/>
              </a:rPr>
              <a:t>تغذيه دهاني ،تقويت سيستم ايمني ، کاهش موربیدیتی و مرتالیتی نوزاد</a:t>
            </a:r>
          </a:p>
          <a:p>
            <a:pPr algn="r" rtl="1">
              <a:defRPr/>
            </a:pPr>
            <a:r>
              <a:rPr lang="fa-IR" altLang="en-US" sz="2800" b="1" dirty="0" smtClean="0">
                <a:cs typeface="2  Tabassom" panose="00000400000000000000" pitchFamily="2" charset="-78"/>
              </a:rPr>
              <a:t>یک برنامه کليدي براي تسهيل در ايجاد </a:t>
            </a:r>
            <a:r>
              <a:rPr lang="fa-IR" altLang="en-US" sz="2800" b="1" u="sng" dirty="0" smtClean="0">
                <a:cs typeface="2  Tabassom" panose="00000400000000000000" pitchFamily="2" charset="-78"/>
              </a:rPr>
              <a:t>روابط عاطفي مادر ونوزاد</a:t>
            </a:r>
          </a:p>
          <a:p>
            <a:pPr algn="r" rtl="1">
              <a:defRPr/>
            </a:pPr>
            <a:r>
              <a:rPr lang="fa-IR" altLang="en-US" sz="2800" b="1" u="sng" dirty="0" err="1" smtClean="0">
                <a:cs typeface="2  Tabassom" panose="00000400000000000000" pitchFamily="2" charset="-78"/>
              </a:rPr>
              <a:t>تخليه</a:t>
            </a:r>
            <a:r>
              <a:rPr lang="fa-IR" altLang="en-US" sz="2800" b="1" u="sng" dirty="0" smtClean="0">
                <a:cs typeface="2  Tabassom" panose="00000400000000000000" pitchFamily="2" charset="-78"/>
              </a:rPr>
              <a:t> </a:t>
            </a:r>
            <a:r>
              <a:rPr lang="fa-IR" altLang="en-US" sz="2800" b="1" u="sng" dirty="0" err="1" smtClean="0">
                <a:cs typeface="2  Tabassom" panose="00000400000000000000" pitchFamily="2" charset="-78"/>
              </a:rPr>
              <a:t>سريعتر</a:t>
            </a:r>
            <a:r>
              <a:rPr lang="fa-IR" altLang="en-US" sz="2800" b="1" u="sng" dirty="0" smtClean="0">
                <a:cs typeface="2  Tabassom" panose="00000400000000000000" pitchFamily="2" charset="-78"/>
              </a:rPr>
              <a:t> معده و </a:t>
            </a:r>
            <a:r>
              <a:rPr lang="fa-IR" altLang="en-US" sz="2800" b="1" u="sng" dirty="0" err="1" smtClean="0">
                <a:cs typeface="2  Tabassom" panose="00000400000000000000" pitchFamily="2" charset="-78"/>
              </a:rPr>
              <a:t>رزيدوي</a:t>
            </a:r>
            <a:r>
              <a:rPr lang="fa-IR" altLang="en-US" sz="2800" b="1" u="sng" dirty="0" smtClean="0">
                <a:cs typeface="2  Tabassom" panose="00000400000000000000" pitchFamily="2" charset="-78"/>
              </a:rPr>
              <a:t> کمتر نسبت </a:t>
            </a:r>
            <a:r>
              <a:rPr lang="fa-IR" altLang="en-US" sz="2800" b="1" u="sng" dirty="0" err="1" smtClean="0">
                <a:cs typeface="2  Tabassom" panose="00000400000000000000" pitchFamily="2" charset="-78"/>
              </a:rPr>
              <a:t>شيرمصنوعي</a:t>
            </a:r>
            <a:endParaRPr lang="fa-IR" altLang="en-US" sz="2800" b="1" u="sng" dirty="0" smtClean="0">
              <a:cs typeface="2  Tabassom" panose="00000400000000000000" pitchFamily="2" charset="-78"/>
            </a:endParaRPr>
          </a:p>
          <a:p>
            <a:pPr algn="r" rtl="1">
              <a:defRPr/>
            </a:pPr>
            <a:r>
              <a:rPr lang="fa-IR" altLang="en-US" sz="2800" b="1" u="sng" dirty="0" smtClean="0">
                <a:cs typeface="2  Tabassom" panose="00000400000000000000" pitchFamily="2" charset="-78"/>
              </a:rPr>
              <a:t>اقامت کمتر در بيمارستان بعلت </a:t>
            </a:r>
            <a:endParaRPr lang="en-US" altLang="en-US" sz="2800" b="1" u="sng" dirty="0" smtClean="0">
              <a:cs typeface="2  Tabassom" panose="00000400000000000000" pitchFamily="2" charset="-78"/>
            </a:endParaRPr>
          </a:p>
          <a:p>
            <a:pPr marL="0" indent="0" algn="ctr" rtl="1">
              <a:buFontTx/>
              <a:buNone/>
              <a:defRPr/>
            </a:pPr>
            <a:r>
              <a:rPr lang="en-US" altLang="en-US" sz="2800" b="1" u="sng" dirty="0" smtClean="0">
                <a:cs typeface="2  Tabassom" panose="00000400000000000000" pitchFamily="2" charset="-78"/>
              </a:rPr>
              <a:t>Full </a:t>
            </a:r>
            <a:r>
              <a:rPr lang="en-US" altLang="en-US" sz="2800" b="1" u="sng" dirty="0" err="1" smtClean="0">
                <a:cs typeface="2  Tabassom" panose="00000400000000000000" pitchFamily="2" charset="-78"/>
              </a:rPr>
              <a:t>Enteral</a:t>
            </a:r>
            <a:r>
              <a:rPr lang="en-US" altLang="en-US" sz="2800" b="1" u="sng" dirty="0" smtClean="0">
                <a:cs typeface="2  Tabassom" panose="00000400000000000000" pitchFamily="2" charset="-78"/>
              </a:rPr>
              <a:t> Feeding </a:t>
            </a:r>
            <a:r>
              <a:rPr lang="fa-IR" altLang="en-US" sz="2800" b="1" u="sng" dirty="0" smtClean="0">
                <a:cs typeface="2  Tabassom" panose="00000400000000000000" pitchFamily="2" charset="-78"/>
              </a:rPr>
              <a:t>شدن سريعتر</a:t>
            </a:r>
            <a:endParaRPr lang="en-US" altLang="en-US" sz="2800" b="1" u="sng" dirty="0" smtClean="0">
              <a:cs typeface="2  Tabassom" panose="00000400000000000000" pitchFamily="2" charset="-78"/>
            </a:endParaRPr>
          </a:p>
        </p:txBody>
      </p:sp>
      <p:sp>
        <p:nvSpPr>
          <p:cNvPr id="3" name="Rectangle 2"/>
          <p:cNvSpPr/>
          <p:nvPr/>
        </p:nvSpPr>
        <p:spPr>
          <a:xfrm>
            <a:off x="395536" y="478413"/>
            <a:ext cx="6462464" cy="461665"/>
          </a:xfrm>
          <a:prstGeom prst="rect">
            <a:avLst/>
          </a:prstGeom>
        </p:spPr>
        <p:txBody>
          <a:bodyPr wrap="square">
            <a:spAutoFit/>
          </a:bodyPr>
          <a:lstStyle/>
          <a:p>
            <a:pPr algn="r"/>
            <a:r>
              <a:rPr lang="fa-IR" sz="2400" dirty="0">
                <a:solidFill>
                  <a:schemeClr val="accent2">
                    <a:lumMod val="75000"/>
                  </a:schemeClr>
                </a:solidFill>
                <a:cs typeface="2  Titr" panose="00000700000000000000" pitchFamily="2" charset="-78"/>
              </a:rPr>
              <a:t>استفاده از شيرمادر براي نوزادان نارس يک امر حياتي است</a:t>
            </a:r>
          </a:p>
        </p:txBody>
      </p:sp>
    </p:spTree>
    <p:extLst>
      <p:ext uri="{BB962C8B-B14F-4D97-AF65-F5344CB8AC3E}">
        <p14:creationId xmlns:p14="http://schemas.microsoft.com/office/powerpoint/2010/main" val="2068563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200364126"/>
              </p:ext>
            </p:extLst>
          </p:nvPr>
        </p:nvGraphicFramePr>
        <p:xfrm>
          <a:off x="251520" y="333375"/>
          <a:ext cx="6460584"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5540" name="Rectangle 3"/>
          <p:cNvSpPr>
            <a:spLocks noChangeArrowheads="1"/>
          </p:cNvSpPr>
          <p:nvPr/>
        </p:nvSpPr>
        <p:spPr bwMode="auto">
          <a:xfrm>
            <a:off x="-324544" y="1805998"/>
            <a:ext cx="771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9pPr>
          </a:lstStyle>
          <a:p>
            <a:pPr algn="ctr" eaLnBrk="1" hangingPunct="1">
              <a:spcBef>
                <a:spcPct val="0"/>
              </a:spcBef>
              <a:buClrTx/>
              <a:buSzTx/>
              <a:buFontTx/>
              <a:buNone/>
            </a:pPr>
            <a:r>
              <a:rPr lang="en-US" altLang="en-US" sz="2000" dirty="0">
                <a:latin typeface="Georgia" pitchFamily="18" charset="0"/>
              </a:rPr>
              <a:t>A nipple shield is a thin flexible silicone cover </a:t>
            </a:r>
          </a:p>
        </p:txBody>
      </p:sp>
      <p:sp>
        <p:nvSpPr>
          <p:cNvPr id="3" name="Rectangle 2"/>
          <p:cNvSpPr/>
          <p:nvPr/>
        </p:nvSpPr>
        <p:spPr>
          <a:xfrm>
            <a:off x="467544" y="5211989"/>
            <a:ext cx="6781800" cy="646331"/>
          </a:xfrm>
          <a:prstGeom prst="rect">
            <a:avLst/>
          </a:prstGeom>
        </p:spPr>
        <p:txBody>
          <a:bodyPr wrap="square">
            <a:spAutoFit/>
          </a:bodyPr>
          <a:lstStyle/>
          <a:p>
            <a:r>
              <a:rPr lang="en-US" dirty="0"/>
              <a:t>Nipple shields with a cut-out section enable the infant to have contact with the skin and to smell the mother</a:t>
            </a:r>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t="11876" b="1"/>
          <a:stretch/>
        </p:blipFill>
        <p:spPr>
          <a:xfrm>
            <a:off x="4499992" y="2082455"/>
            <a:ext cx="3001842" cy="3121859"/>
          </a:xfrm>
          <a:prstGeom prst="rect">
            <a:avLst/>
          </a:prstGeom>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t="10390" b="9542"/>
          <a:stretch/>
        </p:blipFill>
        <p:spPr>
          <a:xfrm>
            <a:off x="467544" y="2162407"/>
            <a:ext cx="3834409" cy="3070174"/>
          </a:xfrm>
          <a:prstGeom prst="rect">
            <a:avLst/>
          </a:prstGeom>
        </p:spPr>
      </p:pic>
    </p:spTree>
    <p:extLst>
      <p:ext uri="{BB962C8B-B14F-4D97-AF65-F5344CB8AC3E}">
        <p14:creationId xmlns:p14="http://schemas.microsoft.com/office/powerpoint/2010/main" val="35409629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536" y="2472680"/>
            <a:ext cx="5386536" cy="34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2" name="Diagram 1"/>
          <p:cNvGraphicFramePr/>
          <p:nvPr>
            <p:extLst>
              <p:ext uri="{D42A27DB-BD31-4B8C-83A1-F6EECF244321}">
                <p14:modId xmlns:p14="http://schemas.microsoft.com/office/powerpoint/2010/main" val="3854695316"/>
              </p:ext>
            </p:extLst>
          </p:nvPr>
        </p:nvGraphicFramePr>
        <p:xfrm>
          <a:off x="673224" y="433264"/>
          <a:ext cx="6923112" cy="13395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629816" y="1085835"/>
            <a:ext cx="6462464" cy="830997"/>
          </a:xfrm>
          <a:prstGeom prst="rect">
            <a:avLst/>
          </a:prstGeom>
        </p:spPr>
        <p:txBody>
          <a:bodyPr wrap="square">
            <a:spAutoFit/>
          </a:bodyPr>
          <a:lstStyle/>
          <a:p>
            <a:pPr algn="r"/>
            <a:r>
              <a:rPr lang="fa-IR" sz="2400" b="1" dirty="0">
                <a:cs typeface="2  Tabassom" panose="00000400000000000000" pitchFamily="2" charset="-78"/>
              </a:rPr>
              <a:t>نوزاد نارس هنوز مکيدن موثر براي تخليه پستان ندارد</a:t>
            </a:r>
          </a:p>
          <a:p>
            <a:pPr algn="r"/>
            <a:r>
              <a:rPr lang="fa-IR" sz="2400" b="1" dirty="0">
                <a:cs typeface="2  Tabassom" panose="00000400000000000000" pitchFamily="2" charset="-78"/>
              </a:rPr>
              <a:t>اختلال در انتقال شیر از پستان &gt;.&gt;&gt;&gt;   کاهش تولید شیر</a:t>
            </a:r>
          </a:p>
        </p:txBody>
      </p:sp>
    </p:spTree>
    <p:extLst>
      <p:ext uri="{BB962C8B-B14F-4D97-AF65-F5344CB8AC3E}">
        <p14:creationId xmlns:p14="http://schemas.microsoft.com/office/powerpoint/2010/main" val="2358006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483768" y="3192470"/>
            <a:ext cx="4114800" cy="2180746"/>
          </a:xfrm>
        </p:spPr>
        <p:txBody>
          <a:bodyPr>
            <a:normAutofit fontScale="77500" lnSpcReduction="20000"/>
          </a:bodyPr>
          <a:lstStyle/>
          <a:p>
            <a:pPr marL="109537" indent="0" algn="ctr" rtl="0">
              <a:buNone/>
            </a:pPr>
            <a:r>
              <a:rPr lang="fa-IR" sz="2800" b="1" dirty="0" smtClean="0">
                <a:cs typeface="2  Tabassom" panose="00000400000000000000" pitchFamily="2" charset="-78"/>
              </a:rPr>
              <a:t> </a:t>
            </a:r>
            <a:r>
              <a:rPr lang="fa-IR" sz="2800" b="1" u="sng" dirty="0" smtClean="0">
                <a:cs typeface="2  Tabassom" panose="00000400000000000000" pitchFamily="2" charset="-78"/>
              </a:rPr>
              <a:t>آگاهی </a:t>
            </a:r>
            <a:r>
              <a:rPr lang="fa-IR" sz="2800" b="1" u="sng" dirty="0">
                <a:cs typeface="2  Tabassom" panose="00000400000000000000" pitchFamily="2" charset="-78"/>
              </a:rPr>
              <a:t>و مهارت پزشک و </a:t>
            </a:r>
            <a:r>
              <a:rPr lang="fa-IR" sz="2800" b="1" u="sng" dirty="0" smtClean="0">
                <a:cs typeface="2  Tabassom" panose="00000400000000000000" pitchFamily="2" charset="-78"/>
              </a:rPr>
              <a:t>پرستار در مدیریت شیردهی </a:t>
            </a:r>
            <a:r>
              <a:rPr lang="fa-IR" sz="2800" b="1" dirty="0" smtClean="0">
                <a:cs typeface="2  Tabassom" panose="00000400000000000000" pitchFamily="2" charset="-78"/>
              </a:rPr>
              <a:t>عامل بسیار مهمی در حمایت مادر به رسیدن هدف وی که همان تغذیه با شیرمادر است</a:t>
            </a:r>
            <a:r>
              <a:rPr lang="en-US" sz="2800" b="1" dirty="0" smtClean="0">
                <a:cs typeface="2  Tabassom" panose="00000400000000000000" pitchFamily="2" charset="-78"/>
              </a:rPr>
              <a:t> </a:t>
            </a:r>
            <a:r>
              <a:rPr lang="fa-IR" sz="2800" b="1" dirty="0" smtClean="0">
                <a:cs typeface="2  Tabassom" panose="00000400000000000000" pitchFamily="2" charset="-78"/>
              </a:rPr>
              <a:t> می باشد. </a:t>
            </a:r>
          </a:p>
        </p:txBody>
      </p:sp>
      <p:pic>
        <p:nvPicPr>
          <p:cNvPr id="1027" name="Picture 3" descr="D:\slides\Update slides\new pic\my pic and position\dey 27 samsung\20140412_11032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149" r="17299" b="15850"/>
          <a:stretch/>
        </p:blipFill>
        <p:spPr bwMode="auto">
          <a:xfrm>
            <a:off x="4639003" y="358307"/>
            <a:ext cx="1989938" cy="2308693"/>
          </a:xfrm>
          <a:prstGeom prst="bracketPair">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D:\slides\Update slides\new pic\my pic and position\dey 27 samsung\20140412_11113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164" t="-1630" r="4637" b="-786"/>
          <a:stretch/>
        </p:blipFill>
        <p:spPr bwMode="auto">
          <a:xfrm>
            <a:off x="318150" y="366190"/>
            <a:ext cx="2233104" cy="2300809"/>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328" t="14808" r="30659" b="11909"/>
          <a:stretch/>
        </p:blipFill>
        <p:spPr bwMode="auto">
          <a:xfrm>
            <a:off x="6736704" y="366190"/>
            <a:ext cx="2203023" cy="2287672"/>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D:\slides\Update slides\93 mofid taghziye  nozade naras\New folder\20140210_10453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912" t="25044" r="20897" b="26990"/>
          <a:stretch/>
        </p:blipFill>
        <p:spPr bwMode="auto">
          <a:xfrm>
            <a:off x="307640" y="2992404"/>
            <a:ext cx="2359360" cy="2312580"/>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D:\slides\Update slides\new pic\ROdini\rodini 1180 6mo 6kg.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880" t="8148" r="46965"/>
          <a:stretch/>
        </p:blipFill>
        <p:spPr bwMode="auto">
          <a:xfrm rot="10800000">
            <a:off x="6628940" y="2994450"/>
            <a:ext cx="2310787" cy="2882822"/>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3" descr="D:\slides\Update slides\new pic\ROdini\20140413_10312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288" t="1815" r="9967" b="19373"/>
          <a:stretch/>
        </p:blipFill>
        <p:spPr bwMode="auto">
          <a:xfrm rot="5400000">
            <a:off x="2457423" y="562629"/>
            <a:ext cx="2313950" cy="1894796"/>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urved Down Arrow 2"/>
          <p:cNvSpPr/>
          <p:nvPr/>
        </p:nvSpPr>
        <p:spPr>
          <a:xfrm>
            <a:off x="990600" y="548680"/>
            <a:ext cx="7315200" cy="2880320"/>
          </a:xfrm>
          <a:prstGeom prst="curvedDownArrow">
            <a:avLst>
              <a:gd name="adj1" fmla="val 25000"/>
              <a:gd name="adj2" fmla="val 42366"/>
              <a:gd name="adj3" fmla="val 25000"/>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755576" y="5811127"/>
            <a:ext cx="4343400" cy="646331"/>
          </a:xfrm>
          <a:prstGeom prst="rect">
            <a:avLst/>
          </a:prstGeom>
          <a:noFill/>
        </p:spPr>
        <p:txBody>
          <a:bodyPr wrap="square" rtlCol="0">
            <a:spAutoFit/>
          </a:bodyPr>
          <a:lstStyle/>
          <a:p>
            <a:r>
              <a:rPr lang="en-US" dirty="0" smtClean="0">
                <a:solidFill>
                  <a:schemeClr val="accent2">
                    <a:lumMod val="75000"/>
                  </a:schemeClr>
                </a:solidFill>
              </a:rPr>
              <a:t>BW:</a:t>
            </a:r>
            <a:r>
              <a:rPr lang="fa-IR" dirty="0" smtClean="0">
                <a:solidFill>
                  <a:schemeClr val="accent2">
                    <a:lumMod val="75000"/>
                  </a:schemeClr>
                </a:solidFill>
              </a:rPr>
              <a:t>1.250</a:t>
            </a:r>
            <a:r>
              <a:rPr lang="en-US" dirty="0" smtClean="0">
                <a:solidFill>
                  <a:schemeClr val="accent2">
                    <a:lumMod val="75000"/>
                  </a:schemeClr>
                </a:solidFill>
              </a:rPr>
              <a:t> RDS Surfact.NIV.CPAP.</a:t>
            </a:r>
          </a:p>
          <a:p>
            <a:r>
              <a:rPr lang="en-US" dirty="0" smtClean="0">
                <a:solidFill>
                  <a:schemeClr val="accent2">
                    <a:lumMod val="75000"/>
                  </a:schemeClr>
                </a:solidFill>
              </a:rPr>
              <a:t>Wt 6mo:6kg Exclusive Breastfeeding</a:t>
            </a:r>
            <a:endParaRPr lang="en-US" dirty="0">
              <a:solidFill>
                <a:schemeClr val="accent2">
                  <a:lumMod val="75000"/>
                </a:schemeClr>
              </a:solidFill>
            </a:endParaRPr>
          </a:p>
        </p:txBody>
      </p:sp>
    </p:spTree>
    <p:extLst>
      <p:ext uri="{BB962C8B-B14F-4D97-AF65-F5344CB8AC3E}">
        <p14:creationId xmlns:p14="http://schemas.microsoft.com/office/powerpoint/2010/main" val="37004393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651021538"/>
              </p:ext>
            </p:extLst>
          </p:nvPr>
        </p:nvGraphicFramePr>
        <p:xfrm>
          <a:off x="179512" y="404664"/>
          <a:ext cx="7323221" cy="76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647800" y="1277888"/>
            <a:ext cx="7989887" cy="4402137"/>
          </a:xfrm>
        </p:spPr>
        <p:txBody>
          <a:bodyPr>
            <a:normAutofit/>
          </a:bodyPr>
          <a:lstStyle/>
          <a:p>
            <a:pPr algn="l" rtl="0">
              <a:defRPr/>
            </a:pPr>
            <a:r>
              <a:rPr lang="en-US" sz="2400" b="1" dirty="0" smtClean="0"/>
              <a:t>32 weeks gestation</a:t>
            </a:r>
          </a:p>
          <a:p>
            <a:pPr lvl="1" algn="l" rtl="0">
              <a:defRPr/>
            </a:pPr>
            <a:r>
              <a:rPr lang="en-US" sz="2000" dirty="0" smtClean="0">
                <a:ea typeface="+mn-ea"/>
              </a:rPr>
              <a:t>able to start suckling from the </a:t>
            </a:r>
            <a:r>
              <a:rPr lang="en-US" sz="2000" b="1" u="sng" dirty="0" smtClean="0">
                <a:ea typeface="+mn-ea"/>
              </a:rPr>
              <a:t>breast</a:t>
            </a:r>
          </a:p>
          <a:p>
            <a:pPr algn="l" rtl="0">
              <a:defRPr/>
            </a:pPr>
            <a:r>
              <a:rPr lang="en-US" sz="2400" b="1" dirty="0" smtClean="0"/>
              <a:t>30-32 weeks gestation</a:t>
            </a:r>
          </a:p>
          <a:p>
            <a:pPr lvl="1" algn="l" rtl="0">
              <a:defRPr/>
            </a:pPr>
            <a:r>
              <a:rPr lang="en-US" sz="2000" dirty="0" smtClean="0">
                <a:ea typeface="+mn-ea"/>
              </a:rPr>
              <a:t>can take feeds from a </a:t>
            </a:r>
            <a:r>
              <a:rPr lang="en-US" sz="2000" b="1" u="sng" dirty="0" smtClean="0">
                <a:ea typeface="+mn-ea"/>
              </a:rPr>
              <a:t>small cup</a:t>
            </a:r>
            <a:r>
              <a:rPr lang="en-US" sz="2000" b="1" dirty="0" smtClean="0">
                <a:ea typeface="+mn-ea"/>
              </a:rPr>
              <a:t> </a:t>
            </a:r>
            <a:r>
              <a:rPr lang="en-US" sz="2000" dirty="0" smtClean="0">
                <a:ea typeface="+mn-ea"/>
              </a:rPr>
              <a:t>or </a:t>
            </a:r>
            <a:r>
              <a:rPr lang="en-US" sz="2000" b="1" u="sng" dirty="0" smtClean="0">
                <a:ea typeface="+mn-ea"/>
              </a:rPr>
              <a:t>spoon</a:t>
            </a:r>
          </a:p>
          <a:p>
            <a:pPr algn="l" rtl="0">
              <a:defRPr/>
            </a:pPr>
            <a:r>
              <a:rPr lang="en-US" sz="2400" b="1" dirty="0" smtClean="0"/>
              <a:t>Below 30 weeks gestation</a:t>
            </a:r>
          </a:p>
          <a:p>
            <a:pPr lvl="1" algn="l" rtl="0">
              <a:defRPr/>
            </a:pPr>
            <a:r>
              <a:rPr lang="en-US" sz="2400" dirty="0" smtClean="0"/>
              <a:t>usually</a:t>
            </a:r>
            <a:r>
              <a:rPr lang="en-US" sz="2000" dirty="0" smtClean="0">
                <a:ea typeface="+mn-ea"/>
              </a:rPr>
              <a:t> need to receive feeds by </a:t>
            </a:r>
            <a:r>
              <a:rPr lang="en-US" sz="2000" b="1" u="sng" dirty="0" smtClean="0">
                <a:ea typeface="+mn-ea"/>
              </a:rPr>
              <a:t>tube</a:t>
            </a:r>
            <a:r>
              <a:rPr lang="en-US" sz="2000" u="sng" dirty="0" smtClean="0">
                <a:ea typeface="+mn-ea"/>
              </a:rPr>
              <a:t> </a:t>
            </a:r>
            <a:r>
              <a:rPr lang="en-US" sz="2000" dirty="0" smtClean="0">
                <a:ea typeface="+mn-ea"/>
              </a:rPr>
              <a:t>in hospital</a:t>
            </a:r>
          </a:p>
        </p:txBody>
      </p:sp>
      <p:graphicFrame>
        <p:nvGraphicFramePr>
          <p:cNvPr id="8" name="Diagram 7"/>
          <p:cNvGraphicFramePr/>
          <p:nvPr>
            <p:extLst>
              <p:ext uri="{D42A27DB-BD31-4B8C-83A1-F6EECF244321}">
                <p14:modId xmlns:p14="http://schemas.microsoft.com/office/powerpoint/2010/main" val="3278385891"/>
              </p:ext>
            </p:extLst>
          </p:nvPr>
        </p:nvGraphicFramePr>
        <p:xfrm>
          <a:off x="539552" y="4437112"/>
          <a:ext cx="6048672" cy="14773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38909083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251520" y="1052736"/>
            <a:ext cx="7488832" cy="5029200"/>
          </a:xfrm>
        </p:spPr>
        <p:txBody>
          <a:bodyPr>
            <a:noAutofit/>
          </a:bodyPr>
          <a:lstStyle/>
          <a:p>
            <a:pPr algn="l" rtl="0">
              <a:defRPr/>
            </a:pPr>
            <a:r>
              <a:rPr lang="en-US" sz="2400" b="1" dirty="0" smtClean="0"/>
              <a:t>Provide milk incentives at the breast in order to achieve latch-on</a:t>
            </a:r>
          </a:p>
          <a:p>
            <a:pPr algn="l" rtl="0">
              <a:defRPr/>
            </a:pPr>
            <a:r>
              <a:rPr lang="en-US" sz="2400" b="1" dirty="0" smtClean="0"/>
              <a:t>supplementary feeding</a:t>
            </a:r>
          </a:p>
          <a:p>
            <a:pPr algn="l" rtl="0">
              <a:defRPr/>
            </a:pPr>
            <a:r>
              <a:rPr lang="en-US" sz="2400" b="1" dirty="0" smtClean="0"/>
              <a:t>Temporary aid to improve suck organization</a:t>
            </a:r>
          </a:p>
          <a:p>
            <a:pPr algn="l" rtl="0">
              <a:defRPr/>
            </a:pPr>
            <a:r>
              <a:rPr lang="en-US" sz="2400" b="1" dirty="0" smtClean="0"/>
              <a:t>Advantages:</a:t>
            </a:r>
          </a:p>
          <a:p>
            <a:pPr lvl="1" algn="l" rtl="0">
              <a:defRPr/>
            </a:pPr>
            <a:r>
              <a:rPr lang="en-US" sz="2400" b="1" dirty="0" smtClean="0"/>
              <a:t>Avoids the use of artificial nipples</a:t>
            </a:r>
          </a:p>
          <a:p>
            <a:pPr lvl="1" algn="l" rtl="0">
              <a:defRPr/>
            </a:pPr>
            <a:r>
              <a:rPr lang="en-US" sz="2400" b="1" dirty="0" smtClean="0"/>
              <a:t>Inexpensive and widely available</a:t>
            </a:r>
          </a:p>
          <a:p>
            <a:pPr lvl="1" algn="l" rtl="0">
              <a:defRPr/>
            </a:pPr>
            <a:r>
              <a:rPr lang="en-US" sz="2400" b="1" dirty="0" smtClean="0"/>
              <a:t>Easy to use and teach parents</a:t>
            </a:r>
          </a:p>
          <a:p>
            <a:pPr lvl="1" algn="l" rtl="0">
              <a:defRPr/>
            </a:pPr>
            <a:r>
              <a:rPr lang="en-US" sz="2400" b="1" dirty="0" smtClean="0"/>
              <a:t>Quick way for to receive small amounts of milk while learning to breastfeed</a:t>
            </a:r>
          </a:p>
          <a:p>
            <a:pPr lvl="1" algn="l" rtl="0">
              <a:defRPr/>
            </a:pPr>
            <a:r>
              <a:rPr lang="en-US" sz="2400" b="1" dirty="0" smtClean="0"/>
              <a:t>Baby may be more eager to breastfeed because  suckling needs are not met</a:t>
            </a:r>
          </a:p>
          <a:p>
            <a:pPr lvl="1" algn="l" rtl="0">
              <a:defRPr/>
            </a:pPr>
            <a:endParaRPr lang="en-US" sz="2400" b="1" dirty="0" smtClean="0"/>
          </a:p>
          <a:p>
            <a:pPr algn="l" rtl="0">
              <a:defRPr/>
            </a:pPr>
            <a:endParaRPr lang="en-US" sz="2400" b="1" dirty="0"/>
          </a:p>
        </p:txBody>
      </p:sp>
      <p:sp>
        <p:nvSpPr>
          <p:cNvPr id="67588" name="Footer Placeholder 4"/>
          <p:cNvSpPr txBox="1">
            <a:spLocks noGrp="1"/>
          </p:cNvSpPr>
          <p:nvPr/>
        </p:nvSpPr>
        <p:spPr bwMode="auto">
          <a:xfrm>
            <a:off x="8153400" y="6400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hangingPunct="0">
              <a:spcBef>
                <a:spcPct val="20000"/>
              </a:spcBef>
              <a:buClr>
                <a:schemeClr val="tx2"/>
              </a:buClr>
              <a:buSzPct val="75000"/>
              <a:buFont typeface="Wingdings" pitchFamily="2" charset="2"/>
              <a:buChar char="n"/>
              <a:defRPr sz="3200">
                <a:solidFill>
                  <a:schemeClr val="tx1"/>
                </a:solidFill>
                <a:latin typeface="Times New Roman" pitchFamily="18" charset="0"/>
                <a:cs typeface="Arial" pitchFamily="34" charset="0"/>
              </a:defRPr>
            </a:lvl1pPr>
            <a:lvl2pPr marL="742950" indent="-285750" algn="l" rtl="0" eaLnBrk="0" hangingPunct="0">
              <a:spcBef>
                <a:spcPct val="20000"/>
              </a:spcBef>
              <a:buClr>
                <a:schemeClr val="folHlink"/>
              </a:buClr>
              <a:buSzPct val="60000"/>
              <a:buFont typeface="Wingdings" pitchFamily="2" charset="2"/>
              <a:buChar char="u"/>
              <a:defRPr sz="3200">
                <a:solidFill>
                  <a:schemeClr val="tx1"/>
                </a:solidFill>
                <a:latin typeface="Times New Roman" pitchFamily="18" charset="0"/>
                <a:cs typeface="Arial" pitchFamily="34" charset="0"/>
              </a:defRPr>
            </a:lvl2pPr>
            <a:lvl3pPr marL="1143000" indent="-228600" algn="l" rtl="0" eaLnBrk="0" hangingPunct="0">
              <a:spcBef>
                <a:spcPct val="20000"/>
              </a:spcBef>
              <a:buClr>
                <a:schemeClr val="tx2"/>
              </a:buClr>
              <a:buSzPct val="60000"/>
              <a:buFont typeface="Wingdings" pitchFamily="2" charset="2"/>
              <a:buChar char="t"/>
              <a:defRPr sz="3200">
                <a:solidFill>
                  <a:schemeClr val="tx1"/>
                </a:solidFill>
                <a:latin typeface="Times New Roman" pitchFamily="18" charset="0"/>
                <a:cs typeface="Arial" pitchFamily="34" charset="0"/>
              </a:defRPr>
            </a:lvl3pPr>
            <a:lvl4pPr marL="1600200" indent="-228600" algn="l" rtl="0" eaLnBrk="0" hangingPunct="0">
              <a:spcBef>
                <a:spcPct val="20000"/>
              </a:spcBef>
              <a:buClr>
                <a:schemeClr val="tx1"/>
              </a:buClr>
              <a:buSzPct val="100000"/>
              <a:buChar char="•"/>
              <a:defRPr sz="3200">
                <a:solidFill>
                  <a:schemeClr val="tx1"/>
                </a:solidFill>
                <a:latin typeface="Times New Roman" pitchFamily="18" charset="0"/>
                <a:cs typeface="Arial" pitchFamily="34" charset="0"/>
              </a:defRPr>
            </a:lvl4pPr>
            <a:lvl5pPr marL="2057400" indent="-228600" algn="l" rtl="0" eaLnBrk="0" hangingPunct="0">
              <a:spcBef>
                <a:spcPct val="20000"/>
              </a:spcBef>
              <a:buClr>
                <a:schemeClr val="tx1"/>
              </a:buClr>
              <a:buSzPct val="100000"/>
              <a:buChar char="–"/>
              <a:defRPr sz="3200">
                <a:solidFill>
                  <a:schemeClr val="tx1"/>
                </a:solidFill>
                <a:latin typeface="Times New Roman" pitchFamily="18" charset="0"/>
                <a:cs typeface="Arial"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9pPr>
          </a:lstStyle>
          <a:p>
            <a:pPr algn="ctr" eaLnBrk="1" hangingPunct="1">
              <a:spcBef>
                <a:spcPct val="0"/>
              </a:spcBef>
              <a:buClrTx/>
              <a:buSzTx/>
              <a:buFontTx/>
              <a:buNone/>
            </a:pPr>
            <a:r>
              <a:rPr lang="en-US" altLang="en-US" sz="900">
                <a:cs typeface="Times New Roman" pitchFamily="18" charset="0"/>
              </a:rPr>
              <a:t>Dr Ravari</a:t>
            </a:r>
          </a:p>
        </p:txBody>
      </p:sp>
      <p:sp>
        <p:nvSpPr>
          <p:cNvPr id="3" name="TextBox 2"/>
          <p:cNvSpPr txBox="1"/>
          <p:nvPr/>
        </p:nvSpPr>
        <p:spPr>
          <a:xfrm>
            <a:off x="3059832" y="1268760"/>
            <a:ext cx="1008112" cy="369332"/>
          </a:xfrm>
          <a:prstGeom prst="rect">
            <a:avLst/>
          </a:prstGeom>
          <a:noFill/>
        </p:spPr>
        <p:txBody>
          <a:bodyPr wrap="square" rtlCol="1">
            <a:spAutoFit/>
          </a:bodyPr>
          <a:lstStyle/>
          <a:p>
            <a:r>
              <a:rPr lang="fa-IR" dirty="0" smtClean="0">
                <a:cs typeface="2  Tabassom" panose="00000400000000000000" pitchFamily="2" charset="-78"/>
              </a:rPr>
              <a:t>کمکی</a:t>
            </a:r>
            <a:endParaRPr lang="fa-IR" dirty="0">
              <a:cs typeface="2  Tabassom" panose="00000400000000000000" pitchFamily="2" charset="-78"/>
            </a:endParaRPr>
          </a:p>
        </p:txBody>
      </p:sp>
      <p:sp>
        <p:nvSpPr>
          <p:cNvPr id="4" name="Rectangle 3"/>
          <p:cNvSpPr/>
          <p:nvPr/>
        </p:nvSpPr>
        <p:spPr>
          <a:xfrm>
            <a:off x="827584" y="332656"/>
            <a:ext cx="2310248" cy="646331"/>
          </a:xfrm>
          <a:prstGeom prst="rect">
            <a:avLst/>
          </a:prstGeom>
        </p:spPr>
        <p:txBody>
          <a:bodyPr wrap="none">
            <a:spAutoFit/>
          </a:bodyPr>
          <a:lstStyle/>
          <a:p>
            <a:r>
              <a:rPr lang="en-US" sz="3600" b="1" i="1" dirty="0">
                <a:solidFill>
                  <a:schemeClr val="accent1">
                    <a:lumMod val="75000"/>
                  </a:schemeClr>
                </a:solidFill>
              </a:rPr>
              <a:t>Droppers </a:t>
            </a:r>
          </a:p>
        </p:txBody>
      </p:sp>
      <p:sp>
        <p:nvSpPr>
          <p:cNvPr id="6" name="TextBox 5"/>
          <p:cNvSpPr txBox="1"/>
          <p:nvPr/>
        </p:nvSpPr>
        <p:spPr>
          <a:xfrm>
            <a:off x="2453756" y="2993450"/>
            <a:ext cx="1368152" cy="369332"/>
          </a:xfrm>
          <a:prstGeom prst="rect">
            <a:avLst/>
          </a:prstGeom>
          <a:noFill/>
        </p:spPr>
        <p:txBody>
          <a:bodyPr wrap="square" rtlCol="1">
            <a:spAutoFit/>
          </a:bodyPr>
          <a:lstStyle/>
          <a:p>
            <a:r>
              <a:rPr lang="fa-IR" b="1" dirty="0" smtClean="0">
                <a:cs typeface="2  Tabassom" panose="00000400000000000000" pitchFamily="2" charset="-78"/>
              </a:rPr>
              <a:t>مزایا</a:t>
            </a:r>
            <a:r>
              <a:rPr lang="fa-IR" dirty="0" smtClean="0">
                <a:cs typeface="2  Tabassom" panose="00000400000000000000" pitchFamily="2" charset="-78"/>
              </a:rPr>
              <a:t>   </a:t>
            </a:r>
            <a:endParaRPr lang="fa-IR" dirty="0">
              <a:cs typeface="2  Tabassom" panose="00000400000000000000" pitchFamily="2" charset="-78"/>
            </a:endParaRPr>
          </a:p>
        </p:txBody>
      </p:sp>
      <p:sp>
        <p:nvSpPr>
          <p:cNvPr id="8" name="TextBox 7"/>
          <p:cNvSpPr txBox="1"/>
          <p:nvPr/>
        </p:nvSpPr>
        <p:spPr>
          <a:xfrm>
            <a:off x="971600" y="2699628"/>
            <a:ext cx="936104" cy="369332"/>
          </a:xfrm>
          <a:prstGeom prst="rect">
            <a:avLst/>
          </a:prstGeom>
          <a:noFill/>
        </p:spPr>
        <p:txBody>
          <a:bodyPr wrap="square" rtlCol="1">
            <a:spAutoFit/>
          </a:bodyPr>
          <a:lstStyle/>
          <a:p>
            <a:r>
              <a:rPr lang="fa-IR" b="1" dirty="0" smtClean="0">
                <a:cs typeface="2  Tabassom" panose="00000400000000000000" pitchFamily="2" charset="-78"/>
              </a:rPr>
              <a:t>موقت</a:t>
            </a:r>
            <a:endParaRPr lang="fa-IR" b="1" dirty="0">
              <a:cs typeface="2  Tabassom" panose="00000400000000000000" pitchFamily="2" charset="-78"/>
            </a:endParaRPr>
          </a:p>
        </p:txBody>
      </p:sp>
    </p:spTree>
    <p:extLst>
      <p:ext uri="{BB962C8B-B14F-4D97-AF65-F5344CB8AC3E}">
        <p14:creationId xmlns:p14="http://schemas.microsoft.com/office/powerpoint/2010/main" val="313151728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755576" y="764704"/>
            <a:ext cx="6287665" cy="4724400"/>
          </a:xfrm>
        </p:spPr>
        <p:txBody>
          <a:bodyPr>
            <a:normAutofit fontScale="92500" lnSpcReduction="20000"/>
          </a:bodyPr>
          <a:lstStyle/>
          <a:p>
            <a:pPr algn="l" rtl="0">
              <a:defRPr/>
            </a:pPr>
            <a:r>
              <a:rPr lang="en-US" sz="2400" b="1" dirty="0" smtClean="0"/>
              <a:t>Disadvantages:</a:t>
            </a:r>
          </a:p>
          <a:p>
            <a:pPr lvl="1" algn="l" rtl="0">
              <a:defRPr/>
            </a:pPr>
            <a:r>
              <a:rPr lang="en-US" sz="2400" b="1" dirty="0" smtClean="0"/>
              <a:t>Difficult to clean</a:t>
            </a:r>
          </a:p>
          <a:p>
            <a:pPr lvl="1" algn="l" rtl="0">
              <a:defRPr/>
            </a:pPr>
            <a:r>
              <a:rPr lang="en-US" sz="2400" b="1" dirty="0" smtClean="0"/>
              <a:t>Must be continually refilled</a:t>
            </a:r>
          </a:p>
          <a:p>
            <a:pPr lvl="1" algn="l" rtl="0">
              <a:defRPr/>
            </a:pPr>
            <a:r>
              <a:rPr lang="en-US" sz="2400" b="1" dirty="0" smtClean="0"/>
              <a:t>Baby dose not learn to suck unless in conjunction with finger feeding</a:t>
            </a:r>
          </a:p>
          <a:p>
            <a:pPr lvl="1" algn="l" rtl="0">
              <a:defRPr/>
            </a:pPr>
            <a:r>
              <a:rPr lang="en-US" sz="2400" b="1" dirty="0" smtClean="0"/>
              <a:t>Time consuming</a:t>
            </a:r>
          </a:p>
          <a:p>
            <a:pPr marL="0" indent="0" algn="l" rtl="0">
              <a:buNone/>
              <a:defRPr/>
            </a:pPr>
            <a:r>
              <a:rPr lang="en-US" sz="2600" b="1" dirty="0" smtClean="0">
                <a:solidFill>
                  <a:schemeClr val="accent1">
                    <a:lumMod val="75000"/>
                  </a:schemeClr>
                </a:solidFill>
              </a:rPr>
              <a:t>Technique</a:t>
            </a:r>
          </a:p>
          <a:p>
            <a:pPr lvl="1" algn="l" rtl="0">
              <a:defRPr/>
            </a:pPr>
            <a:r>
              <a:rPr lang="en-US" sz="2200" b="1" dirty="0" smtClean="0">
                <a:solidFill>
                  <a:schemeClr val="accent1">
                    <a:lumMod val="75000"/>
                  </a:schemeClr>
                </a:solidFill>
              </a:rPr>
              <a:t>Placed into the corner of the baby mouth while latching on to breast</a:t>
            </a:r>
          </a:p>
          <a:p>
            <a:pPr lvl="1" algn="l" rtl="0">
              <a:defRPr/>
            </a:pPr>
            <a:r>
              <a:rPr lang="en-US" sz="2200" b="1" dirty="0" smtClean="0">
                <a:solidFill>
                  <a:schemeClr val="accent1">
                    <a:lumMod val="75000"/>
                  </a:schemeClr>
                </a:solidFill>
              </a:rPr>
              <a:t>One or two drop can be placed on the tongue to initiate swallowing and sucking</a:t>
            </a:r>
          </a:p>
          <a:p>
            <a:pPr lvl="1" algn="l" rtl="0">
              <a:defRPr/>
            </a:pPr>
            <a:r>
              <a:rPr lang="en-US" sz="2200" b="1" dirty="0" smtClean="0">
                <a:solidFill>
                  <a:schemeClr val="tx1"/>
                </a:solidFill>
              </a:rPr>
              <a:t>If using with a finger, place the filled dropper along the side of the finger into baby mouth  </a:t>
            </a:r>
          </a:p>
          <a:p>
            <a:pPr lvl="1" algn="l" rtl="0">
              <a:defRPr/>
            </a:pPr>
            <a:endParaRPr lang="en-US" sz="2600" b="1" dirty="0" smtClean="0">
              <a:solidFill>
                <a:schemeClr val="accent1">
                  <a:lumMod val="75000"/>
                </a:schemeClr>
              </a:solidFill>
            </a:endParaRPr>
          </a:p>
          <a:p>
            <a:pPr algn="l" rtl="0">
              <a:defRPr/>
            </a:pPr>
            <a:endParaRPr lang="en-US" sz="2400" b="1" dirty="0"/>
          </a:p>
        </p:txBody>
      </p:sp>
      <p:sp>
        <p:nvSpPr>
          <p:cNvPr id="68612" name="Footer Placeholder 4"/>
          <p:cNvSpPr txBox="1">
            <a:spLocks noGrp="1"/>
          </p:cNvSpPr>
          <p:nvPr/>
        </p:nvSpPr>
        <p:spPr bwMode="auto">
          <a:xfrm>
            <a:off x="8153400" y="6400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hangingPunct="0">
              <a:spcBef>
                <a:spcPct val="20000"/>
              </a:spcBef>
              <a:buClr>
                <a:schemeClr val="tx2"/>
              </a:buClr>
              <a:buSzPct val="75000"/>
              <a:buFont typeface="Wingdings" pitchFamily="2" charset="2"/>
              <a:buChar char="n"/>
              <a:defRPr sz="3200">
                <a:solidFill>
                  <a:schemeClr val="tx1"/>
                </a:solidFill>
                <a:latin typeface="Times New Roman" pitchFamily="18" charset="0"/>
                <a:cs typeface="Arial" pitchFamily="34" charset="0"/>
              </a:defRPr>
            </a:lvl1pPr>
            <a:lvl2pPr marL="742950" indent="-285750" algn="l" rtl="0" eaLnBrk="0" hangingPunct="0">
              <a:spcBef>
                <a:spcPct val="20000"/>
              </a:spcBef>
              <a:buClr>
                <a:schemeClr val="folHlink"/>
              </a:buClr>
              <a:buSzPct val="60000"/>
              <a:buFont typeface="Wingdings" pitchFamily="2" charset="2"/>
              <a:buChar char="u"/>
              <a:defRPr sz="3200">
                <a:solidFill>
                  <a:schemeClr val="tx1"/>
                </a:solidFill>
                <a:latin typeface="Times New Roman" pitchFamily="18" charset="0"/>
                <a:cs typeface="Arial" pitchFamily="34" charset="0"/>
              </a:defRPr>
            </a:lvl2pPr>
            <a:lvl3pPr marL="1143000" indent="-228600" algn="l" rtl="0" eaLnBrk="0" hangingPunct="0">
              <a:spcBef>
                <a:spcPct val="20000"/>
              </a:spcBef>
              <a:buClr>
                <a:schemeClr val="tx2"/>
              </a:buClr>
              <a:buSzPct val="60000"/>
              <a:buFont typeface="Wingdings" pitchFamily="2" charset="2"/>
              <a:buChar char="t"/>
              <a:defRPr sz="3200">
                <a:solidFill>
                  <a:schemeClr val="tx1"/>
                </a:solidFill>
                <a:latin typeface="Times New Roman" pitchFamily="18" charset="0"/>
                <a:cs typeface="Arial" pitchFamily="34" charset="0"/>
              </a:defRPr>
            </a:lvl3pPr>
            <a:lvl4pPr marL="1600200" indent="-228600" algn="l" rtl="0" eaLnBrk="0" hangingPunct="0">
              <a:spcBef>
                <a:spcPct val="20000"/>
              </a:spcBef>
              <a:buClr>
                <a:schemeClr val="tx1"/>
              </a:buClr>
              <a:buSzPct val="100000"/>
              <a:buChar char="•"/>
              <a:defRPr sz="3200">
                <a:solidFill>
                  <a:schemeClr val="tx1"/>
                </a:solidFill>
                <a:latin typeface="Times New Roman" pitchFamily="18" charset="0"/>
                <a:cs typeface="Arial" pitchFamily="34" charset="0"/>
              </a:defRPr>
            </a:lvl4pPr>
            <a:lvl5pPr marL="2057400" indent="-228600" algn="l" rtl="0" eaLnBrk="0" hangingPunct="0">
              <a:spcBef>
                <a:spcPct val="20000"/>
              </a:spcBef>
              <a:buClr>
                <a:schemeClr val="tx1"/>
              </a:buClr>
              <a:buSzPct val="100000"/>
              <a:buChar char="–"/>
              <a:defRPr sz="3200">
                <a:solidFill>
                  <a:schemeClr val="tx1"/>
                </a:solidFill>
                <a:latin typeface="Times New Roman" pitchFamily="18" charset="0"/>
                <a:cs typeface="Arial"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9pPr>
          </a:lstStyle>
          <a:p>
            <a:pPr algn="ctr" eaLnBrk="1" hangingPunct="1">
              <a:spcBef>
                <a:spcPct val="0"/>
              </a:spcBef>
              <a:buClrTx/>
              <a:buSzTx/>
              <a:buFontTx/>
              <a:buNone/>
            </a:pPr>
            <a:r>
              <a:rPr lang="en-US" altLang="en-US" sz="900">
                <a:cs typeface="Times New Roman" pitchFamily="18" charset="0"/>
              </a:rPr>
              <a:t>Dr Ravari</a:t>
            </a:r>
          </a:p>
        </p:txBody>
      </p:sp>
      <p:sp>
        <p:nvSpPr>
          <p:cNvPr id="2" name="Down Arrow 1"/>
          <p:cNvSpPr/>
          <p:nvPr/>
        </p:nvSpPr>
        <p:spPr>
          <a:xfrm>
            <a:off x="7668344" y="836712"/>
            <a:ext cx="844686" cy="118072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285867185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36"/>
          <p:cNvSpPr txBox="1">
            <a:spLocks noGrp="1" noChangeArrowheads="1"/>
          </p:cNvSpPr>
          <p:nvPr/>
        </p:nvSpPr>
        <p:spPr bwMode="auto">
          <a:xfrm>
            <a:off x="8153400" y="6400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algn="ctr" rtl="0" eaLnBrk="1" hangingPunct="1"/>
            <a:r>
              <a:rPr lang="en-US" altLang="en-US" sz="900" dirty="0" err="1">
                <a:latin typeface="Times New Roman" pitchFamily="18" charset="0"/>
                <a:cs typeface="Times New Roman" pitchFamily="18" charset="0"/>
              </a:rPr>
              <a:t>Dr</a:t>
            </a:r>
            <a:r>
              <a:rPr lang="en-US" altLang="en-US" sz="900" dirty="0">
                <a:latin typeface="Times New Roman" pitchFamily="18" charset="0"/>
                <a:cs typeface="Times New Roman" pitchFamily="18" charset="0"/>
              </a:rPr>
              <a:t> </a:t>
            </a:r>
            <a:r>
              <a:rPr lang="en-US" altLang="en-US" sz="900" dirty="0" err="1">
                <a:latin typeface="Times New Roman" pitchFamily="18" charset="0"/>
                <a:cs typeface="Times New Roman" pitchFamily="18" charset="0"/>
              </a:rPr>
              <a:t>Ravari</a:t>
            </a:r>
            <a:endParaRPr lang="en-US" altLang="en-US" sz="900" dirty="0">
              <a:latin typeface="Times New Roman" pitchFamily="18" charset="0"/>
              <a:cs typeface="Times New Roman" pitchFamily="18" charset="0"/>
            </a:endParaRPr>
          </a:p>
        </p:txBody>
      </p:sp>
      <p:graphicFrame>
        <p:nvGraphicFramePr>
          <p:cNvPr id="2" name="Diagram 1"/>
          <p:cNvGraphicFramePr/>
          <p:nvPr>
            <p:extLst>
              <p:ext uri="{D42A27DB-BD31-4B8C-83A1-F6EECF244321}">
                <p14:modId xmlns:p14="http://schemas.microsoft.com/office/powerpoint/2010/main" val="2580761847"/>
              </p:ext>
            </p:extLst>
          </p:nvPr>
        </p:nvGraphicFramePr>
        <p:xfrm>
          <a:off x="539552" y="116632"/>
          <a:ext cx="7772400" cy="1183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2819" name="Rectangle 3"/>
          <p:cNvSpPr>
            <a:spLocks noGrp="1" noChangeArrowheads="1"/>
          </p:cNvSpPr>
          <p:nvPr>
            <p:ph type="body" sz="half" idx="4294967295"/>
          </p:nvPr>
        </p:nvSpPr>
        <p:spPr>
          <a:xfrm>
            <a:off x="192360" y="1052736"/>
            <a:ext cx="7620000" cy="3276600"/>
          </a:xfrm>
        </p:spPr>
        <p:txBody>
          <a:bodyPr/>
          <a:lstStyle/>
          <a:p>
            <a:pPr algn="l" defTabSz="912813" rtl="0" eaLnBrk="1" hangingPunct="1">
              <a:defRPr/>
            </a:pPr>
            <a:r>
              <a:rPr lang="en-US" sz="2800" dirty="0" smtClean="0"/>
              <a:t>Advantages</a:t>
            </a:r>
          </a:p>
          <a:p>
            <a:pPr lvl="1" algn="l" rtl="0">
              <a:defRPr/>
            </a:pPr>
            <a:r>
              <a:rPr lang="en-US" sz="2800" dirty="0" smtClean="0"/>
              <a:t>Avoids the use of artificial nipples</a:t>
            </a:r>
          </a:p>
          <a:p>
            <a:pPr lvl="1" algn="l" rtl="0">
              <a:defRPr/>
            </a:pPr>
            <a:r>
              <a:rPr lang="en-US" sz="2800" dirty="0" smtClean="0"/>
              <a:t>Inexpensive and widely available</a:t>
            </a:r>
          </a:p>
          <a:p>
            <a:pPr lvl="1" algn="l" rtl="0">
              <a:defRPr/>
            </a:pPr>
            <a:r>
              <a:rPr lang="en-US" sz="2800" dirty="0" smtClean="0"/>
              <a:t>Easy to use and teach parents</a:t>
            </a:r>
          </a:p>
        </p:txBody>
      </p:sp>
      <p:pic>
        <p:nvPicPr>
          <p:cNvPr id="6" name="Picture 2" descr="D:\slides\2007-2008 update slides\new pic\expressedmilk1.png"/>
          <p:cNvPicPr>
            <a:picLocks noChangeAspect="1" noChangeArrowheads="1"/>
          </p:cNvPicPr>
          <p:nvPr/>
        </p:nvPicPr>
        <p:blipFill>
          <a:blip r:embed="rId8" cstate="print"/>
          <a:stretch>
            <a:fillRect/>
          </a:stretch>
        </p:blipFill>
        <p:spPr>
          <a:xfrm>
            <a:off x="6226696" y="2996953"/>
            <a:ext cx="2576264" cy="2432046"/>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7" name="Rectangle 3"/>
          <p:cNvSpPr txBox="1">
            <a:spLocks noChangeArrowheads="1"/>
          </p:cNvSpPr>
          <p:nvPr/>
        </p:nvSpPr>
        <p:spPr bwMode="auto">
          <a:xfrm>
            <a:off x="533400" y="3356992"/>
            <a:ext cx="5638800" cy="317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1" algn="l" rtl="0">
              <a:defRPr/>
            </a:pPr>
            <a:r>
              <a:rPr lang="en-US" sz="2800" dirty="0" smtClean="0"/>
              <a:t>Can be used for </a:t>
            </a:r>
            <a:r>
              <a:rPr lang="en-US" sz="2800" b="1" u="sng" dirty="0" smtClean="0"/>
              <a:t>very small amounts of milk </a:t>
            </a:r>
            <a:r>
              <a:rPr lang="en-US" sz="2800" b="1" dirty="0" smtClean="0"/>
              <a:t>(colostrum)</a:t>
            </a:r>
            <a:endParaRPr lang="en-US" sz="2800" dirty="0" smtClean="0"/>
          </a:p>
          <a:p>
            <a:pPr lvl="1" algn="l" rtl="0">
              <a:defRPr/>
            </a:pPr>
            <a:r>
              <a:rPr lang="en-US" sz="2800" dirty="0" smtClean="0"/>
              <a:t>Baby may be more eager to breastfeed because  suckling needs are not met</a:t>
            </a:r>
          </a:p>
        </p:txBody>
      </p:sp>
    </p:spTree>
    <p:extLst>
      <p:ext uri="{BB962C8B-B14F-4D97-AF65-F5344CB8AC3E}">
        <p14:creationId xmlns:p14="http://schemas.microsoft.com/office/powerpoint/2010/main" val="1537380943"/>
      </p:ext>
    </p:extLst>
  </p:cSld>
  <p:clrMapOvr>
    <a:masterClrMapping/>
  </p:clrMapOvr>
  <p:transition spd="med">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36"/>
          <p:cNvSpPr txBox="1">
            <a:spLocks noGrp="1" noChangeArrowheads="1"/>
          </p:cNvSpPr>
          <p:nvPr/>
        </p:nvSpPr>
        <p:spPr bwMode="auto">
          <a:xfrm>
            <a:off x="8153400" y="6400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algn="ctr" rtl="0" eaLnBrk="1" hangingPunct="1"/>
            <a:r>
              <a:rPr lang="en-US" altLang="en-US" sz="900">
                <a:latin typeface="Times New Roman" pitchFamily="18" charset="0"/>
                <a:cs typeface="Times New Roman" pitchFamily="18" charset="0"/>
              </a:rPr>
              <a:t>Dr Ravari</a:t>
            </a:r>
          </a:p>
        </p:txBody>
      </p:sp>
      <p:graphicFrame>
        <p:nvGraphicFramePr>
          <p:cNvPr id="2" name="Diagram 1"/>
          <p:cNvGraphicFramePr/>
          <p:nvPr>
            <p:extLst>
              <p:ext uri="{D42A27DB-BD31-4B8C-83A1-F6EECF244321}">
                <p14:modId xmlns:p14="http://schemas.microsoft.com/office/powerpoint/2010/main" val="861872084"/>
              </p:ext>
            </p:extLst>
          </p:nvPr>
        </p:nvGraphicFramePr>
        <p:xfrm>
          <a:off x="251521" y="228600"/>
          <a:ext cx="6768752"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2819" name="Rectangle 3"/>
          <p:cNvSpPr>
            <a:spLocks noGrp="1" noChangeArrowheads="1"/>
          </p:cNvSpPr>
          <p:nvPr>
            <p:ph type="body" sz="half" idx="4294967295"/>
          </p:nvPr>
        </p:nvSpPr>
        <p:spPr>
          <a:xfrm>
            <a:off x="611560" y="1268760"/>
            <a:ext cx="6148536"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defTabSz="912813" rtl="0" eaLnBrk="1" hangingPunct="1"/>
            <a:r>
              <a:rPr lang="en-US" altLang="en-US" sz="2800" dirty="0" smtClean="0">
                <a:effectLst/>
              </a:rPr>
              <a:t>The baby should be </a:t>
            </a:r>
            <a:r>
              <a:rPr lang="en-US" altLang="en-US" sz="2800" b="1" u="sng" dirty="0" smtClean="0">
                <a:effectLst/>
              </a:rPr>
              <a:t>alert with a functioning swallow reflex</a:t>
            </a:r>
          </a:p>
          <a:p>
            <a:pPr algn="l" defTabSz="912813" rtl="0" eaLnBrk="1" hangingPunct="1"/>
            <a:r>
              <a:rPr lang="en-US" altLang="en-US" sz="2800" dirty="0" smtClean="0">
                <a:effectLst/>
              </a:rPr>
              <a:t>Position the baby in a semi-upright</a:t>
            </a:r>
          </a:p>
          <a:p>
            <a:pPr algn="l" defTabSz="912813" rtl="0" eaLnBrk="1" hangingPunct="1"/>
            <a:r>
              <a:rPr lang="en-US" altLang="en-US" sz="2800" dirty="0" smtClean="0">
                <a:effectLst/>
              </a:rPr>
              <a:t>Place the spoon just </a:t>
            </a:r>
            <a:r>
              <a:rPr lang="en-US" altLang="en-US" sz="2800" b="1" u="sng" dirty="0" smtClean="0">
                <a:effectLst/>
              </a:rPr>
              <a:t>inside the infant's lips </a:t>
            </a:r>
            <a:r>
              <a:rPr lang="en-US" altLang="en-US" sz="2800" dirty="0" smtClean="0">
                <a:effectLst/>
              </a:rPr>
              <a:t>over the tongue</a:t>
            </a:r>
          </a:p>
          <a:p>
            <a:pPr algn="l" defTabSz="912813" rtl="0" eaLnBrk="1" hangingPunct="1"/>
            <a:r>
              <a:rPr lang="en-US" altLang="en-US" sz="2800" dirty="0" smtClean="0">
                <a:effectLst/>
              </a:rPr>
              <a:t>Allow the infant to pace the feeding by sipping or lapping</a:t>
            </a:r>
          </a:p>
          <a:p>
            <a:pPr algn="l" defTabSz="912813" rtl="0" eaLnBrk="1" hangingPunct="1"/>
            <a:r>
              <a:rPr lang="en-US" altLang="en-US" sz="2800" dirty="0" smtClean="0">
                <a:effectLst/>
              </a:rPr>
              <a:t>Avoid pouring the milk into the baby's mouth</a:t>
            </a:r>
          </a:p>
        </p:txBody>
      </p:sp>
    </p:spTree>
    <p:extLst>
      <p:ext uri="{BB962C8B-B14F-4D97-AF65-F5344CB8AC3E}">
        <p14:creationId xmlns:p14="http://schemas.microsoft.com/office/powerpoint/2010/main" val="3819589569"/>
      </p:ext>
    </p:extLst>
  </p:cSld>
  <p:clrMapOvr>
    <a:masterClrMapping/>
  </p:clrMapOvr>
  <p:transition spd="med">
    <p:split orient="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11560" y="1268760"/>
            <a:ext cx="6552728" cy="4242792"/>
          </a:xfrm>
        </p:spPr>
        <p:txBody>
          <a:bodyPr>
            <a:normAutofit fontScale="92500" lnSpcReduction="20000"/>
          </a:bodyPr>
          <a:lstStyle/>
          <a:p>
            <a:pPr algn="l" rtl="0">
              <a:defRPr/>
            </a:pPr>
            <a:r>
              <a:rPr lang="en-US" sz="2400" b="1" dirty="0" smtClean="0"/>
              <a:t>Types</a:t>
            </a:r>
          </a:p>
          <a:p>
            <a:pPr lvl="1" algn="l" rtl="0">
              <a:defRPr/>
            </a:pPr>
            <a:r>
              <a:rPr lang="en-US" sz="2400" b="1" dirty="0"/>
              <a:t>The mother may be able to </a:t>
            </a:r>
            <a:r>
              <a:rPr lang="en-US" sz="2400" b="1" dirty="0">
                <a:hlinkClick r:id="" action="ppaction://customshow?id=13&amp;return=true"/>
              </a:rPr>
              <a:t>express </a:t>
            </a:r>
            <a:r>
              <a:rPr lang="en-US" sz="2400" b="1" dirty="0" smtClean="0">
                <a:hlinkClick r:id="" action="ppaction://customshow?id=13&amp;return=true"/>
              </a:rPr>
              <a:t>colostrum </a:t>
            </a:r>
            <a:r>
              <a:rPr lang="en-US" sz="2400" b="1" dirty="0" smtClean="0"/>
              <a:t>into a </a:t>
            </a:r>
            <a:r>
              <a:rPr lang="en-US" sz="2800" b="1" dirty="0" smtClean="0"/>
              <a:t>regular </a:t>
            </a:r>
            <a:r>
              <a:rPr lang="en-US" sz="2800" b="1" dirty="0"/>
              <a:t>syringes</a:t>
            </a:r>
            <a:r>
              <a:rPr lang="en-US" sz="2400" b="1" dirty="0" smtClean="0"/>
              <a:t> </a:t>
            </a:r>
            <a:r>
              <a:rPr lang="fa-IR" sz="2400" b="1" dirty="0" smtClean="0"/>
              <a:t>)</a:t>
            </a:r>
            <a:r>
              <a:rPr lang="en-US" sz="2400" b="1" dirty="0"/>
              <a:t>1 ml, 2ml or 5ml) directly from the nipple as the mother expresses it</a:t>
            </a:r>
            <a:r>
              <a:rPr lang="en-US" sz="2400" b="1" dirty="0" smtClean="0"/>
              <a:t>.</a:t>
            </a:r>
          </a:p>
          <a:p>
            <a:pPr lvl="1" algn="l" rtl="0">
              <a:defRPr/>
            </a:pPr>
            <a:r>
              <a:rPr lang="en-US" sz="2400" b="1" dirty="0"/>
              <a:t>The sharp opening of the syringe could cause damage to the infant’s oral cavity</a:t>
            </a:r>
            <a:r>
              <a:rPr lang="en-US" sz="2400" b="1" dirty="0" smtClean="0"/>
              <a:t>.</a:t>
            </a:r>
          </a:p>
          <a:p>
            <a:pPr lvl="1" algn="l" rtl="0">
              <a:defRPr/>
            </a:pPr>
            <a:r>
              <a:rPr lang="en-US" sz="2400" b="1" dirty="0" smtClean="0">
                <a:hlinkClick r:id="" action="ppaction://customshow?id=14&amp;return=true"/>
              </a:rPr>
              <a:t>Periodontal syringe</a:t>
            </a:r>
            <a:r>
              <a:rPr lang="en-US" sz="2400" b="1" dirty="0" smtClean="0"/>
              <a:t>, 10ml with a curved tip</a:t>
            </a:r>
          </a:p>
          <a:p>
            <a:pPr algn="l" rtl="0">
              <a:defRPr/>
            </a:pPr>
            <a:r>
              <a:rPr lang="en-US" sz="2400" b="1" dirty="0" smtClean="0"/>
              <a:t>Provide milk incentives at the breast in order to achieve latch-on</a:t>
            </a:r>
          </a:p>
          <a:p>
            <a:pPr algn="l" rtl="0">
              <a:defRPr/>
            </a:pPr>
            <a:r>
              <a:rPr lang="en-US" sz="2400" b="1" dirty="0" smtClean="0"/>
              <a:t>Complementary feeding</a:t>
            </a:r>
          </a:p>
        </p:txBody>
      </p:sp>
      <p:sp>
        <p:nvSpPr>
          <p:cNvPr id="4" name="TextBox 3"/>
          <p:cNvSpPr txBox="1"/>
          <p:nvPr/>
        </p:nvSpPr>
        <p:spPr>
          <a:xfrm>
            <a:off x="1259632" y="476672"/>
            <a:ext cx="3528392" cy="646331"/>
          </a:xfrm>
          <a:prstGeom prst="rect">
            <a:avLst/>
          </a:prstGeom>
          <a:noFill/>
        </p:spPr>
        <p:txBody>
          <a:bodyPr wrap="square" rtlCol="1">
            <a:spAutoFit/>
          </a:bodyPr>
          <a:lstStyle/>
          <a:p>
            <a:r>
              <a:rPr lang="en-US" sz="3600" b="1" i="1" dirty="0" smtClean="0">
                <a:solidFill>
                  <a:schemeClr val="accent1">
                    <a:lumMod val="75000"/>
                  </a:schemeClr>
                </a:solidFill>
              </a:rPr>
              <a:t>syringes</a:t>
            </a:r>
            <a:endParaRPr lang="fa-IR" sz="3600" b="1" i="1" dirty="0">
              <a:solidFill>
                <a:schemeClr val="accent1">
                  <a:lumMod val="75000"/>
                </a:schemeClr>
              </a:solidFill>
            </a:endParaRPr>
          </a:p>
        </p:txBody>
      </p:sp>
    </p:spTree>
    <p:extLst>
      <p:ext uri="{BB962C8B-B14F-4D97-AF65-F5344CB8AC3E}">
        <p14:creationId xmlns:p14="http://schemas.microsoft.com/office/powerpoint/2010/main" val="144280555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30" name="Picture 2" descr="C:\Users\Dr Ravari\Pictures\Picture1mm.jpg"/>
          <p:cNvPicPr>
            <a:picLocks noChangeAspect="1" noChangeArrowheads="1"/>
          </p:cNvPicPr>
          <p:nvPr/>
        </p:nvPicPr>
        <p:blipFill>
          <a:blip r:embed="rId2">
            <a:extLst>
              <a:ext uri="{28A0092B-C50C-407E-A947-70E740481C1C}">
                <a14:useLocalDpi xmlns:a14="http://schemas.microsoft.com/office/drawing/2010/main" val="0"/>
              </a:ext>
            </a:extLst>
          </a:blip>
          <a:srcRect l="3352" r="5019"/>
          <a:stretch>
            <a:fillRect/>
          </a:stretch>
        </p:blipFill>
        <p:spPr bwMode="auto">
          <a:xfrm>
            <a:off x="-188913" y="-17463"/>
            <a:ext cx="933291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4265726"/>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912518306"/>
              </p:ext>
            </p:extLst>
          </p:nvPr>
        </p:nvGraphicFramePr>
        <p:xfrm>
          <a:off x="304800" y="309797"/>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3972" name="Picture 5" descr="C:\Users\Mahmoud\Desktop\p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3205" y="1600200"/>
            <a:ext cx="6405395" cy="44770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886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08720"/>
            <a:ext cx="6995120" cy="4964218"/>
          </a:xfrm>
        </p:spPr>
        <p:txBody>
          <a:bodyPr>
            <a:normAutofit fontScale="85000" lnSpcReduction="10000"/>
          </a:bodyPr>
          <a:lstStyle/>
          <a:p>
            <a:pPr algn="l" rtl="0"/>
            <a:r>
              <a:rPr lang="en-US" sz="2400" b="1" dirty="0" smtClean="0">
                <a:solidFill>
                  <a:srgbClr val="FF0000"/>
                </a:solidFill>
              </a:rPr>
              <a:t>Although are not always fully successful</a:t>
            </a:r>
            <a:r>
              <a:rPr lang="en-US" sz="2400" b="1" dirty="0" smtClean="0"/>
              <a:t>, they can be useful in a variety of situation:</a:t>
            </a:r>
          </a:p>
          <a:p>
            <a:pPr lvl="1" algn="l" rtl="0"/>
            <a:r>
              <a:rPr lang="en-US" sz="2400" b="1" i="1" u="sng" dirty="0" smtClean="0"/>
              <a:t>Unable to latch on </a:t>
            </a:r>
            <a:r>
              <a:rPr lang="en-US" sz="2000" b="1" dirty="0" smtClean="0"/>
              <a:t>because of </a:t>
            </a:r>
            <a:r>
              <a:rPr lang="en-US" sz="2000" b="1" i="1" dirty="0" smtClean="0">
                <a:solidFill>
                  <a:srgbClr val="C00000"/>
                </a:solidFill>
              </a:rPr>
              <a:t>flat or inverted nipples</a:t>
            </a:r>
          </a:p>
          <a:p>
            <a:pPr lvl="1" algn="l" rtl="0"/>
            <a:r>
              <a:rPr lang="en-US" sz="2000" b="1" i="1" dirty="0" smtClean="0">
                <a:solidFill>
                  <a:srgbClr val="C00000"/>
                </a:solidFill>
              </a:rPr>
              <a:t>Unable to open mouth wide </a:t>
            </a:r>
            <a:r>
              <a:rPr lang="en-US" sz="2000" b="1" dirty="0" smtClean="0"/>
              <a:t>enough to achieve a deep latch</a:t>
            </a:r>
          </a:p>
          <a:p>
            <a:pPr lvl="1" algn="l" rtl="0"/>
            <a:r>
              <a:rPr lang="en-US" sz="2000" b="1" i="1" dirty="0" smtClean="0">
                <a:solidFill>
                  <a:srgbClr val="C00000"/>
                </a:solidFill>
              </a:rPr>
              <a:t>Unable to draw </a:t>
            </a:r>
            <a:r>
              <a:rPr lang="en-US" sz="2000" b="1" dirty="0" smtClean="0"/>
              <a:t>the nipple/areola into her mouth</a:t>
            </a:r>
          </a:p>
          <a:p>
            <a:pPr lvl="1" algn="l" rtl="0"/>
            <a:r>
              <a:rPr lang="en-US" sz="2000" b="1" dirty="0" smtClean="0"/>
              <a:t>In overactive letdown or oversupply where the baby has </a:t>
            </a:r>
            <a:r>
              <a:rPr lang="en-US" sz="2000" b="1" i="1" dirty="0" smtClean="0">
                <a:solidFill>
                  <a:srgbClr val="C00000"/>
                </a:solidFill>
              </a:rPr>
              <a:t>difficulty handling the flow</a:t>
            </a:r>
          </a:p>
          <a:p>
            <a:pPr lvl="1" algn="l" rtl="0"/>
            <a:r>
              <a:rPr lang="en-US" sz="2000" b="1" dirty="0" smtClean="0"/>
              <a:t>Nipple/areola are </a:t>
            </a:r>
            <a:r>
              <a:rPr lang="en-US" sz="2000" b="1" i="1" dirty="0" smtClean="0">
                <a:solidFill>
                  <a:srgbClr val="C00000"/>
                </a:solidFill>
              </a:rPr>
              <a:t>very sore, damaged or infected  </a:t>
            </a:r>
          </a:p>
          <a:p>
            <a:pPr lvl="1" algn="l" rtl="0"/>
            <a:r>
              <a:rPr lang="en-US" sz="2000" b="1" dirty="0" smtClean="0"/>
              <a:t>A weak, disorganized, or dysfunctional suck </a:t>
            </a:r>
          </a:p>
          <a:p>
            <a:pPr lvl="1" algn="l" rtl="0"/>
            <a:r>
              <a:rPr lang="en-US" sz="2000" b="1" dirty="0"/>
              <a:t>There is </a:t>
            </a:r>
            <a:r>
              <a:rPr lang="en-US" sz="2000" b="1" i="1" dirty="0">
                <a:solidFill>
                  <a:srgbClr val="C00000"/>
                </a:solidFill>
              </a:rPr>
              <a:t>nipple confusion or breast refusal</a:t>
            </a:r>
          </a:p>
          <a:p>
            <a:pPr lvl="1" algn="l" rtl="0"/>
            <a:r>
              <a:rPr lang="en-US" sz="2000" b="1" u="sng" dirty="0"/>
              <a:t>Cleft palate Pierre-Robin syndrome, </a:t>
            </a:r>
            <a:endParaRPr lang="en-US" sz="2000" b="1" u="sng" dirty="0" smtClean="0"/>
          </a:p>
          <a:p>
            <a:pPr lvl="1" algn="l" rtl="0"/>
            <a:r>
              <a:rPr lang="en-US" sz="2000" b="1" u="sng" dirty="0" err="1" smtClean="0"/>
              <a:t>laryngomalacia</a:t>
            </a:r>
            <a:r>
              <a:rPr lang="en-US" sz="2000" b="1" u="sng" dirty="0" smtClean="0"/>
              <a:t> </a:t>
            </a:r>
            <a:r>
              <a:rPr lang="en-US" sz="2000" b="1" u="sng" dirty="0"/>
              <a:t>.. high </a:t>
            </a:r>
            <a:r>
              <a:rPr lang="en-US" sz="2000" b="1" u="sng" dirty="0" smtClean="0"/>
              <a:t>palate</a:t>
            </a:r>
          </a:p>
          <a:p>
            <a:pPr lvl="1" algn="l" rtl="0"/>
            <a:r>
              <a:rPr lang="en-US" sz="2800" b="1" i="1" dirty="0">
                <a:solidFill>
                  <a:srgbClr val="C00000"/>
                </a:solidFill>
              </a:rPr>
              <a:t>feeding the late preterm infant</a:t>
            </a:r>
          </a:p>
          <a:p>
            <a:pPr lvl="1" algn="l" rtl="0"/>
            <a:endParaRPr lang="en-US" sz="2000" dirty="0" smtClean="0"/>
          </a:p>
        </p:txBody>
      </p:sp>
      <p:pic>
        <p:nvPicPr>
          <p:cNvPr id="3" name="Picture 2"/>
          <p:cNvPicPr>
            <a:picLocks noChangeAspect="1"/>
          </p:cNvPicPr>
          <p:nvPr/>
        </p:nvPicPr>
        <p:blipFill>
          <a:blip r:embed="rId3"/>
          <a:stretch>
            <a:fillRect/>
          </a:stretch>
        </p:blipFill>
        <p:spPr>
          <a:xfrm>
            <a:off x="7757031" y="764704"/>
            <a:ext cx="847417" cy="1201016"/>
          </a:xfrm>
          <a:prstGeom prst="rect">
            <a:avLst/>
          </a:prstGeom>
        </p:spPr>
      </p:pic>
    </p:spTree>
    <p:extLst>
      <p:ext uri="{BB962C8B-B14F-4D97-AF65-F5344CB8AC3E}">
        <p14:creationId xmlns:p14="http://schemas.microsoft.com/office/powerpoint/2010/main" val="15413587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052736"/>
            <a:ext cx="6286500" cy="4662264"/>
          </a:xfrm>
        </p:spPr>
        <p:txBody>
          <a:bodyPr>
            <a:normAutofit/>
          </a:bodyPr>
          <a:lstStyle/>
          <a:p>
            <a:pPr algn="l" rtl="0">
              <a:defRPr/>
            </a:pPr>
            <a:r>
              <a:rPr lang="en-US" sz="2400" dirty="0" smtClean="0"/>
              <a:t>A </a:t>
            </a:r>
            <a:r>
              <a:rPr lang="en-US" sz="2400" dirty="0"/>
              <a:t>syringe can be used </a:t>
            </a:r>
            <a:r>
              <a:rPr lang="en-US" sz="2400" b="1" u="sng" dirty="0"/>
              <a:t>to drip expressed breast milk onto the breast </a:t>
            </a:r>
            <a:r>
              <a:rPr lang="en-US" sz="2400" i="1" u="sng" dirty="0"/>
              <a:t>just above the baby’s lips </a:t>
            </a:r>
            <a:r>
              <a:rPr lang="en-US" sz="2400" dirty="0"/>
              <a:t>when he or she is latched. This allows the milk to drip into the baby’s mouth as he or she is suckling</a:t>
            </a:r>
            <a:r>
              <a:rPr lang="en-US" sz="2400" dirty="0" smtClean="0"/>
              <a:t>.</a:t>
            </a:r>
          </a:p>
          <a:p>
            <a:pPr algn="l" rtl="0">
              <a:defRPr/>
            </a:pPr>
            <a:r>
              <a:rPr lang="en-US" sz="2400" dirty="0" smtClean="0"/>
              <a:t>At </a:t>
            </a:r>
            <a:r>
              <a:rPr lang="en-US" sz="2400" dirty="0"/>
              <a:t>the breast; insert the tip of the syringe </a:t>
            </a:r>
            <a:r>
              <a:rPr lang="en-US" sz="2400" dirty="0" smtClean="0"/>
              <a:t>just </a:t>
            </a:r>
            <a:r>
              <a:rPr lang="en-US" sz="2400" dirty="0"/>
              <a:t>inside the infant's lips at the corner of his or her </a:t>
            </a:r>
            <a:r>
              <a:rPr lang="en-US" sz="2400" dirty="0" smtClean="0"/>
              <a:t>mouth give a small bolus of milk(0.5cc) when the infant sucks.</a:t>
            </a:r>
          </a:p>
          <a:p>
            <a:pPr algn="l" rtl="0">
              <a:defRPr/>
            </a:pPr>
            <a:r>
              <a:rPr lang="en-US" sz="2400" dirty="0" smtClean="0"/>
              <a:t>Use the </a:t>
            </a:r>
            <a:r>
              <a:rPr lang="en-US" sz="2400" b="1" u="sng" dirty="0" smtClean="0"/>
              <a:t>finger </a:t>
            </a:r>
            <a:r>
              <a:rPr lang="en-US" sz="2400" b="1" u="sng" dirty="0"/>
              <a:t>with </a:t>
            </a:r>
            <a:r>
              <a:rPr lang="en-US" sz="2400" b="1" u="sng" dirty="0" smtClean="0"/>
              <a:t>syringe.</a:t>
            </a:r>
            <a:endParaRPr lang="en-US" sz="2400" b="1" u="sng" dirty="0"/>
          </a:p>
        </p:txBody>
      </p:sp>
      <p:pic>
        <p:nvPicPr>
          <p:cNvPr id="2050" name="Picture 2">
            <a:hlinkClick r:id="rId3" action="ppaction://program"/>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738" t="17419" r="32727" b="6250"/>
          <a:stretch/>
        </p:blipFill>
        <p:spPr bwMode="auto">
          <a:xfrm>
            <a:off x="6084168" y="1942457"/>
            <a:ext cx="2628865" cy="38487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stretch>
            <a:fillRect/>
          </a:stretch>
        </p:blipFill>
        <p:spPr>
          <a:xfrm>
            <a:off x="683568" y="332656"/>
            <a:ext cx="3712786" cy="963251"/>
          </a:xfrm>
          <a:prstGeom prst="rect">
            <a:avLst/>
          </a:prstGeom>
        </p:spPr>
      </p:pic>
    </p:spTree>
    <p:extLst>
      <p:ext uri="{BB962C8B-B14F-4D97-AF65-F5344CB8AC3E}">
        <p14:creationId xmlns:p14="http://schemas.microsoft.com/office/powerpoint/2010/main" val="277822530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685800" y="1676400"/>
            <a:ext cx="6622504" cy="1143000"/>
          </a:xfrm>
          <a:ln>
            <a:noFill/>
          </a:ln>
        </p:spPr>
        <p:style>
          <a:lnRef idx="2">
            <a:schemeClr val="accent1"/>
          </a:lnRef>
          <a:fillRef idx="1">
            <a:schemeClr val="lt1"/>
          </a:fillRef>
          <a:effectRef idx="0">
            <a:schemeClr val="accent1"/>
          </a:effectRef>
          <a:fontRef idx="minor">
            <a:schemeClr val="dk1"/>
          </a:fontRef>
        </p:style>
        <p:txBody>
          <a:bodyPr>
            <a:normAutofit fontScale="90000"/>
          </a:bodyPr>
          <a:lstStyle/>
          <a:p>
            <a:pPr algn="l">
              <a:defRPr/>
            </a:pPr>
            <a:r>
              <a:rPr lang="en-US" sz="7200" dirty="0"/>
              <a:t>Cup Feeding</a:t>
            </a:r>
          </a:p>
        </p:txBody>
      </p:sp>
      <p:sp>
        <p:nvSpPr>
          <p:cNvPr id="49156" name="Rectangle 3"/>
          <p:cNvSpPr>
            <a:spLocks noGrp="1" noChangeArrowheads="1"/>
          </p:cNvSpPr>
          <p:nvPr>
            <p:ph type="subTitle" idx="1"/>
          </p:nvPr>
        </p:nvSpPr>
        <p:spPr>
          <a:xfrm>
            <a:off x="533400" y="2924944"/>
            <a:ext cx="6054824" cy="1440160"/>
          </a:xfrm>
        </p:spPr>
        <p:txBody>
          <a:bodyPr>
            <a:normAutofit/>
          </a:bodyPr>
          <a:lstStyle/>
          <a:p>
            <a:pPr algn="l">
              <a:lnSpc>
                <a:spcPct val="90000"/>
              </a:lnSpc>
            </a:pPr>
            <a:r>
              <a:rPr lang="en-US" altLang="en-US" sz="2400" b="1" dirty="0" smtClean="0">
                <a:solidFill>
                  <a:schemeClr val="tx1"/>
                </a:solidFill>
              </a:rPr>
              <a:t>Cup feeding is the choice of an alternative oral feeding method, when full oral feeding cannot be achieved wholly by breastfeeding</a:t>
            </a:r>
          </a:p>
        </p:txBody>
      </p:sp>
      <p:sp>
        <p:nvSpPr>
          <p:cNvPr id="2" name="Rectangle 1"/>
          <p:cNvSpPr/>
          <p:nvPr/>
        </p:nvSpPr>
        <p:spPr>
          <a:xfrm>
            <a:off x="971600" y="4581128"/>
            <a:ext cx="5868144" cy="646331"/>
          </a:xfrm>
          <a:prstGeom prst="rect">
            <a:avLst/>
          </a:prstGeom>
        </p:spPr>
        <p:txBody>
          <a:bodyPr wrap="square">
            <a:spAutoFit/>
          </a:bodyPr>
          <a:lstStyle/>
          <a:p>
            <a:pPr algn="r"/>
            <a:r>
              <a:rPr lang="fa-IR" b="1" dirty="0">
                <a:latin typeface="2  Titr"/>
                <a:cs typeface="B Nazanin" panose="00000400000000000000" pitchFamily="2" charset="-78"/>
              </a:rPr>
              <a:t>تغذیه با فنجان انتخاب یک روش تغذیه خوراکی جایگزین است، زمانی که تغذیه کامل خوراکی نمی تواند به طور کامل با شیردهی به دست آید.</a:t>
            </a:r>
          </a:p>
        </p:txBody>
      </p:sp>
    </p:spTree>
    <p:extLst>
      <p:ext uri="{BB962C8B-B14F-4D97-AF65-F5344CB8AC3E}">
        <p14:creationId xmlns:p14="http://schemas.microsoft.com/office/powerpoint/2010/main" val="38091148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8300" r="11285"/>
          <a:stretch/>
        </p:blipFill>
        <p:spPr>
          <a:xfrm>
            <a:off x="-36226" y="-470720"/>
            <a:ext cx="9233419" cy="7328720"/>
          </a:xfrm>
          <a:prstGeom prst="rect">
            <a:avLst/>
          </a:prstGeom>
        </p:spPr>
      </p:pic>
    </p:spTree>
    <p:extLst>
      <p:ext uri="{BB962C8B-B14F-4D97-AF65-F5344CB8AC3E}">
        <p14:creationId xmlns:p14="http://schemas.microsoft.com/office/powerpoint/2010/main" val="12738223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0">
              <a:schemeClr val="bg1">
                <a:tint val="55000"/>
                <a:satMod val="300000"/>
              </a:schemeClr>
            </a:gs>
            <a:gs pos="99000">
              <a:schemeClr val="accent1"/>
            </a:gs>
            <a:gs pos="100000">
              <a:schemeClr val="bg1">
                <a:shade val="65000"/>
                <a:satMod val="300000"/>
              </a:schemeClr>
            </a:gs>
          </a:gsLst>
          <a:path path="circle">
            <a:fillToRect l="95000" t="-106500" r="5000" b="206500"/>
          </a:path>
        </a:gradFill>
        <a:effectLst/>
      </p:bgPr>
    </p:bg>
    <p:spTree>
      <p:nvGrpSpPr>
        <p:cNvPr id="1" name=""/>
        <p:cNvGrpSpPr/>
        <p:nvPr/>
      </p:nvGrpSpPr>
      <p:grpSpPr>
        <a:xfrm>
          <a:off x="0" y="0"/>
          <a:ext cx="0" cy="0"/>
          <a:chOff x="0" y="0"/>
          <a:chExt cx="0" cy="0"/>
        </a:xfrm>
      </p:grpSpPr>
      <p:pic>
        <p:nvPicPr>
          <p:cNvPr id="52226" name="Picture 5" descr="Fig3-028"/>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0112" t="23959" r="6320" b="15341"/>
          <a:stretch>
            <a:fillRect/>
          </a:stretch>
        </p:blipFill>
        <p:spPr bwMode="auto">
          <a:xfrm>
            <a:off x="2124269" y="953892"/>
            <a:ext cx="6693695" cy="44624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5" descr="Fig3-032"/>
          <p:cNvPicPr>
            <a:picLocks noChangeAspect="1" noChangeArrowheads="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28887" r="22969"/>
          <a:stretch>
            <a:fillRect/>
          </a:stretch>
        </p:blipFill>
        <p:spPr bwMode="auto">
          <a:xfrm>
            <a:off x="381000" y="953893"/>
            <a:ext cx="1446613" cy="45191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Rectangle 1"/>
          <p:cNvSpPr/>
          <p:nvPr/>
        </p:nvSpPr>
        <p:spPr>
          <a:xfrm>
            <a:off x="4704720" y="3962400"/>
            <a:ext cx="1532792" cy="369332"/>
          </a:xfrm>
          <a:prstGeom prst="rect">
            <a:avLst/>
          </a:prstGeom>
        </p:spPr>
        <p:txBody>
          <a:bodyPr wrap="none">
            <a:spAutoFit/>
          </a:bodyPr>
          <a:lstStyle/>
          <a:p>
            <a:r>
              <a:rPr lang="en-US" dirty="0" err="1"/>
              <a:t>Paladai</a:t>
            </a:r>
            <a:r>
              <a:rPr lang="en-US" dirty="0"/>
              <a:t> cup </a:t>
            </a:r>
          </a:p>
        </p:txBody>
      </p:sp>
    </p:spTree>
    <p:extLst>
      <p:ext uri="{BB962C8B-B14F-4D97-AF65-F5344CB8AC3E}">
        <p14:creationId xmlns:p14="http://schemas.microsoft.com/office/powerpoint/2010/main" val="174442472"/>
      </p:ext>
    </p:extLst>
  </p:cSld>
  <p:clrMapOvr>
    <a:masterClrMapping/>
  </p:clrMapOvr>
  <p:transition spd="med">
    <p:split orient="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981752043"/>
              </p:ext>
            </p:extLst>
          </p:nvPr>
        </p:nvGraphicFramePr>
        <p:xfrm>
          <a:off x="395536" y="260648"/>
          <a:ext cx="5826224" cy="939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083" name="Rectangle 3"/>
          <p:cNvSpPr>
            <a:spLocks noGrp="1" noChangeArrowheads="1"/>
          </p:cNvSpPr>
          <p:nvPr>
            <p:ph idx="1"/>
          </p:nvPr>
        </p:nvSpPr>
        <p:spPr>
          <a:xfrm>
            <a:off x="251520" y="1196753"/>
            <a:ext cx="7624011" cy="2808311"/>
          </a:xfrm>
        </p:spPr>
        <p:txBody>
          <a:bodyPr>
            <a:normAutofit fontScale="70000" lnSpcReduction="20000"/>
          </a:bodyPr>
          <a:lstStyle/>
          <a:p>
            <a:pPr algn="l" defTabSz="912813" rtl="0" eaLnBrk="1" hangingPunct="1"/>
            <a:r>
              <a:rPr lang="en-GB" altLang="en-US" sz="2800" b="1" dirty="0" smtClean="0">
                <a:effectLst/>
              </a:rPr>
              <a:t>Mother ill ,and separation</a:t>
            </a:r>
          </a:p>
          <a:p>
            <a:pPr algn="l" defTabSz="912813" rtl="0" eaLnBrk="1" hangingPunct="1"/>
            <a:r>
              <a:rPr lang="en-GB" altLang="en-US" sz="2800" b="1" dirty="0" smtClean="0">
                <a:effectLst/>
              </a:rPr>
              <a:t>Baby not latching on </a:t>
            </a:r>
          </a:p>
          <a:p>
            <a:pPr algn="l" defTabSz="912813" rtl="0" eaLnBrk="1" hangingPunct="1"/>
            <a:r>
              <a:rPr lang="en-GB" altLang="en-US" sz="2800" b="1" dirty="0" smtClean="0">
                <a:effectLst/>
              </a:rPr>
              <a:t>Damaged nipple</a:t>
            </a:r>
          </a:p>
          <a:p>
            <a:pPr algn="l" defTabSz="912813" rtl="0" eaLnBrk="1" hangingPunct="1"/>
            <a:r>
              <a:rPr lang="en-GB" altLang="en-US" sz="2800" b="1" dirty="0" smtClean="0"/>
              <a:t>Use with both term and preterm infants to avoid bottle nipple preference</a:t>
            </a:r>
            <a:endParaRPr lang="en-GB" altLang="en-US" sz="2800" b="1" dirty="0"/>
          </a:p>
          <a:p>
            <a:pPr algn="l" defTabSz="912813" rtl="0" eaLnBrk="1" hangingPunct="1"/>
            <a:r>
              <a:rPr lang="en-GB" altLang="en-US" sz="2800" b="1" dirty="0" smtClean="0">
                <a:effectLst/>
              </a:rPr>
              <a:t>Preterm baby (who cannot take sufficient from the breast)  </a:t>
            </a:r>
            <a:endParaRPr lang="en-GB" altLang="en-US" sz="2800" b="1" dirty="0" smtClean="0"/>
          </a:p>
          <a:p>
            <a:pPr algn="l" defTabSz="912813" rtl="0" eaLnBrk="1" hangingPunct="1"/>
            <a:r>
              <a:rPr lang="en-GB" altLang="en-US" sz="2800" b="1" dirty="0" smtClean="0">
                <a:effectLst/>
              </a:rPr>
              <a:t>Switch from </a:t>
            </a:r>
            <a:r>
              <a:rPr lang="en-GB" altLang="en-US" sz="2800" b="1" u="sng" dirty="0" smtClean="0">
                <a:effectLst/>
              </a:rPr>
              <a:t>gastric tub or bottle to breast</a:t>
            </a:r>
            <a:endParaRPr lang="en-GB" altLang="en-US" sz="2800" b="1" u="sng" dirty="0"/>
          </a:p>
          <a:p>
            <a:pPr algn="l" defTabSz="912813" rtl="0" eaLnBrk="1" hangingPunct="1"/>
            <a:r>
              <a:rPr lang="en-US" sz="2800" b="1" u="sng" dirty="0" smtClean="0"/>
              <a:t>In Supplementary feeding</a:t>
            </a:r>
            <a:endParaRPr lang="en-GB" altLang="en-US" sz="2800" b="1" dirty="0"/>
          </a:p>
        </p:txBody>
      </p:sp>
      <p:sp>
        <p:nvSpPr>
          <p:cNvPr id="3" name="Rectangle 2"/>
          <p:cNvSpPr/>
          <p:nvPr/>
        </p:nvSpPr>
        <p:spPr>
          <a:xfrm>
            <a:off x="755576" y="4149080"/>
            <a:ext cx="5940152" cy="646331"/>
          </a:xfrm>
          <a:prstGeom prst="rect">
            <a:avLst/>
          </a:prstGeom>
        </p:spPr>
        <p:txBody>
          <a:bodyPr wrap="square">
            <a:spAutoFit/>
          </a:bodyPr>
          <a:lstStyle/>
          <a:p>
            <a:pPr algn="r"/>
            <a:r>
              <a:rPr lang="fa-IR" b="1" dirty="0">
                <a:cs typeface="B Nazanin" panose="00000400000000000000" pitchFamily="2" charset="-78"/>
              </a:rPr>
              <a:t>مادر بیمار و جدایی </a:t>
            </a:r>
            <a:r>
              <a:rPr lang="fa-IR" b="1" dirty="0" smtClean="0">
                <a:cs typeface="B Nazanin" panose="00000400000000000000" pitchFamily="2" charset="-78"/>
              </a:rPr>
              <a:t>.کودک چفت </a:t>
            </a:r>
            <a:r>
              <a:rPr lang="fa-IR" b="1" dirty="0">
                <a:cs typeface="B Nazanin" panose="00000400000000000000" pitchFamily="2" charset="-78"/>
              </a:rPr>
              <a:t>نمیشه نوک سینه آسیب دیده </a:t>
            </a:r>
            <a:r>
              <a:rPr lang="fa-IR" b="1" dirty="0" smtClean="0">
                <a:cs typeface="B Nazanin" panose="00000400000000000000" pitchFamily="2" charset="-78"/>
              </a:rPr>
              <a:t>.نوزاد </a:t>
            </a:r>
            <a:r>
              <a:rPr lang="fa-IR" b="1" dirty="0">
                <a:cs typeface="B Nazanin" panose="00000400000000000000" pitchFamily="2" charset="-78"/>
              </a:rPr>
              <a:t>نارس (که نمی تواند مقدار کافی از سینه را مصرف کند</a:t>
            </a:r>
            <a:r>
              <a:rPr lang="fa-IR" b="1" dirty="0" smtClean="0">
                <a:cs typeface="B Nazanin" panose="00000400000000000000" pitchFamily="2" charset="-78"/>
              </a:rPr>
              <a:t>)</a:t>
            </a:r>
            <a:endParaRPr lang="fa-IR" b="1" dirty="0">
              <a:cs typeface="B Nazanin" panose="00000400000000000000" pitchFamily="2" charset="-78"/>
            </a:endParaRPr>
          </a:p>
        </p:txBody>
      </p:sp>
    </p:spTree>
    <p:extLst>
      <p:ext uri="{BB962C8B-B14F-4D97-AF65-F5344CB8AC3E}">
        <p14:creationId xmlns:p14="http://schemas.microsoft.com/office/powerpoint/2010/main" val="1557102407"/>
      </p:ext>
    </p:extLst>
  </p:cSld>
  <p:clrMapOvr>
    <a:masterClrMapping/>
  </p:clrMapOvr>
  <p:transition spd="med">
    <p:split orient="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36"/>
          <p:cNvSpPr txBox="1">
            <a:spLocks noGrp="1" noChangeArrowheads="1"/>
          </p:cNvSpPr>
          <p:nvPr/>
        </p:nvSpPr>
        <p:spPr bwMode="auto">
          <a:xfrm>
            <a:off x="8153400" y="6400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hangingPunct="0">
              <a:spcBef>
                <a:spcPct val="20000"/>
              </a:spcBef>
              <a:buClr>
                <a:schemeClr val="tx2"/>
              </a:buClr>
              <a:buSzPct val="75000"/>
              <a:buFont typeface="Wingdings" pitchFamily="2" charset="2"/>
              <a:buChar char="n"/>
              <a:defRPr sz="3200">
                <a:solidFill>
                  <a:schemeClr val="tx1"/>
                </a:solidFill>
                <a:latin typeface="Times New Roman" pitchFamily="18" charset="0"/>
                <a:cs typeface="Arial" pitchFamily="34" charset="0"/>
              </a:defRPr>
            </a:lvl1pPr>
            <a:lvl2pPr marL="742950" indent="-285750" algn="l" rtl="0" eaLnBrk="0" hangingPunct="0">
              <a:spcBef>
                <a:spcPct val="20000"/>
              </a:spcBef>
              <a:buClr>
                <a:schemeClr val="folHlink"/>
              </a:buClr>
              <a:buSzPct val="60000"/>
              <a:buFont typeface="Wingdings" pitchFamily="2" charset="2"/>
              <a:buChar char="u"/>
              <a:defRPr sz="3200">
                <a:solidFill>
                  <a:schemeClr val="tx1"/>
                </a:solidFill>
                <a:latin typeface="Times New Roman" pitchFamily="18" charset="0"/>
                <a:cs typeface="Arial" pitchFamily="34" charset="0"/>
              </a:defRPr>
            </a:lvl2pPr>
            <a:lvl3pPr marL="1143000" indent="-228600" algn="l" rtl="0" eaLnBrk="0" hangingPunct="0">
              <a:spcBef>
                <a:spcPct val="20000"/>
              </a:spcBef>
              <a:buClr>
                <a:schemeClr val="tx2"/>
              </a:buClr>
              <a:buSzPct val="60000"/>
              <a:buFont typeface="Wingdings" pitchFamily="2" charset="2"/>
              <a:buChar char="t"/>
              <a:defRPr sz="3200">
                <a:solidFill>
                  <a:schemeClr val="tx1"/>
                </a:solidFill>
                <a:latin typeface="Times New Roman" pitchFamily="18" charset="0"/>
                <a:cs typeface="Arial" pitchFamily="34" charset="0"/>
              </a:defRPr>
            </a:lvl3pPr>
            <a:lvl4pPr marL="1600200" indent="-228600" algn="l" rtl="0" eaLnBrk="0" hangingPunct="0">
              <a:spcBef>
                <a:spcPct val="20000"/>
              </a:spcBef>
              <a:buClr>
                <a:schemeClr val="tx1"/>
              </a:buClr>
              <a:buSzPct val="100000"/>
              <a:buChar char="•"/>
              <a:defRPr sz="3200">
                <a:solidFill>
                  <a:schemeClr val="tx1"/>
                </a:solidFill>
                <a:latin typeface="Times New Roman" pitchFamily="18" charset="0"/>
                <a:cs typeface="Arial" pitchFamily="34" charset="0"/>
              </a:defRPr>
            </a:lvl4pPr>
            <a:lvl5pPr marL="2057400" indent="-228600" algn="l" rtl="0" eaLnBrk="0" hangingPunct="0">
              <a:spcBef>
                <a:spcPct val="20000"/>
              </a:spcBef>
              <a:buClr>
                <a:schemeClr val="tx1"/>
              </a:buClr>
              <a:buSzPct val="100000"/>
              <a:buChar char="–"/>
              <a:defRPr sz="3200">
                <a:solidFill>
                  <a:schemeClr val="tx1"/>
                </a:solidFill>
                <a:latin typeface="Times New Roman" pitchFamily="18" charset="0"/>
                <a:cs typeface="Arial"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9pPr>
          </a:lstStyle>
          <a:p>
            <a:pPr algn="ctr" eaLnBrk="1" hangingPunct="1">
              <a:spcBef>
                <a:spcPct val="0"/>
              </a:spcBef>
              <a:buClrTx/>
              <a:buSzTx/>
              <a:buFontTx/>
              <a:buNone/>
            </a:pPr>
            <a:r>
              <a:rPr lang="en-US" altLang="en-US" sz="900">
                <a:cs typeface="Times New Roman" pitchFamily="18" charset="0"/>
              </a:rPr>
              <a:t>Dr Ravari</a:t>
            </a:r>
          </a:p>
        </p:txBody>
      </p:sp>
      <p:graphicFrame>
        <p:nvGraphicFramePr>
          <p:cNvPr id="2" name="Diagram 1"/>
          <p:cNvGraphicFramePr/>
          <p:nvPr>
            <p:extLst>
              <p:ext uri="{D42A27DB-BD31-4B8C-83A1-F6EECF244321}">
                <p14:modId xmlns:p14="http://schemas.microsoft.com/office/powerpoint/2010/main" val="3701983877"/>
              </p:ext>
            </p:extLst>
          </p:nvPr>
        </p:nvGraphicFramePr>
        <p:xfrm>
          <a:off x="304800" y="228600"/>
          <a:ext cx="6715472" cy="896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3252" name="Rectangle 3"/>
          <p:cNvSpPr>
            <a:spLocks noGrp="1" noChangeArrowheads="1"/>
          </p:cNvSpPr>
          <p:nvPr>
            <p:ph type="body" idx="4294967295"/>
          </p:nvPr>
        </p:nvSpPr>
        <p:spPr>
          <a:xfrm>
            <a:off x="251520" y="1268760"/>
            <a:ext cx="7128792" cy="2376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32500" lnSpcReduction="20000"/>
          </a:bodyPr>
          <a:lstStyle/>
          <a:p>
            <a:pPr algn="l" defTabSz="912813" rtl="0" eaLnBrk="1" hangingPunct="1">
              <a:lnSpc>
                <a:spcPct val="90000"/>
              </a:lnSpc>
            </a:pPr>
            <a:r>
              <a:rPr lang="en-US" altLang="en-US" sz="2400" dirty="0" smtClean="0">
                <a:effectLst/>
              </a:rPr>
              <a:t>It </a:t>
            </a:r>
            <a:r>
              <a:rPr lang="en-US" altLang="en-US" sz="2400" b="1" dirty="0" smtClean="0">
                <a:effectLst/>
              </a:rPr>
              <a:t>is pleasant </a:t>
            </a:r>
            <a:r>
              <a:rPr lang="en-US" altLang="en-US" sz="2400" dirty="0" smtClean="0">
                <a:effectLst/>
              </a:rPr>
              <a:t>for the baby </a:t>
            </a:r>
            <a:r>
              <a:rPr lang="en-US" altLang="en-US" sz="2400" dirty="0"/>
              <a:t>close with </a:t>
            </a:r>
            <a:r>
              <a:rPr lang="en-US" altLang="en-US" sz="2400" b="1" dirty="0" smtClean="0"/>
              <a:t>eye-contact</a:t>
            </a:r>
            <a:endParaRPr lang="en-US" altLang="en-US" sz="2400" b="1" dirty="0" smtClean="0">
              <a:effectLst/>
            </a:endParaRPr>
          </a:p>
          <a:p>
            <a:pPr algn="l" defTabSz="912813" rtl="0" eaLnBrk="1" hangingPunct="1">
              <a:lnSpc>
                <a:spcPct val="90000"/>
              </a:lnSpc>
            </a:pPr>
            <a:r>
              <a:rPr lang="en-US" altLang="en-US" sz="2400" b="1" dirty="0" smtClean="0">
                <a:effectLst/>
              </a:rPr>
              <a:t>Avoids</a:t>
            </a:r>
            <a:r>
              <a:rPr lang="en-US" altLang="en-US" sz="2400" dirty="0" smtClean="0">
                <a:effectLst/>
              </a:rPr>
              <a:t> the use of </a:t>
            </a:r>
            <a:r>
              <a:rPr lang="en-US" altLang="en-US" sz="2400" b="1" dirty="0" smtClean="0">
                <a:effectLst/>
              </a:rPr>
              <a:t>artificial nipples </a:t>
            </a:r>
          </a:p>
          <a:p>
            <a:pPr algn="l" defTabSz="912813" rtl="0" eaLnBrk="1" hangingPunct="1">
              <a:lnSpc>
                <a:spcPct val="90000"/>
              </a:lnSpc>
            </a:pPr>
            <a:r>
              <a:rPr lang="en-US" altLang="en-US" sz="2400" dirty="0" smtClean="0">
                <a:effectLst/>
              </a:rPr>
              <a:t>It allows the baby to use his or her tongue </a:t>
            </a:r>
            <a:r>
              <a:rPr lang="en-US" altLang="en-US" sz="2400" b="1" dirty="0"/>
              <a:t>helps the </a:t>
            </a:r>
            <a:r>
              <a:rPr lang="en-US" altLang="en-US" sz="2400" b="1" dirty="0" smtClean="0"/>
              <a:t>to </a:t>
            </a:r>
            <a:r>
              <a:rPr lang="en-US" altLang="en-US" sz="2400" b="1" dirty="0"/>
              <a:t>learn to breastfeed </a:t>
            </a:r>
            <a:r>
              <a:rPr lang="en-US" altLang="en-US" sz="2400" u="sng" dirty="0"/>
              <a:t>because he must stick out tongue to drink from </a:t>
            </a:r>
            <a:r>
              <a:rPr lang="en-US" altLang="en-US" sz="2400" u="sng" dirty="0" smtClean="0"/>
              <a:t>cup </a:t>
            </a:r>
            <a:r>
              <a:rPr lang="en-US" altLang="en-US" sz="2400" dirty="0" smtClean="0">
                <a:effectLst/>
              </a:rPr>
              <a:t>and to </a:t>
            </a:r>
            <a:r>
              <a:rPr lang="en-US" altLang="en-US" sz="2400" b="1" dirty="0" smtClean="0">
                <a:effectLst/>
              </a:rPr>
              <a:t>learn tastes</a:t>
            </a:r>
          </a:p>
          <a:p>
            <a:pPr algn="l" defTabSz="912813" rtl="0" eaLnBrk="1" hangingPunct="1">
              <a:lnSpc>
                <a:spcPct val="90000"/>
              </a:lnSpc>
            </a:pPr>
            <a:r>
              <a:rPr lang="en-US" altLang="en-US" sz="2400" dirty="0" smtClean="0">
                <a:effectLst/>
              </a:rPr>
              <a:t>It stimulates the baby’s </a:t>
            </a:r>
            <a:r>
              <a:rPr lang="en-US" altLang="en-US" sz="2400" b="1" dirty="0" smtClean="0">
                <a:effectLst/>
              </a:rPr>
              <a:t>digestion</a:t>
            </a:r>
          </a:p>
          <a:p>
            <a:pPr algn="l" defTabSz="912813" rtl="0" eaLnBrk="1" hangingPunct="1">
              <a:lnSpc>
                <a:spcPct val="90000"/>
              </a:lnSpc>
            </a:pPr>
            <a:r>
              <a:rPr lang="en-US" altLang="en-US" sz="2400" dirty="0" smtClean="0">
                <a:effectLst/>
              </a:rPr>
              <a:t>It encourages </a:t>
            </a:r>
            <a:r>
              <a:rPr lang="en-US" altLang="en-US" sz="2400" b="1" dirty="0" smtClean="0">
                <a:effectLst/>
              </a:rPr>
              <a:t>coordinated breathing/suck/swallow</a:t>
            </a:r>
          </a:p>
          <a:p>
            <a:pPr algn="l" defTabSz="912813" rtl="0" eaLnBrk="1" hangingPunct="1">
              <a:lnSpc>
                <a:spcPct val="90000"/>
              </a:lnSpc>
            </a:pPr>
            <a:r>
              <a:rPr lang="en-US" altLang="en-US" sz="2400" dirty="0" smtClean="0">
                <a:effectLst/>
              </a:rPr>
              <a:t>It allows </a:t>
            </a:r>
            <a:r>
              <a:rPr lang="en-US" altLang="en-US" sz="2400" b="1" dirty="0" smtClean="0">
                <a:effectLst/>
              </a:rPr>
              <a:t>baby to control </a:t>
            </a:r>
            <a:r>
              <a:rPr lang="en-US" altLang="en-US" sz="2400" dirty="0" smtClean="0">
                <a:effectLst/>
              </a:rPr>
              <a:t>the</a:t>
            </a:r>
            <a:r>
              <a:rPr lang="en-US" altLang="en-US" sz="2400" b="1" dirty="0" smtClean="0">
                <a:effectLst/>
              </a:rPr>
              <a:t> </a:t>
            </a:r>
            <a:r>
              <a:rPr lang="en-US" altLang="en-US" sz="2400" b="1" u="sng" dirty="0" smtClean="0">
                <a:effectLst/>
              </a:rPr>
              <a:t>amount </a:t>
            </a:r>
            <a:r>
              <a:rPr lang="en-US" altLang="en-US" sz="2400" u="sng" dirty="0" smtClean="0">
                <a:effectLst/>
              </a:rPr>
              <a:t>and</a:t>
            </a:r>
            <a:r>
              <a:rPr lang="en-US" altLang="en-US" sz="2400" b="1" u="sng" dirty="0" smtClean="0">
                <a:effectLst/>
              </a:rPr>
              <a:t> rate</a:t>
            </a:r>
            <a:r>
              <a:rPr lang="en-US" altLang="en-US" sz="2400" u="sng" dirty="0" smtClean="0">
                <a:effectLst/>
              </a:rPr>
              <a:t> </a:t>
            </a:r>
            <a:r>
              <a:rPr lang="en-US" altLang="en-US" sz="2400" dirty="0" smtClean="0">
                <a:effectLst/>
              </a:rPr>
              <a:t>of feeding</a:t>
            </a:r>
          </a:p>
          <a:p>
            <a:pPr algn="l" defTabSz="912813" rtl="0" eaLnBrk="1" hangingPunct="1">
              <a:lnSpc>
                <a:spcPct val="90000"/>
              </a:lnSpc>
            </a:pPr>
            <a:r>
              <a:rPr lang="en-US" altLang="en-US" sz="2400" dirty="0" smtClean="0">
                <a:effectLst/>
              </a:rPr>
              <a:t>A cup </a:t>
            </a:r>
            <a:r>
              <a:rPr lang="en-US" altLang="en-US" sz="2400" b="1" dirty="0" smtClean="0">
                <a:effectLst/>
              </a:rPr>
              <a:t>is easier to keep clean </a:t>
            </a:r>
            <a:r>
              <a:rPr lang="en-US" altLang="en-US" sz="2400" dirty="0" smtClean="0">
                <a:effectLst/>
              </a:rPr>
              <a:t>than a bottle and teat</a:t>
            </a:r>
          </a:p>
          <a:p>
            <a:pPr algn="l" defTabSz="912813" rtl="0" eaLnBrk="1" hangingPunct="1">
              <a:lnSpc>
                <a:spcPct val="90000"/>
              </a:lnSpc>
            </a:pPr>
            <a:r>
              <a:rPr lang="en-US" altLang="en-US" sz="2400" b="1" dirty="0" smtClean="0">
                <a:effectLst/>
              </a:rPr>
              <a:t>Easy to use </a:t>
            </a:r>
            <a:r>
              <a:rPr lang="en-US" altLang="en-US" sz="2400" dirty="0" smtClean="0">
                <a:effectLst/>
              </a:rPr>
              <a:t>and to teach parents to use</a:t>
            </a:r>
          </a:p>
          <a:p>
            <a:pPr algn="l" defTabSz="912813" rtl="0" eaLnBrk="1" hangingPunct="1">
              <a:lnSpc>
                <a:spcPct val="90000"/>
              </a:lnSpc>
            </a:pPr>
            <a:r>
              <a:rPr lang="en-US" altLang="en-US" sz="2400" dirty="0" smtClean="0">
                <a:effectLst/>
              </a:rPr>
              <a:t>Reduces the incidence of </a:t>
            </a:r>
            <a:r>
              <a:rPr lang="en-US" altLang="en-US" sz="2400" u="sng" dirty="0" smtClean="0">
                <a:effectLst/>
              </a:rPr>
              <a:t>bottle-feeding</a:t>
            </a:r>
            <a:r>
              <a:rPr lang="en-US" altLang="en-US" sz="2400" dirty="0" smtClean="0">
                <a:effectLst/>
              </a:rPr>
              <a:t> associated </a:t>
            </a:r>
            <a:r>
              <a:rPr lang="en-US" altLang="en-US" sz="2400" b="1" dirty="0" smtClean="0">
                <a:effectLst/>
              </a:rPr>
              <a:t>apnea and bradycardia </a:t>
            </a:r>
            <a:r>
              <a:rPr lang="en-US" altLang="en-US" sz="2400" dirty="0" smtClean="0">
                <a:effectLst/>
              </a:rPr>
              <a:t>in  preterm infants</a:t>
            </a:r>
          </a:p>
          <a:p>
            <a:pPr algn="l" defTabSz="912813" rtl="0" eaLnBrk="1" hangingPunct="1">
              <a:lnSpc>
                <a:spcPct val="90000"/>
              </a:lnSpc>
            </a:pPr>
            <a:r>
              <a:rPr lang="en-US" altLang="en-US" sz="2400" b="1" dirty="0" smtClean="0">
                <a:effectLst/>
              </a:rPr>
              <a:t>Good weight gain</a:t>
            </a:r>
          </a:p>
        </p:txBody>
      </p:sp>
      <p:sp>
        <p:nvSpPr>
          <p:cNvPr id="3" name="Rectangle 2"/>
          <p:cNvSpPr/>
          <p:nvPr/>
        </p:nvSpPr>
        <p:spPr>
          <a:xfrm>
            <a:off x="395536" y="3789040"/>
            <a:ext cx="7632848" cy="2031325"/>
          </a:xfrm>
          <a:prstGeom prst="rect">
            <a:avLst/>
          </a:prstGeom>
        </p:spPr>
        <p:txBody>
          <a:bodyPr wrap="square">
            <a:spAutoFit/>
          </a:bodyPr>
          <a:lstStyle/>
          <a:p>
            <a:pPr algn="r"/>
            <a:r>
              <a:rPr lang="fa-IR" b="1" dirty="0">
                <a:cs typeface="B Nazanin" panose="00000400000000000000" pitchFamily="2" charset="-78"/>
              </a:rPr>
              <a:t>برای نوزاد با تماس چشمی خوشایند است از استفاده از نوک سینه مصنوعی خودداری می کند این اجازه می دهد تا کودک از زبان خود استفاده کند و به او کمک می کند تا شیردهی را یاد بگیرد زیرا باید زبانش را بیرون بیاورد تا از فنجان بنوشد و مزه ها را یاد بگیرد. هضم غذای کودک را تحریک می کند تنفس/مکیدن/بلع هماهنگ را تشویق می کند این به کودک اجازه می دهد تا میزان و سرعت تغذیه را کنترل کند تمیز نگه داشتن فنجان راحت تر از بطری و سرپستانک است آسان برای استفاده و به والدین آموزش استفاده از کاهش بروز آپنه و برادی کاردی مرتبط با تغذیه با شیشه شیر در نوزادان نارس افزایش وزن خوب </a:t>
            </a:r>
          </a:p>
        </p:txBody>
      </p:sp>
    </p:spTree>
    <p:extLst>
      <p:ext uri="{BB962C8B-B14F-4D97-AF65-F5344CB8AC3E}">
        <p14:creationId xmlns:p14="http://schemas.microsoft.com/office/powerpoint/2010/main" val="1604798491"/>
      </p:ext>
    </p:extLst>
  </p:cSld>
  <p:clrMapOvr>
    <a:masterClrMapping/>
  </p:clrMapOvr>
  <p:transition spd="med">
    <p:split orient="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36"/>
          <p:cNvSpPr txBox="1">
            <a:spLocks noGrp="1" noChangeArrowheads="1"/>
          </p:cNvSpPr>
          <p:nvPr/>
        </p:nvSpPr>
        <p:spPr bwMode="auto">
          <a:xfrm>
            <a:off x="8153400" y="6400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algn="ctr" rtl="0" eaLnBrk="1" hangingPunct="1"/>
            <a:r>
              <a:rPr lang="en-US" altLang="en-US" sz="900">
                <a:latin typeface="Times New Roman" pitchFamily="18" charset="0"/>
                <a:cs typeface="Times New Roman" pitchFamily="18" charset="0"/>
              </a:rPr>
              <a:t>Dr Ravari</a:t>
            </a:r>
          </a:p>
        </p:txBody>
      </p:sp>
      <p:sp>
        <p:nvSpPr>
          <p:cNvPr id="167941" name="Rectangle 5"/>
          <p:cNvSpPr>
            <a:spLocks noGrp="1" noChangeArrowheads="1"/>
          </p:cNvSpPr>
          <p:nvPr>
            <p:ph type="body" idx="4294967295"/>
          </p:nvPr>
        </p:nvSpPr>
        <p:spPr>
          <a:xfrm>
            <a:off x="0" y="1124745"/>
            <a:ext cx="5867400" cy="2376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pPr algn="l" defTabSz="912813" rtl="0" eaLnBrk="1" hangingPunct="1"/>
            <a:r>
              <a:rPr lang="en-US" altLang="en-US" sz="2400" dirty="0" smtClean="0">
                <a:effectLst/>
              </a:rPr>
              <a:t>Can be used for babies who are </a:t>
            </a:r>
            <a:r>
              <a:rPr lang="en-US" altLang="en-US" sz="2400" b="1" u="sng" dirty="0" smtClean="0">
                <a:effectLst/>
              </a:rPr>
              <a:t>able to swallow </a:t>
            </a:r>
            <a:r>
              <a:rPr lang="en-US" altLang="en-US" sz="2400" u="sng" dirty="0" smtClean="0">
                <a:effectLst/>
              </a:rPr>
              <a:t>but </a:t>
            </a:r>
            <a:r>
              <a:rPr lang="en-US" altLang="en-US" sz="2400" b="1" u="sng" dirty="0" smtClean="0">
                <a:solidFill>
                  <a:srgbClr val="FF0000"/>
                </a:solidFill>
                <a:effectLst/>
              </a:rPr>
              <a:t>cannot (yet) suckle well</a:t>
            </a:r>
            <a:r>
              <a:rPr lang="en-US" altLang="en-US" sz="2400" b="1" dirty="0" smtClean="0">
                <a:solidFill>
                  <a:srgbClr val="FF0000"/>
                </a:solidFill>
                <a:effectLst/>
              </a:rPr>
              <a:t> enough </a:t>
            </a:r>
            <a:r>
              <a:rPr lang="en-US" altLang="en-US" sz="2400" dirty="0" smtClean="0">
                <a:effectLst/>
              </a:rPr>
              <a:t>to feed themselves fully from the breast. </a:t>
            </a:r>
          </a:p>
          <a:p>
            <a:pPr algn="l" defTabSz="912813" rtl="0" eaLnBrk="1" hangingPunct="1"/>
            <a:r>
              <a:rPr lang="en-US" altLang="en-US" sz="2400" dirty="0" smtClean="0">
                <a:effectLst/>
              </a:rPr>
              <a:t>They may have difficulty attaching well, or they may </a:t>
            </a:r>
            <a:r>
              <a:rPr lang="en-US" altLang="en-US" sz="2400" u="sng" dirty="0" smtClean="0">
                <a:effectLst/>
              </a:rPr>
              <a:t>attach and suckle for a short time</a:t>
            </a:r>
            <a:r>
              <a:rPr lang="en-US" altLang="en-US" sz="2400" dirty="0" smtClean="0">
                <a:effectLst/>
              </a:rPr>
              <a:t>, but tire quickly before they have obtained enough milk.</a:t>
            </a:r>
          </a:p>
          <a:p>
            <a:pPr algn="l" defTabSz="912813" rtl="0" eaLnBrk="1" hangingPunct="1"/>
            <a:r>
              <a:rPr lang="en-US" altLang="en-US" sz="2400" dirty="0" smtClean="0">
                <a:effectLst/>
              </a:rPr>
              <a:t>A baby </a:t>
            </a:r>
            <a:r>
              <a:rPr lang="en-US" altLang="en-US" sz="2400" b="1" dirty="0" smtClean="0">
                <a:effectLst/>
              </a:rPr>
              <a:t>of </a:t>
            </a:r>
            <a:r>
              <a:rPr lang="en-US" altLang="en-US" sz="2400" b="1" u="sng" dirty="0" smtClean="0">
                <a:effectLst/>
              </a:rPr>
              <a:t>30-32 weeks</a:t>
            </a:r>
            <a:r>
              <a:rPr lang="en-US" altLang="en-US" sz="2400" b="1" dirty="0" smtClean="0">
                <a:effectLst/>
              </a:rPr>
              <a:t> gestation </a:t>
            </a:r>
            <a:r>
              <a:rPr lang="en-US" altLang="en-US" sz="2400" dirty="0" smtClean="0">
                <a:effectLst/>
              </a:rPr>
              <a:t>can </a:t>
            </a:r>
            <a:r>
              <a:rPr lang="en-US" altLang="en-US" sz="2800" b="1" u="sng" dirty="0" smtClean="0">
                <a:effectLst/>
              </a:rPr>
              <a:t>often begin to take feeds from a cup.</a:t>
            </a:r>
          </a:p>
        </p:txBody>
      </p:sp>
      <p:pic>
        <p:nvPicPr>
          <p:cNvPr id="1026" name="Picture 2">
            <a:hlinkClick r:id="rId3" action="ppaction://program"/>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44" t="13319" r="46312" b="12500"/>
          <a:stretch/>
        </p:blipFill>
        <p:spPr bwMode="auto">
          <a:xfrm>
            <a:off x="5773130" y="328449"/>
            <a:ext cx="2996581" cy="3610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11560" y="548680"/>
            <a:ext cx="3096344" cy="584775"/>
          </a:xfrm>
          <a:prstGeom prst="rect">
            <a:avLst/>
          </a:prstGeom>
        </p:spPr>
        <p:txBody>
          <a:bodyPr wrap="square">
            <a:spAutoFit/>
          </a:bodyPr>
          <a:lstStyle/>
          <a:p>
            <a:r>
              <a:rPr lang="en-US" sz="3200" b="1" i="1" dirty="0">
                <a:solidFill>
                  <a:schemeClr val="accent1">
                    <a:lumMod val="75000"/>
                  </a:schemeClr>
                </a:solidFill>
              </a:rPr>
              <a:t>Cup feeding</a:t>
            </a:r>
          </a:p>
        </p:txBody>
      </p:sp>
      <p:sp>
        <p:nvSpPr>
          <p:cNvPr id="2" name="Rectangle 1"/>
          <p:cNvSpPr/>
          <p:nvPr/>
        </p:nvSpPr>
        <p:spPr>
          <a:xfrm>
            <a:off x="467544" y="3932274"/>
            <a:ext cx="7920880" cy="1477328"/>
          </a:xfrm>
          <a:prstGeom prst="rect">
            <a:avLst/>
          </a:prstGeom>
        </p:spPr>
        <p:txBody>
          <a:bodyPr wrap="square">
            <a:spAutoFit/>
          </a:bodyPr>
          <a:lstStyle/>
          <a:p>
            <a:pPr algn="r"/>
            <a:r>
              <a:rPr lang="fa-IR" b="1" dirty="0">
                <a:cs typeface="B Nazanin" panose="00000400000000000000" pitchFamily="2" charset="-78"/>
              </a:rPr>
              <a:t>می تواند برای نوزادانی که قادر به قورت دادن هستند اما نمی توانند (هنوز) به اندازه کافی شیر بخورند تا به طور کامل از سینه تغذیه کنند قابل استفاده است. آنها ممکن است در خوب چسبیدن مشکل داشته باشند، یا ممکن است برای مدت کوتاهی بچسبند و شیر بخورند، اما قبل از اینکه شیر کافی به دست آورند، به سرعت خسته می شوند. یک نوزاد در هفته های 30 تا 32 بارداری اغلب می تواند از فنجان غذا بخورد</a:t>
            </a:r>
            <a:r>
              <a:rPr lang="fa-IR" dirty="0"/>
              <a:t>. </a:t>
            </a:r>
          </a:p>
        </p:txBody>
      </p:sp>
    </p:spTree>
    <p:extLst>
      <p:ext uri="{BB962C8B-B14F-4D97-AF65-F5344CB8AC3E}">
        <p14:creationId xmlns:p14="http://schemas.microsoft.com/office/powerpoint/2010/main" val="2895365620"/>
      </p:ext>
    </p:extLst>
  </p:cSld>
  <p:clrMapOvr>
    <a:masterClrMapping/>
  </p:clrMapOvr>
  <p:transition spd="med">
    <p:split orient="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65650429"/>
              </p:ext>
            </p:extLst>
          </p:nvPr>
        </p:nvGraphicFramePr>
        <p:xfrm>
          <a:off x="457200" y="274638"/>
          <a:ext cx="2818656" cy="922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3011" name="Rectangle 3"/>
          <p:cNvSpPr>
            <a:spLocks noGrp="1" noChangeArrowheads="1"/>
          </p:cNvSpPr>
          <p:nvPr>
            <p:ph idx="1"/>
          </p:nvPr>
        </p:nvSpPr>
        <p:spPr>
          <a:xfrm>
            <a:off x="323528" y="1268760"/>
            <a:ext cx="5943600" cy="2736304"/>
          </a:xfrm>
        </p:spPr>
        <p:txBody>
          <a:bodyPr>
            <a:normAutofit fontScale="85000" lnSpcReduction="10000"/>
          </a:bodyPr>
          <a:lstStyle/>
          <a:p>
            <a:pPr algn="l" rtl="0">
              <a:defRPr/>
            </a:pPr>
            <a:r>
              <a:rPr lang="en-US" sz="2800" dirty="0"/>
              <a:t>Almost any clean, </a:t>
            </a:r>
            <a:r>
              <a:rPr lang="en-US" sz="2800" b="1" u="sng" dirty="0"/>
              <a:t>small plastic or glass cup or bowl </a:t>
            </a:r>
            <a:r>
              <a:rPr lang="en-US" sz="2800" dirty="0"/>
              <a:t>can be used to cup-feed, with the exception of </a:t>
            </a:r>
            <a:r>
              <a:rPr lang="en-US" sz="2800" b="1" dirty="0">
                <a:solidFill>
                  <a:srgbClr val="FF0000"/>
                </a:solidFill>
              </a:rPr>
              <a:t>disposal paper cups</a:t>
            </a:r>
            <a:r>
              <a:rPr lang="en-US" sz="2800" b="1" dirty="0"/>
              <a:t> </a:t>
            </a:r>
            <a:r>
              <a:rPr lang="en-US" sz="2800" dirty="0"/>
              <a:t>that may contain a plastic coating toxic to infants</a:t>
            </a:r>
            <a:r>
              <a:rPr lang="en-US" sz="2800" dirty="0" smtClean="0"/>
              <a:t>.</a:t>
            </a:r>
          </a:p>
          <a:p>
            <a:pPr algn="l" rtl="0">
              <a:defRPr/>
            </a:pPr>
            <a:r>
              <a:rPr lang="en-US" sz="2800" dirty="0" smtClean="0"/>
              <a:t>Cup-feeding supports breastfeeding </a:t>
            </a:r>
            <a:r>
              <a:rPr lang="en-US" sz="2800" b="1" u="sng" dirty="0"/>
              <a:t>by avoiding nipple or flow preference</a:t>
            </a:r>
            <a:r>
              <a:rPr lang="en-US" sz="2800" dirty="0"/>
              <a:t>.</a:t>
            </a:r>
          </a:p>
          <a:p>
            <a:pPr algn="l" rtl="0">
              <a:defRPr/>
            </a:pPr>
            <a:endParaRPr lang="en-US" sz="2800" dirty="0"/>
          </a:p>
        </p:txBody>
      </p:sp>
      <p:pic>
        <p:nvPicPr>
          <p:cNvPr id="1026" name="Picture 2" descr="D:\slides\Update slides\94 congre international\slides\cup feeding\20140120_19545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3"/>
          <a:stretch/>
        </p:blipFill>
        <p:spPr bwMode="auto">
          <a:xfrm rot="5400000">
            <a:off x="6039609" y="3761593"/>
            <a:ext cx="2520278" cy="22871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7" name="Picture 3" descr="D:\slides\Update slides\94 congre international\slides\cup feeding\20150127_130348.jpg">
            <a:hlinkClick r:id="rId8" action="ppaction://program"/>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3914"/>
          <a:stretch/>
        </p:blipFill>
        <p:spPr bwMode="auto">
          <a:xfrm>
            <a:off x="6156176" y="692696"/>
            <a:ext cx="2411351" cy="2888239"/>
          </a:xfrm>
          <a:prstGeom prst="roundRect">
            <a:avLst>
              <a:gd name="adj" fmla="val 16667"/>
            </a:avLst>
          </a:prstGeom>
          <a:ln w="285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Multiply 3"/>
          <p:cNvSpPr/>
          <p:nvPr/>
        </p:nvSpPr>
        <p:spPr>
          <a:xfrm>
            <a:off x="7308758" y="2676374"/>
            <a:ext cx="1258769" cy="90456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rgbClr val="FF0000"/>
                </a:solidFill>
              </a:ln>
              <a:solidFill>
                <a:srgbClr val="FF0000"/>
              </a:solidFill>
            </a:endParaRPr>
          </a:p>
        </p:txBody>
      </p:sp>
      <p:sp>
        <p:nvSpPr>
          <p:cNvPr id="3" name="Rectangle 2"/>
          <p:cNvSpPr/>
          <p:nvPr/>
        </p:nvSpPr>
        <p:spPr>
          <a:xfrm>
            <a:off x="683568" y="4166500"/>
            <a:ext cx="5256584" cy="1200329"/>
          </a:xfrm>
          <a:prstGeom prst="rect">
            <a:avLst/>
          </a:prstGeom>
        </p:spPr>
        <p:txBody>
          <a:bodyPr wrap="square">
            <a:spAutoFit/>
          </a:bodyPr>
          <a:lstStyle/>
          <a:p>
            <a:pPr algn="r"/>
            <a:r>
              <a:rPr lang="fa-IR" b="1" dirty="0">
                <a:cs typeface="B Nazanin" panose="00000400000000000000" pitchFamily="2" charset="-78"/>
              </a:rPr>
              <a:t>تقریباً از هر لیوان یا کاسه ای تمیز و کوچک پلاستیکی یا شیشه ای می توان برای تغذیه فنجانی استفاده کرد، به استثنای لیوان های کاغذی دور ریختنی که ممکن است حاوی پوشش پلاستیکی سمی برای نوزادان باشد</a:t>
            </a:r>
            <a:r>
              <a:rPr lang="fa-IR" dirty="0"/>
              <a:t>.</a:t>
            </a:r>
          </a:p>
        </p:txBody>
      </p:sp>
    </p:spTree>
    <p:extLst>
      <p:ext uri="{BB962C8B-B14F-4D97-AF65-F5344CB8AC3E}">
        <p14:creationId xmlns:p14="http://schemas.microsoft.com/office/powerpoint/2010/main" val="41687455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600200"/>
            <a:ext cx="7467600" cy="4525962"/>
          </a:xfrm>
        </p:spPr>
        <p:txBody>
          <a:bodyPr/>
          <a:lstStyle/>
          <a:p>
            <a:pPr algn="l" rtl="0"/>
            <a:r>
              <a:rPr lang="en-US" dirty="0"/>
              <a:t>One form of cup, known as a </a:t>
            </a:r>
            <a:r>
              <a:rPr lang="en-US" dirty="0" err="1"/>
              <a:t>paladai</a:t>
            </a:r>
            <a:r>
              <a:rPr lang="en-US" dirty="0"/>
              <a:t>, is shaped like a gravy </a:t>
            </a:r>
            <a:r>
              <a:rPr lang="en-US" dirty="0" smtClean="0"/>
              <a:t>boat and </a:t>
            </a:r>
            <a:r>
              <a:rPr lang="en-US" dirty="0"/>
              <a:t>is meant to be used to pour small amounts of </a:t>
            </a:r>
            <a:r>
              <a:rPr lang="en-US" dirty="0" smtClean="0"/>
              <a:t>fluid </a:t>
            </a:r>
            <a:r>
              <a:rPr lang="en-US" b="1" u="sng" dirty="0"/>
              <a:t>directly </a:t>
            </a:r>
            <a:r>
              <a:rPr lang="en-US" b="1" u="sng" dirty="0" smtClean="0"/>
              <a:t>onto the </a:t>
            </a:r>
            <a:r>
              <a:rPr lang="en-US" b="1" u="sng" dirty="0"/>
              <a:t>baby’s tongue</a:t>
            </a:r>
            <a:r>
              <a:rPr lang="en-US" dirty="0" smtClean="0"/>
              <a:t>.</a:t>
            </a:r>
          </a:p>
          <a:p>
            <a:pPr algn="l" rtl="0"/>
            <a:r>
              <a:rPr lang="en-US" sz="2400" dirty="0" smtClean="0"/>
              <a:t>Aloysius </a:t>
            </a:r>
            <a:r>
              <a:rPr lang="en-US" sz="2400" dirty="0"/>
              <a:t>and </a:t>
            </a:r>
            <a:r>
              <a:rPr lang="en-US" sz="2400" dirty="0" err="1"/>
              <a:t>Hickson</a:t>
            </a:r>
            <a:r>
              <a:rPr lang="en-US" sz="2400" dirty="0"/>
              <a:t> (2007) </a:t>
            </a:r>
            <a:r>
              <a:rPr lang="en-US" dirty="0" smtClean="0"/>
              <a:t>demonstrated </a:t>
            </a:r>
            <a:r>
              <a:rPr lang="en-US" b="1" dirty="0" smtClean="0"/>
              <a:t>increased </a:t>
            </a:r>
            <a:r>
              <a:rPr lang="en-US" b="1" dirty="0"/>
              <a:t>spillage, </a:t>
            </a:r>
            <a:r>
              <a:rPr lang="en-US" dirty="0"/>
              <a:t>increased </a:t>
            </a:r>
            <a:r>
              <a:rPr lang="en-US" b="1" dirty="0"/>
              <a:t>length of feeding times,</a:t>
            </a:r>
            <a:r>
              <a:rPr lang="en-US" dirty="0"/>
              <a:t> and </a:t>
            </a:r>
            <a:r>
              <a:rPr lang="en-US" b="1" dirty="0"/>
              <a:t>more </a:t>
            </a:r>
            <a:r>
              <a:rPr lang="en-US" b="1" dirty="0" smtClean="0"/>
              <a:t>stress cues </a:t>
            </a:r>
            <a:r>
              <a:rPr lang="en-US" dirty="0"/>
              <a:t>with use of the </a:t>
            </a:r>
            <a:r>
              <a:rPr lang="en-US" dirty="0" err="1"/>
              <a:t>paladai</a:t>
            </a:r>
            <a:r>
              <a:rPr lang="en-US" dirty="0"/>
              <a:t> cup in preterm infants. </a:t>
            </a:r>
          </a:p>
        </p:txBody>
      </p:sp>
      <p:graphicFrame>
        <p:nvGraphicFramePr>
          <p:cNvPr id="4" name="Diagram 3"/>
          <p:cNvGraphicFramePr/>
          <p:nvPr>
            <p:extLst>
              <p:ext uri="{D42A27DB-BD31-4B8C-83A1-F6EECF244321}">
                <p14:modId xmlns:p14="http://schemas.microsoft.com/office/powerpoint/2010/main" val="3851374589"/>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1307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slides\Update slides\new pic\my pic and position\dey 27 samsung\20131222_180936.jpg"/>
          <p:cNvPicPr>
            <a:picLocks noChangeAspect="1" noChangeArrowheads="1"/>
          </p:cNvPicPr>
          <p:nvPr/>
        </p:nvPicPr>
        <p:blipFill>
          <a:blip r:embed="rId3" cstate="print"/>
          <a:srcRect t="6280"/>
          <a:stretch>
            <a:fillRect/>
          </a:stretch>
        </p:blipFill>
        <p:spPr bwMode="auto">
          <a:xfrm>
            <a:off x="323528" y="332656"/>
            <a:ext cx="3886200" cy="48555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ight Arrow 5"/>
          <p:cNvSpPr/>
          <p:nvPr/>
        </p:nvSpPr>
        <p:spPr bwMode="auto">
          <a:xfrm>
            <a:off x="4568552" y="2436422"/>
            <a:ext cx="1443608" cy="2133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Antique Olive" pitchFamily="34" charset="0"/>
            </a:endParaRPr>
          </a:p>
        </p:txBody>
      </p:sp>
      <p:pic>
        <p:nvPicPr>
          <p:cNvPr id="8" name="Picture 7" descr="C:\Users\atlas2\Pictures\bo.jpg">
            <a:hlinkClick r:id="rId4" action="ppaction://program"/>
          </p:cNvPr>
          <p:cNvPicPr/>
          <p:nvPr/>
        </p:nvPicPr>
        <p:blipFill>
          <a:blip r:embed="rId5" cstate="print"/>
          <a:srcRect r="10917"/>
          <a:stretch>
            <a:fillRect/>
          </a:stretch>
        </p:blipFill>
        <p:spPr bwMode="auto">
          <a:xfrm>
            <a:off x="5914954" y="332656"/>
            <a:ext cx="2204864" cy="18317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a:hlinkClick r:id="rId6" action="ppaction://program"/>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097" t="29124" r="37211" b="29349"/>
          <a:stretch/>
        </p:blipFill>
        <p:spPr bwMode="auto">
          <a:xfrm>
            <a:off x="6041903" y="2276872"/>
            <a:ext cx="2133600" cy="17506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a:hlinkClick r:id="rId8" action="ppaction://program"/>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171" t="30786" r="58755" b="20701"/>
          <a:stretch/>
        </p:blipFill>
        <p:spPr bwMode="auto">
          <a:xfrm>
            <a:off x="5940152" y="4221088"/>
            <a:ext cx="2272359" cy="20426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11560" y="5579948"/>
            <a:ext cx="4032448" cy="400110"/>
          </a:xfrm>
          <a:prstGeom prst="rect">
            <a:avLst/>
          </a:prstGeom>
        </p:spPr>
        <p:txBody>
          <a:bodyPr wrap="square">
            <a:spAutoFit/>
          </a:bodyPr>
          <a:lstStyle/>
          <a:p>
            <a:r>
              <a:rPr lang="en-US" sz="2000" b="1" dirty="0"/>
              <a:t>Avoid bottle nipple preference</a:t>
            </a:r>
          </a:p>
        </p:txBody>
      </p:sp>
    </p:spTree>
    <p:extLst>
      <p:ext uri="{BB962C8B-B14F-4D97-AF65-F5344CB8AC3E}">
        <p14:creationId xmlns:p14="http://schemas.microsoft.com/office/powerpoint/2010/main" val="1018272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8760"/>
            <a:ext cx="6707088" cy="4484786"/>
          </a:xfrm>
        </p:spPr>
        <p:txBody>
          <a:bodyPr>
            <a:normAutofit fontScale="92500" lnSpcReduction="20000"/>
          </a:bodyPr>
          <a:lstStyle/>
          <a:p>
            <a:pPr algn="l" rtl="0"/>
            <a:r>
              <a:rPr lang="en-US" sz="3200" dirty="0"/>
              <a:t>Improvement of </a:t>
            </a:r>
            <a:r>
              <a:rPr lang="en-US" sz="3200" b="1" u="sng" dirty="0"/>
              <a:t>suckling</a:t>
            </a:r>
            <a:r>
              <a:rPr lang="en-US" sz="3200" dirty="0"/>
              <a:t> and </a:t>
            </a:r>
            <a:r>
              <a:rPr lang="en-US" sz="3200" b="1" u="sng" dirty="0"/>
              <a:t>milk transfer </a:t>
            </a:r>
            <a:r>
              <a:rPr lang="en-US" sz="3200" dirty="0"/>
              <a:t>is </a:t>
            </a:r>
            <a:r>
              <a:rPr lang="en-US" sz="3200" dirty="0" smtClean="0"/>
              <a:t>usually evident </a:t>
            </a:r>
            <a:r>
              <a:rPr lang="en-US" sz="3200" dirty="0"/>
              <a:t>after the </a:t>
            </a:r>
            <a:r>
              <a:rPr lang="en-US" sz="3200" dirty="0" smtClean="0"/>
              <a:t>first </a:t>
            </a:r>
            <a:r>
              <a:rPr lang="en-US" sz="3200" dirty="0"/>
              <a:t>attempt with the </a:t>
            </a:r>
            <a:r>
              <a:rPr lang="en-US" sz="3200" b="1" u="sng" dirty="0"/>
              <a:t>nipple shield</a:t>
            </a:r>
            <a:r>
              <a:rPr lang="en-US" sz="3200" dirty="0"/>
              <a:t>.</a:t>
            </a:r>
          </a:p>
          <a:p>
            <a:pPr algn="l" rtl="0"/>
            <a:r>
              <a:rPr lang="en-US" sz="3200" b="1" u="sng" dirty="0" smtClean="0"/>
              <a:t>when </a:t>
            </a:r>
            <a:r>
              <a:rPr lang="en-US" sz="3200" b="1" u="sng" dirty="0"/>
              <a:t>circumstances </a:t>
            </a:r>
            <a:r>
              <a:rPr lang="en-US" sz="3200" b="1" u="sng" dirty="0" smtClean="0"/>
              <a:t>occur that </a:t>
            </a:r>
            <a:r>
              <a:rPr lang="en-US" sz="3200" b="1" u="sng" dirty="0"/>
              <a:t>may result in disruption or cessation of breastfeeding, </a:t>
            </a:r>
            <a:r>
              <a:rPr lang="en-US" sz="3200" b="1" u="sng" dirty="0" smtClean="0"/>
              <a:t>nipple shields </a:t>
            </a:r>
            <a:r>
              <a:rPr lang="en-US" sz="3200" b="1" u="sng" dirty="0"/>
              <a:t>might be a safe </a:t>
            </a:r>
            <a:r>
              <a:rPr lang="en-US" sz="3200" b="1" dirty="0"/>
              <a:t>tool to manage effective breastfeeding </a:t>
            </a:r>
            <a:r>
              <a:rPr lang="en-US" sz="3200" b="1" dirty="0" smtClean="0">
                <a:solidFill>
                  <a:srgbClr val="FF0000"/>
                </a:solidFill>
              </a:rPr>
              <a:t>when other </a:t>
            </a:r>
            <a:r>
              <a:rPr lang="en-US" sz="3200" b="1" dirty="0">
                <a:solidFill>
                  <a:srgbClr val="FF0000"/>
                </a:solidFill>
              </a:rPr>
              <a:t>interventions have failed.</a:t>
            </a:r>
          </a:p>
        </p:txBody>
      </p:sp>
      <p:graphicFrame>
        <p:nvGraphicFramePr>
          <p:cNvPr id="5" name="Diagram 4"/>
          <p:cNvGraphicFramePr/>
          <p:nvPr>
            <p:extLst>
              <p:ext uri="{D42A27DB-BD31-4B8C-83A1-F6EECF244321}">
                <p14:modId xmlns:p14="http://schemas.microsoft.com/office/powerpoint/2010/main" val="4005497438"/>
              </p:ext>
            </p:extLst>
          </p:nvPr>
        </p:nvGraphicFramePr>
        <p:xfrm>
          <a:off x="525845" y="332656"/>
          <a:ext cx="5486315" cy="909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683568" y="260648"/>
            <a:ext cx="6480720" cy="954107"/>
          </a:xfrm>
          <a:prstGeom prst="rect">
            <a:avLst/>
          </a:prstGeom>
        </p:spPr>
        <p:txBody>
          <a:bodyPr wrap="square">
            <a:spAutoFit/>
          </a:bodyPr>
          <a:lstStyle/>
          <a:p>
            <a:r>
              <a:rPr lang="en-US" sz="2800" b="1" dirty="0">
                <a:solidFill>
                  <a:schemeClr val="accent1">
                    <a:lumMod val="75000"/>
                  </a:schemeClr>
                </a:solidFill>
              </a:rPr>
              <a:t>NIPPLE SHIELDS IN LATE PRETERM  INFANT</a:t>
            </a:r>
          </a:p>
        </p:txBody>
      </p:sp>
    </p:spTree>
    <p:extLst>
      <p:ext uri="{BB962C8B-B14F-4D97-AF65-F5344CB8AC3E}">
        <p14:creationId xmlns:p14="http://schemas.microsoft.com/office/powerpoint/2010/main" val="25953198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3"/>
          <p:cNvSpPr>
            <a:spLocks noGrp="1" noChangeArrowheads="1"/>
          </p:cNvSpPr>
          <p:nvPr>
            <p:ph idx="1"/>
          </p:nvPr>
        </p:nvSpPr>
        <p:spPr>
          <a:xfrm>
            <a:off x="395536" y="692696"/>
            <a:ext cx="5410200" cy="4525962"/>
          </a:xfrm>
        </p:spPr>
        <p:txBody>
          <a:bodyPr/>
          <a:lstStyle/>
          <a:p>
            <a:pPr algn="l" rtl="0"/>
            <a:r>
              <a:rPr lang="en-US" altLang="en-US" sz="2800" dirty="0" smtClean="0">
                <a:effectLst/>
              </a:rPr>
              <a:t>Compared to </a:t>
            </a:r>
            <a:r>
              <a:rPr lang="en-US" altLang="en-US" sz="2800" dirty="0" smtClean="0">
                <a:solidFill>
                  <a:srgbClr val="FF0000"/>
                </a:solidFill>
                <a:effectLst/>
              </a:rPr>
              <a:t>bottle feeding</a:t>
            </a:r>
            <a:r>
              <a:rPr lang="en-US" altLang="en-US" sz="2800" dirty="0" smtClean="0">
                <a:effectLst/>
              </a:rPr>
              <a:t>, </a:t>
            </a:r>
            <a:r>
              <a:rPr lang="en-US" altLang="en-US" sz="2800" b="1" dirty="0" smtClean="0">
                <a:effectLst/>
              </a:rPr>
              <a:t>preterm infants are</a:t>
            </a:r>
            <a:r>
              <a:rPr lang="en-US" altLang="en-US" sz="2800" dirty="0" smtClean="0">
                <a:effectLst/>
              </a:rPr>
              <a:t> </a:t>
            </a:r>
            <a:r>
              <a:rPr lang="en-US" altLang="en-US" sz="2800" b="1" dirty="0" smtClean="0">
                <a:effectLst/>
              </a:rPr>
              <a:t>more stable</a:t>
            </a:r>
            <a:r>
              <a:rPr lang="en-US" altLang="en-US" sz="2800" dirty="0" smtClean="0">
                <a:effectLst/>
              </a:rPr>
              <a:t> during </a:t>
            </a:r>
            <a:r>
              <a:rPr lang="en-US" altLang="en-US" sz="2800" b="1" dirty="0" smtClean="0">
                <a:effectLst/>
              </a:rPr>
              <a:t>cup feedings </a:t>
            </a:r>
            <a:r>
              <a:rPr lang="en-US" altLang="en-US" sz="2800" dirty="0" smtClean="0">
                <a:effectLst/>
              </a:rPr>
              <a:t>with </a:t>
            </a:r>
            <a:r>
              <a:rPr lang="en-US" altLang="en-US" sz="2800" b="1" dirty="0" smtClean="0">
                <a:effectLst/>
              </a:rPr>
              <a:t>lower heart rates, higher oxygen saturation,</a:t>
            </a:r>
            <a:r>
              <a:rPr lang="en-US" altLang="en-US" sz="2800" dirty="0" smtClean="0">
                <a:effectLst/>
              </a:rPr>
              <a:t> and lower oxygen </a:t>
            </a:r>
            <a:r>
              <a:rPr lang="en-US" altLang="en-US" sz="2800" dirty="0" smtClean="0"/>
              <a:t>desaturation </a:t>
            </a:r>
            <a:r>
              <a:rPr lang="en-US" altLang="en-US" sz="2800" u="sng" dirty="0" smtClean="0">
                <a:effectLst/>
              </a:rPr>
              <a:t>because the infant controls the</a:t>
            </a:r>
            <a:r>
              <a:rPr lang="en-US" altLang="en-US" sz="2800" b="1" u="sng" dirty="0" smtClean="0">
                <a:effectLst/>
              </a:rPr>
              <a:t> pace and volume of milk intake</a:t>
            </a:r>
            <a:endParaRPr lang="en-US" altLang="en-US" sz="2800" dirty="0" smtClean="0">
              <a:effectLst/>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7268" r="24588" b="12787"/>
          <a:stretch/>
        </p:blipFill>
        <p:spPr>
          <a:xfrm>
            <a:off x="6096000" y="1052736"/>
            <a:ext cx="2403237" cy="396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18521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4704"/>
            <a:ext cx="4974704" cy="4950296"/>
          </a:xfrm>
        </p:spPr>
        <p:txBody>
          <a:bodyPr>
            <a:noAutofit/>
          </a:bodyPr>
          <a:lstStyle/>
          <a:p>
            <a:pPr algn="l" rtl="0">
              <a:defRPr/>
            </a:pPr>
            <a:r>
              <a:rPr lang="en-US" sz="2400" b="1" dirty="0" err="1"/>
              <a:t>ppears</a:t>
            </a:r>
            <a:r>
              <a:rPr lang="en-US" sz="2400" b="1" dirty="0"/>
              <a:t> to be </a:t>
            </a:r>
            <a:r>
              <a:rPr lang="en-US" sz="2400" b="1" u="sng" dirty="0"/>
              <a:t>safe for preterm </a:t>
            </a:r>
            <a:r>
              <a:rPr lang="en-US" sz="2400" b="1" dirty="0"/>
              <a:t>infants and may </a:t>
            </a:r>
            <a:r>
              <a:rPr lang="en-US" sz="2400" b="1" u="sng" dirty="0"/>
              <a:t>facilitate longer breastfeeding post discharge</a:t>
            </a:r>
            <a:r>
              <a:rPr lang="en-US" sz="2400" b="1" dirty="0"/>
              <a:t>.</a:t>
            </a:r>
          </a:p>
          <a:p>
            <a:pPr algn="l" rtl="0">
              <a:defRPr/>
            </a:pPr>
            <a:r>
              <a:rPr lang="en-US" sz="2400" b="1" dirty="0"/>
              <a:t>The </a:t>
            </a:r>
            <a:r>
              <a:rPr lang="en-US" sz="2400" b="1" u="sng" dirty="0"/>
              <a:t>parents need to understand </a:t>
            </a:r>
            <a:r>
              <a:rPr lang="en-US" sz="2400" b="1" dirty="0"/>
              <a:t>that the method of feeding an infant via a cup is different from their own use of a cup. Infants can aspirate fluid if cup feeding is not performed Cup </a:t>
            </a:r>
            <a:r>
              <a:rPr lang="en-US" sz="2400" b="1" dirty="0" smtClean="0"/>
              <a:t>feeding </a:t>
            </a:r>
            <a:r>
              <a:rPr lang="en-US" sz="2400" b="1" dirty="0" err="1" smtClean="0"/>
              <a:t>askillfully</a:t>
            </a:r>
            <a:r>
              <a:rPr lang="en-US" sz="2400" b="1" dirty="0" smtClean="0"/>
              <a:t>.</a:t>
            </a:r>
            <a:endParaRPr lang="en-US" sz="2400" b="1" dirty="0"/>
          </a:p>
        </p:txBody>
      </p:sp>
      <p:pic>
        <p:nvPicPr>
          <p:cNvPr id="3074" name="Picture 2">
            <a:hlinkClick r:id="rId2" action="ppaction://program"/>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772" t="29918" r="35943" b="6249"/>
          <a:stretch/>
        </p:blipFill>
        <p:spPr bwMode="auto">
          <a:xfrm>
            <a:off x="6156176" y="548680"/>
            <a:ext cx="2536528" cy="29951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6173" t="27099" r="36636" b="19283"/>
          <a:stretch/>
        </p:blipFill>
        <p:spPr bwMode="auto">
          <a:xfrm>
            <a:off x="6156176" y="3789040"/>
            <a:ext cx="2536528" cy="23706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43884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54791433"/>
              </p:ext>
            </p:extLst>
          </p:nvPr>
        </p:nvGraphicFramePr>
        <p:xfrm>
          <a:off x="35496" y="228600"/>
          <a:ext cx="7776864"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5299" name="Rectangle 3"/>
          <p:cNvSpPr>
            <a:spLocks noGrp="1" noChangeArrowheads="1"/>
          </p:cNvSpPr>
          <p:nvPr>
            <p:ph type="body" sz="half" idx="4294967295"/>
          </p:nvPr>
        </p:nvSpPr>
        <p:spPr>
          <a:xfrm>
            <a:off x="611560" y="1196752"/>
            <a:ext cx="6251203" cy="22322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47500" lnSpcReduction="20000"/>
          </a:bodyPr>
          <a:lstStyle/>
          <a:p>
            <a:pPr algn="l" defTabSz="912813" rtl="0" eaLnBrk="1" hangingPunct="1">
              <a:lnSpc>
                <a:spcPct val="80000"/>
              </a:lnSpc>
            </a:pPr>
            <a:r>
              <a:rPr lang="en-US" altLang="en-US" sz="2000" dirty="0" smtClean="0">
                <a:effectLst/>
              </a:rPr>
              <a:t>The baby should be in a calm, alert </a:t>
            </a:r>
            <a:r>
              <a:rPr lang="en-US" altLang="en-US" sz="2000" b="1" dirty="0" smtClean="0">
                <a:effectLst/>
              </a:rPr>
              <a:t>(not sleepy)</a:t>
            </a:r>
          </a:p>
          <a:p>
            <a:pPr algn="l" defTabSz="912813" rtl="0" eaLnBrk="1" hangingPunct="1">
              <a:lnSpc>
                <a:spcPct val="80000"/>
              </a:lnSpc>
            </a:pPr>
            <a:r>
              <a:rPr lang="en-US" altLang="en-US" sz="2000" dirty="0" smtClean="0">
                <a:effectLst/>
              </a:rPr>
              <a:t>Sit the baby </a:t>
            </a:r>
            <a:r>
              <a:rPr lang="en-US" altLang="en-US" sz="2000" b="1" dirty="0" smtClean="0">
                <a:effectLst/>
              </a:rPr>
              <a:t>nearly upright position </a:t>
            </a:r>
            <a:r>
              <a:rPr lang="en-US" altLang="en-US" sz="2000" dirty="0" smtClean="0">
                <a:effectLst/>
              </a:rPr>
              <a:t>on your lap</a:t>
            </a:r>
          </a:p>
          <a:p>
            <a:pPr algn="l" defTabSz="912813" rtl="0" eaLnBrk="1" hangingPunct="1">
              <a:lnSpc>
                <a:spcPct val="80000"/>
              </a:lnSpc>
            </a:pPr>
            <a:r>
              <a:rPr lang="en-US" altLang="en-US" sz="2000" dirty="0" smtClean="0">
                <a:effectLst/>
              </a:rPr>
              <a:t>Wrapped so that hands do not bump the cup</a:t>
            </a:r>
          </a:p>
          <a:p>
            <a:pPr algn="l" defTabSz="912813" rtl="0" eaLnBrk="1" hangingPunct="1">
              <a:lnSpc>
                <a:spcPct val="80000"/>
              </a:lnSpc>
            </a:pPr>
            <a:r>
              <a:rPr lang="en-US" altLang="en-US" sz="2000" dirty="0" smtClean="0">
                <a:effectLst/>
              </a:rPr>
              <a:t>Support the baby’s back,</a:t>
            </a:r>
            <a:r>
              <a:rPr lang="fa-IR" altLang="en-US" sz="2000" dirty="0" smtClean="0">
                <a:effectLst/>
              </a:rPr>
              <a:t> </a:t>
            </a:r>
            <a:r>
              <a:rPr lang="en-US" altLang="en-US" sz="2000" dirty="0" smtClean="0">
                <a:effectLst/>
              </a:rPr>
              <a:t>head and neck.</a:t>
            </a:r>
            <a:endParaRPr lang="fa-IR" altLang="en-US" sz="2000" dirty="0" smtClean="0">
              <a:effectLst/>
            </a:endParaRPr>
          </a:p>
          <a:p>
            <a:pPr algn="l" defTabSz="912813" rtl="0" eaLnBrk="1" hangingPunct="1">
              <a:lnSpc>
                <a:spcPct val="80000"/>
              </a:lnSpc>
            </a:pPr>
            <a:r>
              <a:rPr lang="en-US" altLang="en-US" sz="2000" dirty="0" smtClean="0">
                <a:effectLst/>
              </a:rPr>
              <a:t>Hold the small cup (30cc and about half full) of milk to the baby's lips</a:t>
            </a:r>
            <a:endParaRPr lang="fa-IR" altLang="en-US" sz="2000" dirty="0" smtClean="0">
              <a:effectLst/>
            </a:endParaRPr>
          </a:p>
          <a:p>
            <a:pPr algn="l" defTabSz="912813" rtl="0" eaLnBrk="1" hangingPunct="1">
              <a:lnSpc>
                <a:spcPct val="80000"/>
              </a:lnSpc>
            </a:pPr>
            <a:r>
              <a:rPr lang="en-US" altLang="en-US" sz="2000" dirty="0" smtClean="0">
                <a:effectLst/>
              </a:rPr>
              <a:t>Place the rim of the cup on the baby's lower lip </a:t>
            </a:r>
          </a:p>
          <a:p>
            <a:pPr algn="l" defTabSz="912813" rtl="0" eaLnBrk="1" hangingPunct="1">
              <a:lnSpc>
                <a:spcPct val="80000"/>
              </a:lnSpc>
            </a:pPr>
            <a:r>
              <a:rPr lang="en-US" altLang="en-US" sz="2000" dirty="0" smtClean="0"/>
              <a:t>Do not apply pressure to the lower lip</a:t>
            </a:r>
            <a:endParaRPr lang="en-US" altLang="en-US" sz="2000" dirty="0"/>
          </a:p>
          <a:p>
            <a:pPr algn="l" defTabSz="912813" rtl="0" eaLnBrk="1" hangingPunct="1">
              <a:lnSpc>
                <a:spcPct val="80000"/>
              </a:lnSpc>
            </a:pPr>
            <a:r>
              <a:rPr lang="en-US" altLang="en-US" sz="2000" dirty="0" smtClean="0">
                <a:effectLst/>
              </a:rPr>
              <a:t>Tip the cup so that the milk just reaches the baby's lips</a:t>
            </a:r>
          </a:p>
          <a:p>
            <a:pPr algn="l" defTabSz="912813" rtl="0" eaLnBrk="1" hangingPunct="1">
              <a:lnSpc>
                <a:spcPct val="80000"/>
              </a:lnSpc>
            </a:pPr>
            <a:r>
              <a:rPr lang="en-US" altLang="en-US" sz="2000" b="1" dirty="0" smtClean="0">
                <a:effectLst/>
              </a:rPr>
              <a:t>Leave  the cup </a:t>
            </a:r>
            <a:r>
              <a:rPr lang="en-US" altLang="en-US" sz="2000" dirty="0" smtClean="0">
                <a:effectLst/>
              </a:rPr>
              <a:t>in the same position during the </a:t>
            </a:r>
            <a:r>
              <a:rPr lang="en-US" altLang="en-US" sz="2000" b="1" dirty="0" smtClean="0">
                <a:effectLst/>
              </a:rPr>
              <a:t>baby's pauses </a:t>
            </a:r>
            <a:endParaRPr lang="fa-IR" altLang="en-US" sz="2000" b="1" dirty="0" smtClean="0">
              <a:effectLst/>
            </a:endParaRPr>
          </a:p>
          <a:p>
            <a:pPr algn="l" defTabSz="912813" rtl="0" eaLnBrk="1" hangingPunct="1">
              <a:lnSpc>
                <a:spcPct val="80000"/>
              </a:lnSpc>
            </a:pPr>
            <a:r>
              <a:rPr lang="en-US" altLang="en-US" sz="2000" dirty="0" smtClean="0">
                <a:effectLst/>
              </a:rPr>
              <a:t>When the baby has had enough, the baby closes his or her mouth and will not</a:t>
            </a:r>
            <a:r>
              <a:rPr lang="fa-IR" altLang="en-US" sz="2000" dirty="0" smtClean="0">
                <a:effectLst/>
              </a:rPr>
              <a:t> </a:t>
            </a:r>
            <a:r>
              <a:rPr lang="en-US" altLang="en-US" sz="2000" dirty="0" smtClean="0">
                <a:effectLst/>
              </a:rPr>
              <a:t>take any more</a:t>
            </a:r>
          </a:p>
        </p:txBody>
      </p:sp>
      <p:pic>
        <p:nvPicPr>
          <p:cNvPr id="6" name="Picture 2" descr="D:\slides\Update slides\94 congre international\slides\cup feeding\20150425_102108.jpg">
            <a:hlinkClick r:id="rId8" action="ppaction://program"/>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9618" r="20024"/>
          <a:stretch/>
        </p:blipFill>
        <p:spPr bwMode="auto">
          <a:xfrm>
            <a:off x="6810995" y="274127"/>
            <a:ext cx="2232248"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458652" y="3554354"/>
            <a:ext cx="7641740" cy="1754326"/>
          </a:xfrm>
          <a:prstGeom prst="rect">
            <a:avLst/>
          </a:prstGeom>
        </p:spPr>
        <p:txBody>
          <a:bodyPr wrap="square">
            <a:spAutoFit/>
          </a:bodyPr>
          <a:lstStyle/>
          <a:p>
            <a:pPr algn="r"/>
            <a:r>
              <a:rPr lang="fa-IR" b="1" dirty="0">
                <a:cs typeface="B Nazanin" panose="00000400000000000000" pitchFamily="2" charset="-78"/>
              </a:rPr>
              <a:t>کودک باید در حالت آرام و هوشیار (نه خواب آلود) باشد. کودک را در وضعیت تقریباً عمودی روی پاهای خود بنشینید بسته بندی شده به طوری که دست ها به فنجان برخورد نکنند از پشت، سر و گردن کودک حمایت کنید. فنجان کوچک (30 سی سی و تقریباً نیمی پر) شیر را روی لب های کودک نگه دارید لبه فنجان را روی لب پایینی کودک قرار دهید به لب پایین فشار ندهید </a:t>
            </a:r>
            <a:r>
              <a:rPr lang="fa-IR" b="1" dirty="0" smtClean="0">
                <a:cs typeface="B Nazanin" panose="00000400000000000000" pitchFamily="2" charset="-78"/>
              </a:rPr>
              <a:t>در </a:t>
            </a:r>
            <a:r>
              <a:rPr lang="fa-IR" b="1" dirty="0">
                <a:cs typeface="B Nazanin" panose="00000400000000000000" pitchFamily="2" charset="-78"/>
              </a:rPr>
              <a:t>طول مکث های کودک، فنجان را در همان وضعیت قرار دهید هنگامی که کودک سیر شد، کودک دهان خود را می بندد و دیگر مصرف نمی کند</a:t>
            </a:r>
          </a:p>
        </p:txBody>
      </p:sp>
      <p:sp>
        <p:nvSpPr>
          <p:cNvPr id="5" name="Rectangle 4"/>
          <p:cNvSpPr/>
          <p:nvPr/>
        </p:nvSpPr>
        <p:spPr>
          <a:xfrm>
            <a:off x="467544" y="5589240"/>
            <a:ext cx="7632848" cy="646331"/>
          </a:xfrm>
          <a:prstGeom prst="rect">
            <a:avLst/>
          </a:prstGeom>
        </p:spPr>
        <p:txBody>
          <a:bodyPr wrap="square">
            <a:spAutoFit/>
          </a:bodyPr>
          <a:lstStyle/>
          <a:p>
            <a:pPr algn="r"/>
            <a:r>
              <a:rPr lang="fa-IR" b="1" dirty="0">
                <a:cs typeface="B Nazanin" panose="00000400000000000000" pitchFamily="2" charset="-78"/>
              </a:rPr>
              <a:t>شیر را در دهان کودک نریزید. فقط فنجان را روی لب های کودک بگیرید و اجازه دهید خودش آن را بگیرد </a:t>
            </a:r>
          </a:p>
        </p:txBody>
      </p:sp>
    </p:spTree>
    <p:extLst>
      <p:ext uri="{BB962C8B-B14F-4D97-AF65-F5344CB8AC3E}">
        <p14:creationId xmlns:p14="http://schemas.microsoft.com/office/powerpoint/2010/main" val="3940929720"/>
      </p:ext>
    </p:extLst>
  </p:cSld>
  <p:clrMapOvr>
    <a:masterClrMapping/>
  </p:clrMapOvr>
  <p:transition spd="med">
    <p:split orient="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268760"/>
            <a:ext cx="6050632" cy="1224136"/>
          </a:xfrm>
        </p:spPr>
        <p:txBody>
          <a:bodyPr>
            <a:normAutofit/>
          </a:bodyPr>
          <a:lstStyle/>
          <a:p>
            <a:r>
              <a:rPr lang="en-US" sz="4400" dirty="0" smtClean="0"/>
              <a:t>Tube Feeding </a:t>
            </a:r>
            <a:r>
              <a:rPr lang="en-US" sz="4400" dirty="0" smtClean="0"/>
              <a:t>Devices</a:t>
            </a:r>
            <a:r>
              <a:rPr lang="fa-IR" sz="2200" dirty="0" smtClean="0"/>
              <a:t/>
            </a:r>
            <a:br>
              <a:rPr lang="fa-IR" sz="2200" dirty="0" smtClean="0"/>
            </a:br>
            <a:r>
              <a:rPr lang="fa-IR" sz="2400" dirty="0"/>
              <a:t>دستگاه های تغذیه لوله</a:t>
            </a:r>
            <a:endParaRPr lang="en-US" sz="2200" dirty="0"/>
          </a:p>
        </p:txBody>
      </p:sp>
      <p:sp>
        <p:nvSpPr>
          <p:cNvPr id="3" name="Subtitle 2"/>
          <p:cNvSpPr>
            <a:spLocks noGrp="1"/>
          </p:cNvSpPr>
          <p:nvPr>
            <p:ph type="subTitle" idx="1"/>
          </p:nvPr>
        </p:nvSpPr>
        <p:spPr>
          <a:xfrm>
            <a:off x="827720" y="2924944"/>
            <a:ext cx="5614392" cy="2413248"/>
          </a:xfrm>
        </p:spPr>
        <p:txBody>
          <a:bodyPr>
            <a:normAutofit fontScale="47500" lnSpcReduction="20000"/>
          </a:bodyPr>
          <a:lstStyle/>
          <a:p>
            <a:pPr marL="457200" indent="-457200" algn="l" rtl="0">
              <a:buFont typeface="Wingdings" panose="05000000000000000000" pitchFamily="2" charset="2"/>
              <a:buChar char="ü"/>
            </a:pPr>
            <a:r>
              <a:rPr lang="en-US" sz="3600" dirty="0"/>
              <a:t>Supplementary  Nursing System  (SNS</a:t>
            </a:r>
            <a:r>
              <a:rPr lang="en-US" sz="3600" dirty="0" smtClean="0"/>
              <a:t>)</a:t>
            </a:r>
          </a:p>
          <a:p>
            <a:pPr marL="457200" indent="-457200" algn="l" rtl="0">
              <a:buFont typeface="Wingdings" panose="05000000000000000000" pitchFamily="2" charset="2"/>
              <a:buChar char="ü"/>
            </a:pPr>
            <a:r>
              <a:rPr lang="en-US" sz="3600" dirty="0"/>
              <a:t>Finger </a:t>
            </a:r>
            <a:r>
              <a:rPr lang="en-US" sz="3600" dirty="0" smtClean="0"/>
              <a:t>Feeding</a:t>
            </a:r>
          </a:p>
          <a:p>
            <a:pPr marL="457200" lvl="0" indent="-457200" algn="l" rtl="0">
              <a:buFont typeface="Wingdings" panose="05000000000000000000" pitchFamily="2" charset="2"/>
              <a:buChar char="ü"/>
            </a:pPr>
            <a:r>
              <a:rPr lang="en-US" sz="3600" dirty="0"/>
              <a:t>Tube-feeding</a:t>
            </a:r>
          </a:p>
          <a:p>
            <a:pPr marL="457200" indent="-457200" rtl="0">
              <a:buFont typeface="Wingdings" panose="05000000000000000000" pitchFamily="2" charset="2"/>
              <a:buChar char="ü"/>
            </a:pPr>
            <a:r>
              <a:rPr lang="en-US" sz="6000" b="1" dirty="0" smtClean="0">
                <a:solidFill>
                  <a:prstClr val="black">
                    <a:lumMod val="50000"/>
                    <a:lumOff val="50000"/>
                  </a:prstClr>
                </a:solidFill>
                <a:cs typeface="B Nazanin" panose="00000400000000000000" pitchFamily="2" charset="-78"/>
              </a:rPr>
              <a:t>(SNS</a:t>
            </a:r>
            <a:r>
              <a:rPr lang="en-US" sz="6000" b="1" dirty="0">
                <a:solidFill>
                  <a:prstClr val="black">
                    <a:lumMod val="50000"/>
                    <a:lumOff val="50000"/>
                  </a:prstClr>
                </a:solidFill>
                <a:cs typeface="B Nazanin" panose="00000400000000000000" pitchFamily="2" charset="-78"/>
              </a:rPr>
              <a:t>) </a:t>
            </a:r>
            <a:r>
              <a:rPr lang="fa-IR" sz="6000" b="1" dirty="0" smtClean="0">
                <a:cs typeface="B Nazanin" panose="00000400000000000000" pitchFamily="2" charset="-78"/>
              </a:rPr>
              <a:t>سیستم </a:t>
            </a:r>
            <a:r>
              <a:rPr lang="fa-IR" sz="6000" b="1" dirty="0">
                <a:cs typeface="B Nazanin" panose="00000400000000000000" pitchFamily="2" charset="-78"/>
              </a:rPr>
              <a:t>پرستاری </a:t>
            </a:r>
            <a:r>
              <a:rPr lang="fa-IR" sz="6000" b="1" dirty="0" smtClean="0">
                <a:cs typeface="B Nazanin" panose="00000400000000000000" pitchFamily="2" charset="-78"/>
              </a:rPr>
              <a:t>تکمیلی</a:t>
            </a:r>
          </a:p>
          <a:p>
            <a:pPr marL="457200" indent="-457200" rtl="0">
              <a:buFont typeface="Wingdings" panose="05000000000000000000" pitchFamily="2" charset="2"/>
              <a:buChar char="ü"/>
            </a:pPr>
            <a:r>
              <a:rPr lang="fa-IR" sz="6000" b="1" dirty="0" smtClean="0">
                <a:cs typeface="B Nazanin" panose="00000400000000000000" pitchFamily="2" charset="-78"/>
              </a:rPr>
              <a:t>تغذیه </a:t>
            </a:r>
            <a:r>
              <a:rPr lang="fa-IR" sz="6000" b="1" dirty="0">
                <a:cs typeface="B Nazanin" panose="00000400000000000000" pitchFamily="2" charset="-78"/>
              </a:rPr>
              <a:t>با انگشت </a:t>
            </a:r>
            <a:endParaRPr lang="fa-IR" sz="6000" b="1" dirty="0" smtClean="0">
              <a:cs typeface="B Nazanin" panose="00000400000000000000" pitchFamily="2" charset="-78"/>
            </a:endParaRPr>
          </a:p>
          <a:p>
            <a:pPr marL="457200" indent="-457200" rtl="0">
              <a:buFont typeface="Wingdings" panose="05000000000000000000" pitchFamily="2" charset="2"/>
              <a:buChar char="ü"/>
            </a:pPr>
            <a:r>
              <a:rPr lang="fa-IR" sz="6000" b="1" dirty="0" smtClean="0">
                <a:cs typeface="B Nazanin" panose="00000400000000000000" pitchFamily="2" charset="-78"/>
              </a:rPr>
              <a:t>تغذیه </a:t>
            </a:r>
            <a:r>
              <a:rPr lang="fa-IR" sz="6000" b="1" dirty="0">
                <a:cs typeface="B Nazanin" panose="00000400000000000000" pitchFamily="2" charset="-78"/>
              </a:rPr>
              <a:t>لوله ای </a:t>
            </a:r>
            <a:endParaRPr lang="en-US" sz="6000" b="1" dirty="0">
              <a:solidFill>
                <a:schemeClr val="accent1"/>
              </a:solidFill>
              <a:latin typeface="+mj-lt"/>
              <a:ea typeface="+mj-ea"/>
              <a:cs typeface="B Nazanin" panose="00000400000000000000" pitchFamily="2" charset="-78"/>
            </a:endParaRPr>
          </a:p>
        </p:txBody>
      </p:sp>
    </p:spTree>
    <p:extLst>
      <p:ext uri="{BB962C8B-B14F-4D97-AF65-F5344CB8AC3E}">
        <p14:creationId xmlns:p14="http://schemas.microsoft.com/office/powerpoint/2010/main" val="4993608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7" name="Rectangle 4"/>
          <p:cNvSpPr>
            <a:spLocks noGrp="1" noChangeArrowheads="1"/>
          </p:cNvSpPr>
          <p:nvPr>
            <p:ph type="ctrTitle"/>
          </p:nvPr>
        </p:nvSpPr>
        <p:spPr>
          <a:xfrm>
            <a:off x="685800" y="1981200"/>
            <a:ext cx="7772400" cy="1829761"/>
          </a:xfrm>
        </p:spPr>
        <p:txBody>
          <a:bodyPr>
            <a:noAutofit/>
          </a:bodyPr>
          <a:lstStyle/>
          <a:p>
            <a:pPr algn="l" defTabSz="912813" eaLnBrk="1" hangingPunct="1"/>
            <a:r>
              <a:rPr lang="en-US" altLang="en-US" sz="3600" dirty="0" smtClean="0"/>
              <a:t>Supplementary  </a:t>
            </a:r>
            <a:r>
              <a:rPr lang="en-US" altLang="en-US" sz="3600" dirty="0"/>
              <a:t>Nursing System </a:t>
            </a:r>
            <a:r>
              <a:rPr lang="en-US" altLang="en-US" sz="3600" dirty="0" smtClean="0"/>
              <a:t>(</a:t>
            </a:r>
            <a:r>
              <a:rPr lang="en-US" altLang="en-US" sz="3600" dirty="0"/>
              <a:t>SNS)</a:t>
            </a:r>
            <a:r>
              <a:rPr lang="en-US" altLang="en-US" sz="2000" dirty="0" smtClean="0">
                <a:solidFill>
                  <a:schemeClr val="tx2"/>
                </a:solidFill>
              </a:rPr>
              <a:t/>
            </a:r>
            <a:br>
              <a:rPr lang="en-US" altLang="en-US" sz="2000" dirty="0" smtClean="0">
                <a:solidFill>
                  <a:schemeClr val="tx2"/>
                </a:solidFill>
              </a:rPr>
            </a:br>
            <a:endParaRPr lang="en-US" altLang="en-US" sz="2400" dirty="0" smtClean="0">
              <a:solidFill>
                <a:schemeClr val="tx2"/>
              </a:solidFill>
            </a:endParaRPr>
          </a:p>
        </p:txBody>
      </p:sp>
      <p:sp>
        <p:nvSpPr>
          <p:cNvPr id="2" name="Subtitle 1"/>
          <p:cNvSpPr>
            <a:spLocks noGrp="1"/>
          </p:cNvSpPr>
          <p:nvPr>
            <p:ph type="subTitle" idx="1"/>
          </p:nvPr>
        </p:nvSpPr>
        <p:spPr>
          <a:xfrm>
            <a:off x="1259632" y="3645024"/>
            <a:ext cx="4674591" cy="1096899"/>
          </a:xfrm>
        </p:spPr>
        <p:txBody>
          <a:bodyPr/>
          <a:lstStyle/>
          <a:p>
            <a:r>
              <a:rPr lang="en-US" sz="6000" dirty="0"/>
              <a:t>Lactation aid</a:t>
            </a:r>
          </a:p>
        </p:txBody>
      </p:sp>
      <p:sp>
        <p:nvSpPr>
          <p:cNvPr id="3" name="Rectangle 2"/>
          <p:cNvSpPr/>
          <p:nvPr/>
        </p:nvSpPr>
        <p:spPr>
          <a:xfrm>
            <a:off x="2944631" y="4869160"/>
            <a:ext cx="1981633" cy="523220"/>
          </a:xfrm>
          <a:prstGeom prst="rect">
            <a:avLst/>
          </a:prstGeom>
        </p:spPr>
        <p:txBody>
          <a:bodyPr wrap="none">
            <a:spAutoFit/>
          </a:bodyPr>
          <a:lstStyle/>
          <a:p>
            <a:r>
              <a:rPr lang="fa-IR" sz="2800" b="1" dirty="0">
                <a:cs typeface="B Nazanin" panose="00000400000000000000" pitchFamily="2" charset="-78"/>
              </a:rPr>
              <a:t>کمک شیردهی</a:t>
            </a:r>
          </a:p>
        </p:txBody>
      </p:sp>
    </p:spTree>
    <p:extLst>
      <p:ext uri="{BB962C8B-B14F-4D97-AF65-F5344CB8AC3E}">
        <p14:creationId xmlns:p14="http://schemas.microsoft.com/office/powerpoint/2010/main" val="2934603033"/>
      </p:ext>
    </p:extLst>
  </p:cSld>
  <p:clrMapOvr>
    <a:masterClrMapping/>
  </p:clrMapOvr>
  <p:transition spd="med">
    <p:split orient="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267107114"/>
              </p:ext>
            </p:extLst>
          </p:nvPr>
        </p:nvGraphicFramePr>
        <p:xfrm>
          <a:off x="800100" y="304800"/>
          <a:ext cx="7772400" cy="819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676" name="Content Placeholder 4"/>
          <p:cNvSpPr>
            <a:spLocks noGrp="1"/>
          </p:cNvSpPr>
          <p:nvPr>
            <p:ph idx="1"/>
          </p:nvPr>
        </p:nvSpPr>
        <p:spPr>
          <a:xfrm>
            <a:off x="457200" y="1196752"/>
            <a:ext cx="7427168" cy="4114800"/>
          </a:xfrm>
        </p:spPr>
        <p:txBody>
          <a:bodyPr>
            <a:normAutofit/>
          </a:bodyPr>
          <a:lstStyle/>
          <a:p>
            <a:pPr algn="l" rtl="0"/>
            <a:r>
              <a:rPr lang="en-US" altLang="en-US" sz="2400" dirty="0" smtClean="0">
                <a:effectLst/>
              </a:rPr>
              <a:t>Babies learn to breastfeed by breastfeeding</a:t>
            </a:r>
          </a:p>
          <a:p>
            <a:pPr algn="l" rtl="0"/>
            <a:r>
              <a:rPr lang="en-US" altLang="en-US" sz="2400" dirty="0" smtClean="0">
                <a:effectLst/>
              </a:rPr>
              <a:t>Mothers learn to breastfeed by breastfeeding</a:t>
            </a:r>
          </a:p>
          <a:p>
            <a:pPr algn="l" rtl="0"/>
            <a:r>
              <a:rPr lang="en-US" altLang="en-US" sz="2400" dirty="0" smtClean="0">
                <a:effectLst/>
              </a:rPr>
              <a:t>The baby continues to get the mother’s milk even while being supplemented</a:t>
            </a:r>
          </a:p>
        </p:txBody>
      </p:sp>
      <p:pic>
        <p:nvPicPr>
          <p:cNvPr id="7" name="Picture 6" descr="C:\Users\atlas2\Pictures\c.png"/>
          <p:cNvPicPr/>
          <p:nvPr/>
        </p:nvPicPr>
        <p:blipFill>
          <a:blip r:embed="rId8" cstate="print"/>
          <a:srcRect l="3279"/>
          <a:stretch>
            <a:fillRect/>
          </a:stretch>
        </p:blipFill>
        <p:spPr bwMode="auto">
          <a:xfrm>
            <a:off x="6084168" y="2924944"/>
            <a:ext cx="2755656" cy="2637656"/>
          </a:xfrm>
          <a:prstGeom prst="roundRect">
            <a:avLst/>
          </a:prstGeom>
          <a:noFill/>
          <a:ln w="9525">
            <a:noFill/>
            <a:miter lim="800000"/>
            <a:headEnd/>
            <a:tailEnd/>
          </a:ln>
        </p:spPr>
      </p:pic>
      <p:sp>
        <p:nvSpPr>
          <p:cNvPr id="8" name="Content Placeholder 4"/>
          <p:cNvSpPr txBox="1">
            <a:spLocks/>
          </p:cNvSpPr>
          <p:nvPr/>
        </p:nvSpPr>
        <p:spPr bwMode="auto">
          <a:xfrm>
            <a:off x="457200" y="3140968"/>
            <a:ext cx="548295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l" rtl="0"/>
            <a:r>
              <a:rPr lang="en-US" sz="2800" dirty="0"/>
              <a:t>To allow extra milk (supplement)to be given while the baby is at the breast</a:t>
            </a:r>
            <a:r>
              <a:rPr lang="en-US" sz="2800" dirty="0" smtClean="0"/>
              <a:t>.</a:t>
            </a:r>
            <a:endParaRPr lang="en-US" altLang="en-US" sz="2800" dirty="0" smtClean="0"/>
          </a:p>
          <a:p>
            <a:pPr algn="l" rtl="0"/>
            <a:r>
              <a:rPr lang="en-US" altLang="en-US" sz="2800" dirty="0" smtClean="0"/>
              <a:t>The baby will </a:t>
            </a:r>
            <a:r>
              <a:rPr lang="en-US" altLang="en-US" sz="2800" b="1" dirty="0" smtClean="0"/>
              <a:t>not reject the breast,</a:t>
            </a:r>
            <a:r>
              <a:rPr lang="en-US" altLang="en-US" sz="2800" dirty="0" smtClean="0"/>
              <a:t> which is very possible if supplementing off the breast</a:t>
            </a:r>
          </a:p>
        </p:txBody>
      </p:sp>
    </p:spTree>
    <p:extLst>
      <p:ext uri="{BB962C8B-B14F-4D97-AF65-F5344CB8AC3E}">
        <p14:creationId xmlns:p14="http://schemas.microsoft.com/office/powerpoint/2010/main" val="584475979"/>
      </p:ext>
    </p:extLst>
  </p:cSld>
  <p:clrMapOvr>
    <a:masterClrMapping/>
  </p:clrMapOvr>
  <p:transition spd="med">
    <p:split orient="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599" y="692697"/>
            <a:ext cx="6347714" cy="2664296"/>
          </a:xfrm>
        </p:spPr>
        <p:txBody>
          <a:bodyPr>
            <a:normAutofit fontScale="70000" lnSpcReduction="20000"/>
          </a:bodyPr>
          <a:lstStyle/>
          <a:p>
            <a:pPr algn="l" rtl="0"/>
            <a:r>
              <a:rPr lang="en-US" sz="2400" dirty="0" smtClean="0"/>
              <a:t>An </a:t>
            </a:r>
            <a:r>
              <a:rPr lang="en-US" sz="2400" dirty="0"/>
              <a:t>SNS allows the baby to initiate or continue </a:t>
            </a:r>
            <a:r>
              <a:rPr lang="en-US" sz="2400" dirty="0" smtClean="0"/>
              <a:t>breastfeeding without </a:t>
            </a:r>
            <a:r>
              <a:rPr lang="en-US" sz="2400" dirty="0"/>
              <a:t>the interruption of another form of supplementation not </a:t>
            </a:r>
            <a:r>
              <a:rPr lang="en-US" sz="2400" dirty="0" smtClean="0"/>
              <a:t>at the </a:t>
            </a:r>
            <a:r>
              <a:rPr lang="en-US" sz="2400" dirty="0"/>
              <a:t>breast. </a:t>
            </a:r>
            <a:endParaRPr lang="en-US" sz="2400" dirty="0" smtClean="0"/>
          </a:p>
          <a:p>
            <a:pPr algn="l" rtl="0"/>
            <a:r>
              <a:rPr lang="en-US" sz="2400" dirty="0"/>
              <a:t>It enables both breastfeeding and supplementation to </a:t>
            </a:r>
            <a:r>
              <a:rPr lang="en-US" sz="2400" dirty="0" smtClean="0"/>
              <a:t>be done </a:t>
            </a:r>
            <a:r>
              <a:rPr lang="en-US" sz="2400" dirty="0"/>
              <a:t>at the same time, </a:t>
            </a:r>
            <a:r>
              <a:rPr lang="en-US" sz="2400" b="1" u="sng" dirty="0"/>
              <a:t>decreasing the time spent to accomplish </a:t>
            </a:r>
            <a:r>
              <a:rPr lang="en-US" sz="2400" b="1" u="sng" dirty="0" smtClean="0"/>
              <a:t>each feeding</a:t>
            </a:r>
            <a:r>
              <a:rPr lang="en-US" sz="2400" dirty="0"/>
              <a:t>. A feeding can easily be consumed within the </a:t>
            </a:r>
            <a:r>
              <a:rPr lang="en-US" sz="2400" b="1" dirty="0"/>
              <a:t>allotted 20 </a:t>
            </a:r>
            <a:r>
              <a:rPr lang="en-US" sz="2400" b="1" dirty="0" smtClean="0"/>
              <a:t>to 30 </a:t>
            </a:r>
            <a:r>
              <a:rPr lang="en-US" sz="2400" b="1" dirty="0"/>
              <a:t>minutes </a:t>
            </a:r>
            <a:endParaRPr lang="en-US" sz="2400" b="1" dirty="0" smtClean="0"/>
          </a:p>
          <a:p>
            <a:pPr algn="l" rtl="0"/>
            <a:r>
              <a:rPr lang="en-US" sz="2400" dirty="0"/>
              <a:t>The SNS is the only supplemental feeding method that </a:t>
            </a:r>
            <a:r>
              <a:rPr lang="en-US" sz="2400" b="1" dirty="0"/>
              <a:t>allows </a:t>
            </a:r>
            <a:r>
              <a:rPr lang="en-US" sz="2400" b="1" dirty="0" smtClean="0"/>
              <a:t>for continued </a:t>
            </a:r>
            <a:r>
              <a:rPr lang="en-US" sz="2400" b="1" dirty="0"/>
              <a:t>skin-to-skin contact </a:t>
            </a:r>
            <a:r>
              <a:rPr lang="en-US" sz="2400" dirty="0"/>
              <a:t>between mother and baby, </a:t>
            </a:r>
            <a:r>
              <a:rPr lang="en-US" sz="2400" dirty="0" smtClean="0"/>
              <a:t>further boosting </a:t>
            </a:r>
            <a:r>
              <a:rPr lang="en-US" sz="2400" dirty="0"/>
              <a:t>the potential for </a:t>
            </a:r>
            <a:r>
              <a:rPr lang="en-US" sz="2400" b="1" dirty="0"/>
              <a:t>increased maternal milk supply.</a:t>
            </a:r>
          </a:p>
          <a:p>
            <a:pPr algn="l" rtl="0"/>
            <a:endParaRPr lang="en-US" sz="2400" b="1" dirty="0"/>
          </a:p>
        </p:txBody>
      </p:sp>
      <p:sp>
        <p:nvSpPr>
          <p:cNvPr id="3" name="Down Arrow 2"/>
          <p:cNvSpPr/>
          <p:nvPr/>
        </p:nvSpPr>
        <p:spPr>
          <a:xfrm>
            <a:off x="7524328" y="548680"/>
            <a:ext cx="720080" cy="108012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 name="Rectangle 3"/>
          <p:cNvSpPr/>
          <p:nvPr/>
        </p:nvSpPr>
        <p:spPr>
          <a:xfrm>
            <a:off x="609599" y="3441680"/>
            <a:ext cx="7346777" cy="2554545"/>
          </a:xfrm>
          <a:prstGeom prst="rect">
            <a:avLst/>
          </a:prstGeom>
        </p:spPr>
        <p:txBody>
          <a:bodyPr wrap="square">
            <a:spAutoFit/>
          </a:bodyPr>
          <a:lstStyle/>
          <a:p>
            <a:pPr algn="ctr"/>
            <a:r>
              <a:rPr lang="en-US" dirty="0" smtClean="0">
                <a:solidFill>
                  <a:prstClr val="black"/>
                </a:solidFill>
              </a:rPr>
              <a:t> </a:t>
            </a:r>
            <a:r>
              <a:rPr lang="en-US" sz="2000" b="1" dirty="0" err="1" smtClean="0">
                <a:solidFill>
                  <a:prstClr val="black"/>
                </a:solidFill>
                <a:cs typeface="B Nazanin" panose="00000400000000000000" pitchFamily="2" charset="-78"/>
              </a:rPr>
              <a:t>sns</a:t>
            </a:r>
            <a:endParaRPr lang="en-US" sz="2000" b="1" dirty="0" smtClean="0">
              <a:solidFill>
                <a:prstClr val="black"/>
              </a:solidFill>
              <a:cs typeface="B Nazanin" panose="00000400000000000000" pitchFamily="2" charset="-78"/>
            </a:endParaRPr>
          </a:p>
          <a:p>
            <a:pPr algn="r"/>
            <a:r>
              <a:rPr lang="fa-IR" sz="2000" b="1" dirty="0" smtClean="0">
                <a:cs typeface="B Nazanin" panose="00000400000000000000" pitchFamily="2" charset="-78"/>
              </a:rPr>
              <a:t>به نوزاد اجازه می دهد تا شیردهی را بدون وقفه در شکل دیگری از مکمل غیر از سینه شروع کند یا ادامه دهد. این امکان را فراهم می کند که هم تغذیه با شیر مادر و هم مکمل ها به طور همزمان انجام شوند و زمان صرف شده برای انجام هر تغذیه کاهش می یابد. یک تغذیه را می توان به راحتی در 20 تا 30 دقیقه اختصاص داده شده مصرف کرد </a:t>
            </a:r>
            <a:r>
              <a:rPr lang="en-US" sz="2000" b="1" dirty="0" smtClean="0">
                <a:cs typeface="B Nazanin" panose="00000400000000000000" pitchFamily="2" charset="-78"/>
              </a:rPr>
              <a:t>SNS </a:t>
            </a:r>
            <a:r>
              <a:rPr lang="fa-IR" sz="2000" b="1" dirty="0" smtClean="0">
                <a:cs typeface="B Nazanin" panose="00000400000000000000" pitchFamily="2" charset="-78"/>
              </a:rPr>
              <a:t>تنها روش تغذیه تکمیلی است که امکان تماس مداوم پوست به پوست بین مادر و نوزاد را فراهم می کند و پتانسیل افزایش شیر مادر را افزایش می دهد. </a:t>
            </a:r>
            <a:endParaRPr lang="fa-IR" sz="2000" b="1" dirty="0">
              <a:cs typeface="B Nazanin" panose="00000400000000000000" pitchFamily="2" charset="-78"/>
            </a:endParaRPr>
          </a:p>
        </p:txBody>
      </p:sp>
    </p:spTree>
    <p:extLst>
      <p:ext uri="{BB962C8B-B14F-4D97-AF65-F5344CB8AC3E}">
        <p14:creationId xmlns:p14="http://schemas.microsoft.com/office/powerpoint/2010/main" val="21631929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6131" name="Rectangle 3"/>
          <p:cNvSpPr>
            <a:spLocks noGrp="1" noChangeArrowheads="1"/>
          </p:cNvSpPr>
          <p:nvPr>
            <p:ph idx="1"/>
          </p:nvPr>
        </p:nvSpPr>
        <p:spPr>
          <a:xfrm>
            <a:off x="457200" y="1143000"/>
            <a:ext cx="6491064" cy="2646040"/>
          </a:xfrm>
        </p:spPr>
        <p:txBody>
          <a:bodyPr>
            <a:normAutofit fontScale="62500" lnSpcReduction="20000"/>
          </a:bodyPr>
          <a:lstStyle/>
          <a:p>
            <a:pPr algn="l" defTabSz="912813" rtl="0" eaLnBrk="1" hangingPunct="1">
              <a:defRPr/>
            </a:pPr>
            <a:r>
              <a:rPr lang="en-US" sz="3200" dirty="0" smtClean="0"/>
              <a:t>Stimulating milk production (inadequate breast milk, </a:t>
            </a:r>
            <a:r>
              <a:rPr lang="en-US" sz="3200" dirty="0" err="1" smtClean="0"/>
              <a:t>relactation</a:t>
            </a:r>
            <a:r>
              <a:rPr lang="en-US" sz="3200" dirty="0" smtClean="0"/>
              <a:t>..).</a:t>
            </a:r>
          </a:p>
          <a:p>
            <a:pPr algn="l" defTabSz="912813" rtl="0" eaLnBrk="1" hangingPunct="1">
              <a:defRPr/>
            </a:pPr>
            <a:r>
              <a:rPr lang="en-US" sz="3200" dirty="0" smtClean="0"/>
              <a:t>Encouraging suckling. </a:t>
            </a:r>
          </a:p>
          <a:p>
            <a:pPr algn="l" defTabSz="912813" rtl="0" eaLnBrk="1" hangingPunct="1">
              <a:defRPr/>
            </a:pPr>
            <a:r>
              <a:rPr lang="en-US" sz="3200" dirty="0" smtClean="0"/>
              <a:t>Enabling closeness of mother and baby, In preterm baby, neurological and chromosomal abnormality. </a:t>
            </a:r>
          </a:p>
          <a:p>
            <a:pPr algn="l" defTabSz="912813" rtl="0" eaLnBrk="1" hangingPunct="1">
              <a:buClr>
                <a:srgbClr val="FF3300"/>
              </a:buClr>
              <a:buSzPct val="185000"/>
              <a:buFont typeface="Wingdings" pitchFamily="2" charset="2"/>
              <a:buChar char="F"/>
              <a:defRPr/>
            </a:pPr>
            <a:r>
              <a:rPr lang="en-US" sz="3200" b="1" i="1" dirty="0" smtClean="0">
                <a:solidFill>
                  <a:srgbClr val="FF0000"/>
                </a:solidFill>
                <a:effectLst>
                  <a:outerShdw blurRad="38100" dist="38100" dir="2700000" algn="tl">
                    <a:srgbClr val="000000">
                      <a:alpha val="43137"/>
                    </a:srgbClr>
                  </a:outerShdw>
                </a:effectLst>
              </a:rPr>
              <a:t>To use a nursing </a:t>
            </a:r>
            <a:r>
              <a:rPr lang="en-US" sz="3200" b="1" i="1" dirty="0" err="1" smtClean="0">
                <a:solidFill>
                  <a:srgbClr val="FF0000"/>
                </a:solidFill>
                <a:effectLst>
                  <a:outerShdw blurRad="38100" dist="38100" dir="2700000" algn="tl">
                    <a:srgbClr val="000000">
                      <a:alpha val="43137"/>
                    </a:srgbClr>
                  </a:outerShdw>
                </a:effectLst>
              </a:rPr>
              <a:t>supplementer</a:t>
            </a:r>
            <a:r>
              <a:rPr lang="en-US" sz="3200" b="1" i="1" dirty="0" smtClean="0">
                <a:solidFill>
                  <a:srgbClr val="FF0000"/>
                </a:solidFill>
                <a:effectLst>
                  <a:outerShdw blurRad="38100" dist="38100" dir="2700000" algn="tl">
                    <a:srgbClr val="000000">
                      <a:alpha val="43137"/>
                    </a:srgbClr>
                  </a:outerShdw>
                </a:effectLst>
              </a:rPr>
              <a:t> the baby must be </a:t>
            </a:r>
            <a:r>
              <a:rPr lang="en-US" sz="3200" b="1" i="1" u="sng" dirty="0" smtClean="0">
                <a:solidFill>
                  <a:srgbClr val="FF0000"/>
                </a:solidFill>
                <a:effectLst>
                  <a:outerShdw blurRad="38100" dist="38100" dir="2700000" algn="tl">
                    <a:srgbClr val="000000">
                      <a:alpha val="43137"/>
                    </a:srgbClr>
                  </a:outerShdw>
                </a:effectLst>
              </a:rPr>
              <a:t>able to attach to the breast and suckle.</a:t>
            </a:r>
          </a:p>
        </p:txBody>
      </p:sp>
      <p:sp>
        <p:nvSpPr>
          <p:cNvPr id="7" name="Rounded Rectangle 4"/>
          <p:cNvSpPr/>
          <p:nvPr/>
        </p:nvSpPr>
        <p:spPr>
          <a:xfrm>
            <a:off x="740630" y="255220"/>
            <a:ext cx="7662740" cy="1013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defTabSz="1778000" rtl="1">
              <a:lnSpc>
                <a:spcPct val="90000"/>
              </a:lnSpc>
              <a:spcBef>
                <a:spcPct val="0"/>
              </a:spcBef>
              <a:spcAft>
                <a:spcPct val="35000"/>
              </a:spcAft>
            </a:pPr>
            <a:r>
              <a:rPr lang="en-US" sz="4000" b="1" kern="1200" dirty="0" smtClean="0">
                <a:solidFill>
                  <a:schemeClr val="accent1">
                    <a:lumMod val="75000"/>
                  </a:schemeClr>
                </a:solidFill>
                <a:effectLst>
                  <a:outerShdw blurRad="38100" dist="38100" dir="2700000" algn="tl">
                    <a:srgbClr val="000000">
                      <a:alpha val="43137"/>
                    </a:srgbClr>
                  </a:outerShdw>
                </a:effectLst>
              </a:rPr>
              <a:t>Why Is The SNS Better?</a:t>
            </a:r>
            <a:endParaRPr lang="en-US" sz="4000" kern="1200" dirty="0">
              <a:solidFill>
                <a:schemeClr val="accent1">
                  <a:lumMod val="75000"/>
                </a:schemeClr>
              </a:solidFill>
              <a:effectLst>
                <a:outerShdw blurRad="38100" dist="38100" dir="2700000" algn="tl">
                  <a:srgbClr val="000000">
                    <a:alpha val="43137"/>
                  </a:srgbClr>
                </a:outerShdw>
              </a:effectLst>
            </a:endParaRPr>
          </a:p>
        </p:txBody>
      </p:sp>
      <p:sp>
        <p:nvSpPr>
          <p:cNvPr id="2" name="Rectangle 1"/>
          <p:cNvSpPr/>
          <p:nvPr/>
        </p:nvSpPr>
        <p:spPr>
          <a:xfrm>
            <a:off x="740630" y="4303713"/>
            <a:ext cx="6567674" cy="923330"/>
          </a:xfrm>
          <a:prstGeom prst="rect">
            <a:avLst/>
          </a:prstGeom>
        </p:spPr>
        <p:txBody>
          <a:bodyPr wrap="square">
            <a:spAutoFit/>
          </a:bodyPr>
          <a:lstStyle/>
          <a:p>
            <a:pPr algn="r"/>
            <a:r>
              <a:rPr lang="fa-IR" b="1" dirty="0">
                <a:cs typeface="B Nazanin" panose="00000400000000000000" pitchFamily="2" charset="-78"/>
              </a:rPr>
              <a:t>تحریک تولید شیر (شیر ناکافی مادر، واکنش...). تشویق شیر دادن امکان نزدیکی مادر و نوزاد، در نوزاد نارس، ناهنجاری عصبی و کروموزومی. برای استفاده از مکمل های شیردهی، کودک باید بتواند به سینه بچسبد و شیر بخورد</a:t>
            </a:r>
            <a:r>
              <a:rPr lang="fa-IR" dirty="0"/>
              <a:t>. </a:t>
            </a:r>
          </a:p>
        </p:txBody>
      </p:sp>
    </p:spTree>
    <p:extLst>
      <p:ext uri="{BB962C8B-B14F-4D97-AF65-F5344CB8AC3E}">
        <p14:creationId xmlns:p14="http://schemas.microsoft.com/office/powerpoint/2010/main" val="4257504023"/>
      </p:ext>
    </p:extLst>
  </p:cSld>
  <p:clrMapOvr>
    <a:masterClrMapping/>
  </p:clrMapOvr>
  <p:transition spd="med">
    <p:split orient="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50" t="2390" r="1753" b="7445"/>
          <a:stretch/>
        </p:blipFill>
        <p:spPr bwMode="auto">
          <a:xfrm>
            <a:off x="609600" y="228599"/>
            <a:ext cx="8044608" cy="54755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Block Arc 3"/>
          <p:cNvSpPr/>
          <p:nvPr/>
        </p:nvSpPr>
        <p:spPr>
          <a:xfrm rot="21080335">
            <a:off x="-6258" y="3801207"/>
            <a:ext cx="4965516" cy="292905"/>
          </a:xfrm>
          <a:prstGeom prst="blockArc">
            <a:avLst/>
          </a:prstGeom>
          <a:solidFill>
            <a:srgbClr val="00B050"/>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rgbClr val="FF0000"/>
              </a:solidFill>
            </a:endParaRPr>
          </a:p>
        </p:txBody>
      </p:sp>
      <p:sp>
        <p:nvSpPr>
          <p:cNvPr id="5" name="Up-Down Arrow 4"/>
          <p:cNvSpPr/>
          <p:nvPr/>
        </p:nvSpPr>
        <p:spPr>
          <a:xfrm rot="21058456">
            <a:off x="2133600" y="3029803"/>
            <a:ext cx="923062" cy="1452325"/>
          </a:xfrm>
          <a:prstGeom prst="up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Rectangle 5"/>
          <p:cNvSpPr/>
          <p:nvPr/>
        </p:nvSpPr>
        <p:spPr>
          <a:xfrm>
            <a:off x="1143000" y="5788223"/>
            <a:ext cx="7620000" cy="307777"/>
          </a:xfrm>
          <a:prstGeom prst="rect">
            <a:avLst/>
          </a:prstGeom>
        </p:spPr>
        <p:txBody>
          <a:bodyPr wrap="square">
            <a:spAutoFit/>
          </a:bodyPr>
          <a:lstStyle/>
          <a:p>
            <a:r>
              <a:rPr lang="en-US" sz="1400" dirty="0"/>
              <a:t>Tape tubing just outside baby’s bottom </a:t>
            </a:r>
            <a:r>
              <a:rPr lang="en-US" sz="1400" dirty="0" smtClean="0"/>
              <a:t> lip</a:t>
            </a:r>
            <a:r>
              <a:rPr lang="en-US" sz="1400" dirty="0"/>
              <a:t>, </a:t>
            </a:r>
            <a:r>
              <a:rPr lang="en-US" sz="1400" dirty="0" err="1"/>
              <a:t>approx</a:t>
            </a:r>
            <a:r>
              <a:rPr lang="en-US" sz="1400" dirty="0"/>
              <a:t> 5cm from the tip of your nipple</a:t>
            </a:r>
          </a:p>
        </p:txBody>
      </p:sp>
    </p:spTree>
    <p:extLst>
      <p:ext uri="{BB962C8B-B14F-4D97-AF65-F5344CB8AC3E}">
        <p14:creationId xmlns:p14="http://schemas.microsoft.com/office/powerpoint/2010/main" val="130705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78179" name="Picture 3" descr="inserting lactation aid tube-1"/>
          <p:cNvPicPr>
            <a:picLocks noChangeAspect="1" noChangeArrowheads="1"/>
          </p:cNvPicPr>
          <p:nvPr/>
        </p:nvPicPr>
        <p:blipFill>
          <a:blip r:embed="rId3" cstate="print">
            <a:lum bright="6000"/>
          </a:blip>
          <a:srcRect/>
          <a:stretch>
            <a:fillRect/>
          </a:stretch>
        </p:blipFill>
        <p:spPr bwMode="auto">
          <a:xfrm>
            <a:off x="152399" y="152400"/>
            <a:ext cx="4653643" cy="3429000"/>
          </a:xfrm>
          <a:prstGeom prst="rect">
            <a:avLst/>
          </a:prstGeom>
          <a:ln>
            <a:noFill/>
          </a:ln>
          <a:effectLst>
            <a:softEdge rad="112500"/>
          </a:effectLst>
        </p:spPr>
      </p:pic>
      <p:pic>
        <p:nvPicPr>
          <p:cNvPr id="178180" name="Picture 4" descr="inserting Lactation aid tube 4"/>
          <p:cNvPicPr>
            <a:picLocks noChangeAspect="1" noChangeArrowheads="1"/>
          </p:cNvPicPr>
          <p:nvPr/>
        </p:nvPicPr>
        <p:blipFill>
          <a:blip r:embed="rId4" cstate="print">
            <a:lum bright="-6000"/>
          </a:blip>
          <a:srcRect l="3596" b="3618"/>
          <a:stretch>
            <a:fillRect/>
          </a:stretch>
        </p:blipFill>
        <p:spPr bwMode="auto">
          <a:xfrm>
            <a:off x="152399" y="3525250"/>
            <a:ext cx="4419601" cy="3256549"/>
          </a:xfrm>
          <a:prstGeom prst="rect">
            <a:avLst/>
          </a:prstGeom>
          <a:ln>
            <a:noFill/>
          </a:ln>
          <a:effectLst>
            <a:softEdge rad="112500"/>
          </a:effectLst>
        </p:spPr>
      </p:pic>
      <p:pic>
        <p:nvPicPr>
          <p:cNvPr id="178181" name="Picture 5" descr="inserting lactation aid tube 2"/>
          <p:cNvPicPr>
            <a:picLocks noChangeAspect="1" noChangeArrowheads="1"/>
          </p:cNvPicPr>
          <p:nvPr/>
        </p:nvPicPr>
        <p:blipFill>
          <a:blip r:embed="rId5" cstate="print">
            <a:lum bright="6000"/>
          </a:blip>
          <a:srcRect/>
          <a:stretch>
            <a:fillRect/>
          </a:stretch>
        </p:blipFill>
        <p:spPr bwMode="auto">
          <a:xfrm>
            <a:off x="4419600" y="152400"/>
            <a:ext cx="4673600" cy="3505200"/>
          </a:xfrm>
          <a:prstGeom prst="rect">
            <a:avLst/>
          </a:prstGeom>
          <a:ln>
            <a:noFill/>
          </a:ln>
          <a:effectLst>
            <a:softEdge rad="112500"/>
          </a:effectLst>
        </p:spPr>
      </p:pic>
      <p:pic>
        <p:nvPicPr>
          <p:cNvPr id="178182" name="Picture 6" descr="lactation aid-3">
            <a:hlinkClick r:id="rId6" action="ppaction://program"/>
          </p:cNvPr>
          <p:cNvPicPr>
            <a:picLocks noChangeAspect="1" noChangeArrowheads="1"/>
          </p:cNvPicPr>
          <p:nvPr/>
        </p:nvPicPr>
        <p:blipFill>
          <a:blip r:embed="rId7" cstate="print"/>
          <a:srcRect/>
          <a:stretch>
            <a:fillRect/>
          </a:stretch>
        </p:blipFill>
        <p:spPr bwMode="auto">
          <a:xfrm>
            <a:off x="4419601" y="3411509"/>
            <a:ext cx="4595734" cy="3370289"/>
          </a:xfrm>
          <a:prstGeom prst="rect">
            <a:avLst/>
          </a:prstGeom>
          <a:ln>
            <a:noFill/>
          </a:ln>
          <a:effectLst>
            <a:softEdge rad="112500"/>
          </a:effectLst>
        </p:spPr>
      </p:pic>
    </p:spTree>
    <p:extLst>
      <p:ext uri="{BB962C8B-B14F-4D97-AF65-F5344CB8AC3E}">
        <p14:creationId xmlns:p14="http://schemas.microsoft.com/office/powerpoint/2010/main" val="372910450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8181"/>
                                        </p:tgtEl>
                                        <p:attrNameLst>
                                          <p:attrName>style.visibility</p:attrName>
                                        </p:attrNameLst>
                                      </p:cBhvr>
                                      <p:to>
                                        <p:strVal val="visible"/>
                                      </p:to>
                                    </p:set>
                                    <p:animEffect transition="in" filter="wipe(up)">
                                      <p:cBhvr>
                                        <p:cTn id="7" dur="500"/>
                                        <p:tgtEl>
                                          <p:spTgt spid="1781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78180"/>
                                        </p:tgtEl>
                                        <p:attrNameLst>
                                          <p:attrName>style.visibility</p:attrName>
                                        </p:attrNameLst>
                                      </p:cBhvr>
                                      <p:to>
                                        <p:strVal val="visible"/>
                                      </p:to>
                                    </p:set>
                                    <p:animEffect transition="in" filter="wipe(up)">
                                      <p:cBhvr>
                                        <p:cTn id="12" dur="500"/>
                                        <p:tgtEl>
                                          <p:spTgt spid="1781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78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764704"/>
            <a:ext cx="6984776" cy="4391000"/>
          </a:xfrm>
        </p:spPr>
        <p:txBody>
          <a:bodyPr>
            <a:noAutofit/>
          </a:bodyPr>
          <a:lstStyle/>
          <a:p>
            <a:pPr marL="109537" indent="0" algn="l" rtl="0">
              <a:buNone/>
            </a:pPr>
            <a:r>
              <a:rPr lang="en-US" sz="2800" b="1" dirty="0">
                <a:solidFill>
                  <a:schemeClr val="accent2">
                    <a:lumMod val="50000"/>
                  </a:schemeClr>
                </a:solidFill>
              </a:rPr>
              <a:t>INDICATIONS FOR LATE PRETERM INFANT</a:t>
            </a:r>
          </a:p>
          <a:p>
            <a:pPr marL="566737" indent="-457200" algn="l" rtl="0">
              <a:buFont typeface="+mj-lt"/>
              <a:buAutoNum type="arabicPeriod"/>
            </a:pPr>
            <a:endParaRPr lang="en-US" b="1" dirty="0" smtClean="0"/>
          </a:p>
          <a:p>
            <a:pPr marL="566737" indent="-457200" algn="l" rtl="0">
              <a:buFont typeface="+mj-lt"/>
              <a:buAutoNum type="arabicPeriod"/>
            </a:pPr>
            <a:r>
              <a:rPr lang="en-US" b="1" dirty="0" smtClean="0"/>
              <a:t>Because </a:t>
            </a:r>
            <a:r>
              <a:rPr lang="en-US" b="1" dirty="0"/>
              <a:t>of the lack of this </a:t>
            </a:r>
            <a:r>
              <a:rPr lang="en-US" sz="2400" b="1" i="1" dirty="0"/>
              <a:t>buccal pad fat</a:t>
            </a:r>
            <a:r>
              <a:rPr lang="en-US" b="1" dirty="0"/>
              <a:t>, </a:t>
            </a:r>
            <a:r>
              <a:rPr lang="en-US" b="1" dirty="0" smtClean="0"/>
              <a:t>which would </a:t>
            </a:r>
            <a:r>
              <a:rPr lang="en-US" b="1" dirty="0"/>
              <a:t>have developed after 37 weeks gestation, the late </a:t>
            </a:r>
            <a:r>
              <a:rPr lang="en-US" b="1" dirty="0" smtClean="0"/>
              <a:t>preterm baby </a:t>
            </a:r>
            <a:r>
              <a:rPr lang="en-US" b="1" dirty="0"/>
              <a:t>has a </a:t>
            </a:r>
            <a:r>
              <a:rPr lang="en-US" b="1" u="sng" dirty="0"/>
              <a:t>large area of dead space </a:t>
            </a:r>
            <a:r>
              <a:rPr lang="en-US" b="1" dirty="0"/>
              <a:t>in his or her </a:t>
            </a:r>
            <a:r>
              <a:rPr lang="en-US" b="1" dirty="0" smtClean="0"/>
              <a:t>mouth. </a:t>
            </a:r>
            <a:r>
              <a:rPr lang="en-US" sz="2400" b="1" i="1" dirty="0" smtClean="0"/>
              <a:t>Nipple </a:t>
            </a:r>
            <a:r>
              <a:rPr lang="en-US" sz="2400" b="1" i="1" dirty="0"/>
              <a:t>shields </a:t>
            </a:r>
            <a:r>
              <a:rPr lang="en-US" b="1" dirty="0"/>
              <a:t>help fill the mouth, </a:t>
            </a:r>
            <a:r>
              <a:rPr lang="en-US" sz="2400" b="1" i="1" dirty="0"/>
              <a:t>decreasing the dead space </a:t>
            </a:r>
            <a:r>
              <a:rPr lang="en-US" b="1" dirty="0"/>
              <a:t>and thereby assisting the late preterm infant to breastfeed </a:t>
            </a:r>
            <a:r>
              <a:rPr lang="en-US" sz="2400" b="1" i="1" u="sng" dirty="0"/>
              <a:t>using less energy</a:t>
            </a:r>
            <a:r>
              <a:rPr lang="en-US" sz="2400" b="1" i="1" u="sng" dirty="0" smtClean="0"/>
              <a:t>.</a:t>
            </a:r>
            <a:endParaRPr lang="en-US" b="1" i="1" u="sng" dirty="0" smtClean="0"/>
          </a:p>
          <a:p>
            <a:pPr marL="566737" indent="-457200" algn="l" rtl="0">
              <a:buFont typeface="+mj-lt"/>
              <a:buAutoNum type="arabicPeriod"/>
            </a:pPr>
            <a:r>
              <a:rPr lang="en-US" b="1" dirty="0"/>
              <a:t>Another appropriate use of nipple shields for the late </a:t>
            </a:r>
            <a:r>
              <a:rPr lang="en-US" b="1" dirty="0" smtClean="0"/>
              <a:t>preterm infant </a:t>
            </a:r>
            <a:r>
              <a:rPr lang="en-US" b="1" dirty="0"/>
              <a:t>is </a:t>
            </a:r>
            <a:r>
              <a:rPr lang="en-US" b="1" i="1" dirty="0"/>
              <a:t>to control the </a:t>
            </a:r>
            <a:r>
              <a:rPr lang="en-US" b="1" i="1" dirty="0">
                <a:solidFill>
                  <a:srgbClr val="FF0000"/>
                </a:solidFill>
              </a:rPr>
              <a:t>rate</a:t>
            </a:r>
            <a:r>
              <a:rPr lang="en-US" b="1" i="1" dirty="0"/>
              <a:t> and </a:t>
            </a:r>
            <a:r>
              <a:rPr lang="en-US" b="1" i="1" dirty="0">
                <a:solidFill>
                  <a:srgbClr val="FF0000"/>
                </a:solidFill>
              </a:rPr>
              <a:t>strength of milk </a:t>
            </a:r>
            <a:r>
              <a:rPr lang="en-US" b="1" i="1" dirty="0" smtClean="0">
                <a:solidFill>
                  <a:srgbClr val="FF0000"/>
                </a:solidFill>
              </a:rPr>
              <a:t>flow </a:t>
            </a:r>
            <a:r>
              <a:rPr lang="en-US" b="1" dirty="0"/>
              <a:t>from the </a:t>
            </a:r>
            <a:r>
              <a:rPr lang="en-US" b="1" dirty="0" smtClean="0"/>
              <a:t>mother’s breast </a:t>
            </a:r>
            <a:r>
              <a:rPr lang="en-US" b="1" dirty="0"/>
              <a:t>to an appropriate degree for the baby to effectively </a:t>
            </a:r>
            <a:r>
              <a:rPr lang="en-US" b="1" dirty="0" smtClean="0"/>
              <a:t>manage </a:t>
            </a:r>
            <a:r>
              <a:rPr lang="en-US" sz="2400" b="1" i="1" u="sng" dirty="0" smtClean="0"/>
              <a:t>without </a:t>
            </a:r>
            <a:r>
              <a:rPr lang="en-US" sz="2400" b="1" i="1" u="sng" dirty="0"/>
              <a:t>choking.</a:t>
            </a:r>
            <a:endParaRPr lang="en-US" b="1" i="1" u="sng" dirty="0"/>
          </a:p>
          <a:p>
            <a:pPr lvl="1" algn="l" rtl="0"/>
            <a:endParaRPr lang="en-US" b="1" dirty="0" smtClean="0"/>
          </a:p>
        </p:txBody>
      </p:sp>
    </p:spTree>
    <p:extLst>
      <p:ext uri="{BB962C8B-B14F-4D97-AF65-F5344CB8AC3E}">
        <p14:creationId xmlns:p14="http://schemas.microsoft.com/office/powerpoint/2010/main" val="6209511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20000"/>
              </a:spcBef>
              <a:buClr>
                <a:schemeClr val="tx2"/>
              </a:buClr>
              <a:buSzPct val="75000"/>
              <a:buFont typeface="Wingdings" pitchFamily="2" charset="2"/>
              <a:buChar char="n"/>
              <a:defRPr sz="3200">
                <a:solidFill>
                  <a:schemeClr val="tx1"/>
                </a:solidFill>
                <a:latin typeface="Times New Roman" pitchFamily="18" charset="0"/>
                <a:cs typeface="Arial" pitchFamily="34" charset="0"/>
              </a:defRPr>
            </a:lvl1pPr>
            <a:lvl2pPr marL="742950" indent="-285750" algn="l" rtl="0" eaLnBrk="0" hangingPunct="0">
              <a:spcBef>
                <a:spcPct val="20000"/>
              </a:spcBef>
              <a:buClr>
                <a:schemeClr val="folHlink"/>
              </a:buClr>
              <a:buSzPct val="60000"/>
              <a:buFont typeface="Wingdings" pitchFamily="2" charset="2"/>
              <a:buChar char="u"/>
              <a:defRPr sz="3200">
                <a:solidFill>
                  <a:schemeClr val="tx1"/>
                </a:solidFill>
                <a:latin typeface="Times New Roman" pitchFamily="18" charset="0"/>
                <a:cs typeface="Arial" pitchFamily="34" charset="0"/>
              </a:defRPr>
            </a:lvl2pPr>
            <a:lvl3pPr marL="1143000" indent="-228600" algn="l" rtl="0" eaLnBrk="0" hangingPunct="0">
              <a:spcBef>
                <a:spcPct val="20000"/>
              </a:spcBef>
              <a:buClr>
                <a:schemeClr val="tx2"/>
              </a:buClr>
              <a:buSzPct val="60000"/>
              <a:buFont typeface="Wingdings" pitchFamily="2" charset="2"/>
              <a:buChar char="t"/>
              <a:defRPr sz="3200">
                <a:solidFill>
                  <a:schemeClr val="tx1"/>
                </a:solidFill>
                <a:latin typeface="Times New Roman" pitchFamily="18" charset="0"/>
                <a:cs typeface="Arial" pitchFamily="34" charset="0"/>
              </a:defRPr>
            </a:lvl3pPr>
            <a:lvl4pPr marL="1600200" indent="-228600" algn="l" rtl="0" eaLnBrk="0" hangingPunct="0">
              <a:spcBef>
                <a:spcPct val="20000"/>
              </a:spcBef>
              <a:buClr>
                <a:schemeClr val="tx1"/>
              </a:buClr>
              <a:buSzPct val="100000"/>
              <a:buChar char="•"/>
              <a:defRPr sz="3200">
                <a:solidFill>
                  <a:schemeClr val="tx1"/>
                </a:solidFill>
                <a:latin typeface="Times New Roman" pitchFamily="18" charset="0"/>
                <a:cs typeface="Arial" pitchFamily="34" charset="0"/>
              </a:defRPr>
            </a:lvl4pPr>
            <a:lvl5pPr marL="2057400" indent="-228600" algn="l" rtl="0" eaLnBrk="0" hangingPunct="0">
              <a:spcBef>
                <a:spcPct val="20000"/>
              </a:spcBef>
              <a:buClr>
                <a:schemeClr val="tx1"/>
              </a:buClr>
              <a:buSzPct val="100000"/>
              <a:buChar char="–"/>
              <a:defRPr sz="3200">
                <a:solidFill>
                  <a:schemeClr val="tx1"/>
                </a:solidFill>
                <a:latin typeface="Times New Roman" pitchFamily="18" charset="0"/>
                <a:cs typeface="Arial"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9pPr>
          </a:lstStyle>
          <a:p>
            <a:pPr algn="ctr" eaLnBrk="1" hangingPunct="1">
              <a:spcBef>
                <a:spcPct val="0"/>
              </a:spcBef>
              <a:buClrTx/>
              <a:buSzTx/>
              <a:buFontTx/>
              <a:buNone/>
            </a:pPr>
            <a:r>
              <a:rPr lang="en-US" altLang="en-US" sz="900" smtClean="0">
                <a:cs typeface="Times New Roman" pitchFamily="18" charset="0"/>
              </a:rPr>
              <a:t>Dr Ravari</a:t>
            </a:r>
          </a:p>
        </p:txBody>
      </p:sp>
      <p:pic>
        <p:nvPicPr>
          <p:cNvPr id="6" name="Picture 3" descr="sns_use"/>
          <p:cNvPicPr>
            <a:picLocks noChangeAspect="1" noChangeArrowheads="1"/>
          </p:cNvPicPr>
          <p:nvPr/>
        </p:nvPicPr>
        <p:blipFill rotWithShape="1">
          <a:blip r:embed="rId2" cstate="print"/>
          <a:srcRect b="-6521"/>
          <a:stretch/>
        </p:blipFill>
        <p:spPr bwMode="auto">
          <a:xfrm>
            <a:off x="50800" y="76200"/>
            <a:ext cx="4978400"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noChangeArrowheads="1"/>
          </p:cNvPicPr>
          <p:nvPr/>
        </p:nvPicPr>
        <p:blipFill rotWithShape="1">
          <a:blip r:embed="rId3" cstate="print"/>
          <a:srcRect l="3060" r="1217"/>
          <a:stretch/>
        </p:blipFill>
        <p:spPr bwMode="auto">
          <a:xfrm>
            <a:off x="50800" y="3709488"/>
            <a:ext cx="4978400" cy="3072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5"/>
          <p:cNvPicPr>
            <a:picLocks noChangeAspect="1" noChangeArrowheads="1"/>
          </p:cNvPicPr>
          <p:nvPr/>
        </p:nvPicPr>
        <p:blipFill>
          <a:blip r:embed="rId4" cstate="print"/>
          <a:srcRect/>
          <a:stretch>
            <a:fillRect/>
          </a:stretch>
        </p:blipFill>
        <p:spPr bwMode="auto">
          <a:xfrm>
            <a:off x="5181600" y="75883"/>
            <a:ext cx="3507635" cy="35055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3" descr="Dia-11"/>
          <p:cNvPicPr>
            <a:picLocks noChangeAspect="1" noChangeArrowheads="1"/>
          </p:cNvPicPr>
          <p:nvPr/>
        </p:nvPicPr>
        <p:blipFill rotWithShape="1">
          <a:blip r:embed="rId5" cstate="print"/>
          <a:srcRect t="38491" r="4680" b="6275"/>
          <a:stretch/>
        </p:blipFill>
        <p:spPr bwMode="auto">
          <a:xfrm>
            <a:off x="5257800" y="3657600"/>
            <a:ext cx="3474423"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968527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1"/>
            <a:ext cx="6019800" cy="2544687"/>
          </a:xfrm>
        </p:spPr>
        <p:txBody>
          <a:bodyPr>
            <a:normAutofit fontScale="77500" lnSpcReduction="20000"/>
          </a:bodyPr>
          <a:lstStyle/>
          <a:p>
            <a:pPr algn="l" rtl="0"/>
            <a:r>
              <a:rPr lang="en-US" sz="2800" b="1" kern="1200" dirty="0" smtClean="0"/>
              <a:t>It is the most beneficial for the premature </a:t>
            </a:r>
            <a:r>
              <a:rPr lang="en-US" sz="2800" b="1" u="sng" kern="1200" dirty="0" smtClean="0"/>
              <a:t>baby to get as much of the breast milk as possible</a:t>
            </a:r>
            <a:r>
              <a:rPr lang="en-US" sz="2800" b="1" kern="1200" dirty="0" smtClean="0"/>
              <a:t> so </a:t>
            </a:r>
            <a:r>
              <a:rPr lang="en-US" sz="2800" b="1" i="1" u="sng" kern="1200" dirty="0" smtClean="0"/>
              <a:t>you </a:t>
            </a:r>
            <a:r>
              <a:rPr lang="en-US" sz="2800" b="1" i="1" u="sng" kern="1200" dirty="0" smtClean="0">
                <a:solidFill>
                  <a:srgbClr val="FF0000"/>
                </a:solidFill>
              </a:rPr>
              <a:t>should give </a:t>
            </a:r>
          </a:p>
          <a:p>
            <a:pPr lvl="1" algn="l" rtl="0"/>
            <a:r>
              <a:rPr lang="en-US" sz="2400" b="1" i="1" u="sng" kern="1200" dirty="0" smtClean="0"/>
              <a:t>the breast milk </a:t>
            </a:r>
            <a:r>
              <a:rPr lang="en-US" sz="2400" b="1" i="1" u="sng" kern="1200" dirty="0" smtClean="0">
                <a:solidFill>
                  <a:srgbClr val="FF0000"/>
                </a:solidFill>
              </a:rPr>
              <a:t>first</a:t>
            </a:r>
            <a:r>
              <a:rPr lang="en-US" sz="2400" b="1" kern="1200" dirty="0" smtClean="0">
                <a:solidFill>
                  <a:srgbClr val="FF0000"/>
                </a:solidFill>
              </a:rPr>
              <a:t> </a:t>
            </a:r>
            <a:r>
              <a:rPr lang="en-US" sz="2400" b="1" kern="1200" dirty="0" smtClean="0"/>
              <a:t>and then </a:t>
            </a:r>
          </a:p>
          <a:p>
            <a:pPr lvl="1" algn="l" rtl="0"/>
            <a:r>
              <a:rPr lang="en-US" sz="2400" b="1" kern="1200" dirty="0" smtClean="0">
                <a:solidFill>
                  <a:srgbClr val="FF0000"/>
                </a:solidFill>
              </a:rPr>
              <a:t>finish </a:t>
            </a:r>
            <a:r>
              <a:rPr lang="en-US" sz="2400" b="1" kern="1200" dirty="0" smtClean="0"/>
              <a:t>the feeding with the </a:t>
            </a:r>
            <a:r>
              <a:rPr lang="en-US" sz="2400" b="1" u="sng" dirty="0" smtClean="0"/>
              <a:t>Supplement</a:t>
            </a:r>
            <a:r>
              <a:rPr lang="fa-IR" sz="2400" b="1" u="sng" dirty="0" smtClean="0"/>
              <a:t> </a:t>
            </a:r>
            <a:r>
              <a:rPr lang="en-US" sz="2400" b="1" u="sng" dirty="0" smtClean="0"/>
              <a:t>with </a:t>
            </a:r>
            <a:r>
              <a:rPr lang="en-US" sz="3200" b="1" u="sng" dirty="0" smtClean="0"/>
              <a:t>Cup</a:t>
            </a:r>
            <a:r>
              <a:rPr lang="en-US" sz="2400" b="1" u="sng" dirty="0" smtClean="0"/>
              <a:t> or Supplementary Nursing System (</a:t>
            </a:r>
            <a:r>
              <a:rPr lang="en-US" sz="3200" b="1" u="sng" dirty="0" smtClean="0"/>
              <a:t>SNS)</a:t>
            </a:r>
            <a:r>
              <a:rPr lang="en-US" sz="2400" b="1" dirty="0" smtClean="0"/>
              <a:t> . .</a:t>
            </a:r>
            <a:r>
              <a:rPr lang="en-US" sz="2400" b="1" kern="1200" dirty="0" smtClean="0"/>
              <a:t>…</a:t>
            </a:r>
          </a:p>
        </p:txBody>
      </p:sp>
      <p:graphicFrame>
        <p:nvGraphicFramePr>
          <p:cNvPr id="2" name="Diagram 1"/>
          <p:cNvGraphicFramePr/>
          <p:nvPr>
            <p:extLst>
              <p:ext uri="{D42A27DB-BD31-4B8C-83A1-F6EECF244321}">
                <p14:modId xmlns:p14="http://schemas.microsoft.com/office/powerpoint/2010/main" val="1845207629"/>
              </p:ext>
            </p:extLst>
          </p:nvPr>
        </p:nvGraphicFramePr>
        <p:xfrm>
          <a:off x="609600" y="228600"/>
          <a:ext cx="76962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387" name="Picture 3" descr="C:\Users\atlas2\Pictures\s.jpg"/>
          <p:cNvPicPr>
            <a:picLocks noChangeAspect="1" noChangeArrowheads="1"/>
          </p:cNvPicPr>
          <p:nvPr/>
        </p:nvPicPr>
        <p:blipFill>
          <a:blip r:embed="rId7" cstate="print"/>
          <a:srcRect l="13759" r="21376"/>
          <a:stretch>
            <a:fillRect/>
          </a:stretch>
        </p:blipFill>
        <p:spPr bwMode="auto">
          <a:xfrm>
            <a:off x="6477000" y="1752600"/>
            <a:ext cx="1894657" cy="3886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755576" y="4127755"/>
            <a:ext cx="5721424" cy="1323439"/>
          </a:xfrm>
          <a:prstGeom prst="rect">
            <a:avLst/>
          </a:prstGeom>
        </p:spPr>
        <p:txBody>
          <a:bodyPr wrap="square">
            <a:spAutoFit/>
          </a:bodyPr>
          <a:lstStyle/>
          <a:p>
            <a:pPr algn="l" rtl="1"/>
            <a:r>
              <a:rPr lang="fa-IR" sz="2000" b="1" dirty="0">
                <a:cs typeface="B Nazanin" panose="00000400000000000000" pitchFamily="2" charset="-78"/>
              </a:rPr>
              <a:t>برای نوزاد نارس این است که تا حد امکان شیر مادر را دریافت کند، بنابراین باید شیر مادر را به او بدهید. اول شیر مادر و بعد تغذیه را با مکمل با فنجان یا سیستم پرستاری </a:t>
            </a:r>
            <a:r>
              <a:rPr lang="fa-IR" sz="2000" b="1" dirty="0" smtClean="0">
                <a:cs typeface="B Nazanin" panose="00000400000000000000" pitchFamily="2" charset="-78"/>
              </a:rPr>
              <a:t>تکمیلی(</a:t>
            </a:r>
            <a:r>
              <a:rPr lang="en-US" sz="2000" b="1" dirty="0" err="1" smtClean="0">
                <a:cs typeface="B Nazanin" panose="00000400000000000000" pitchFamily="2" charset="-78"/>
              </a:rPr>
              <a:t>sns</a:t>
            </a:r>
            <a:endParaRPr lang="fa-IR" sz="2000" b="1" dirty="0" smtClean="0">
              <a:cs typeface="B Nazanin" panose="00000400000000000000" pitchFamily="2" charset="-78"/>
            </a:endParaRPr>
          </a:p>
          <a:p>
            <a:pPr algn="r"/>
            <a:r>
              <a:rPr lang="fa-IR" sz="2000" b="1" dirty="0" smtClean="0">
                <a:cs typeface="B Nazanin" panose="00000400000000000000" pitchFamily="2" charset="-78"/>
              </a:rPr>
              <a:t>تمام کنید</a:t>
            </a:r>
            <a:endParaRPr lang="fa-IR" sz="2000" b="1" dirty="0">
              <a:cs typeface="B Nazanin" panose="00000400000000000000" pitchFamily="2" charset="-78"/>
            </a:endParaRPr>
          </a:p>
        </p:txBody>
      </p:sp>
    </p:spTree>
    <p:extLst>
      <p:ext uri="{BB962C8B-B14F-4D97-AF65-F5344CB8AC3E}">
        <p14:creationId xmlns:p14="http://schemas.microsoft.com/office/powerpoint/2010/main" val="3676057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sers\atlas2\Pictures\a.png"/>
          <p:cNvPicPr/>
          <p:nvPr/>
        </p:nvPicPr>
        <p:blipFill>
          <a:blip r:embed="rId2" cstate="print"/>
          <a:srcRect/>
          <a:stretch>
            <a:fillRect/>
          </a:stretch>
        </p:blipFill>
        <p:spPr bwMode="auto">
          <a:xfrm>
            <a:off x="1" y="1"/>
            <a:ext cx="4495800" cy="3352800"/>
          </a:xfrm>
          <a:prstGeom prst="rect">
            <a:avLst/>
          </a:prstGeom>
          <a:noFill/>
          <a:ln w="9525">
            <a:noFill/>
            <a:miter lim="800000"/>
            <a:headEnd/>
            <a:tailEnd/>
          </a:ln>
        </p:spPr>
      </p:pic>
      <p:pic>
        <p:nvPicPr>
          <p:cNvPr id="11" name="Picture 10" descr="C:\Users\atlas2\Pictures\b.png"/>
          <p:cNvPicPr/>
          <p:nvPr/>
        </p:nvPicPr>
        <p:blipFill>
          <a:blip r:embed="rId3" cstate="print"/>
          <a:srcRect t="4348"/>
          <a:stretch>
            <a:fillRect/>
          </a:stretch>
        </p:blipFill>
        <p:spPr bwMode="auto">
          <a:xfrm>
            <a:off x="4495800" y="0"/>
            <a:ext cx="4648200" cy="3352800"/>
          </a:xfrm>
          <a:prstGeom prst="rect">
            <a:avLst/>
          </a:prstGeom>
          <a:noFill/>
          <a:ln w="9525">
            <a:noFill/>
            <a:miter lim="800000"/>
            <a:headEnd/>
            <a:tailEnd/>
          </a:ln>
        </p:spPr>
      </p:pic>
      <p:pic>
        <p:nvPicPr>
          <p:cNvPr id="12" name="Picture 11" descr="C:\Users\atlas2\Pictures\c.png"/>
          <p:cNvPicPr/>
          <p:nvPr/>
        </p:nvPicPr>
        <p:blipFill>
          <a:blip r:embed="rId4" cstate="print"/>
          <a:srcRect l="3279"/>
          <a:stretch>
            <a:fillRect/>
          </a:stretch>
        </p:blipFill>
        <p:spPr bwMode="auto">
          <a:xfrm>
            <a:off x="0" y="3352800"/>
            <a:ext cx="4495800" cy="3581400"/>
          </a:xfrm>
          <a:prstGeom prst="rect">
            <a:avLst/>
          </a:prstGeom>
          <a:noFill/>
          <a:ln w="9525">
            <a:noFill/>
            <a:miter lim="800000"/>
            <a:headEnd/>
            <a:tailEnd/>
          </a:ln>
        </p:spPr>
      </p:pic>
      <p:pic>
        <p:nvPicPr>
          <p:cNvPr id="13" name="Picture 12" descr="C:\Users\atlas2\Pictures\d.png"/>
          <p:cNvPicPr/>
          <p:nvPr/>
        </p:nvPicPr>
        <p:blipFill>
          <a:blip r:embed="rId5" cstate="print"/>
          <a:srcRect/>
          <a:stretch>
            <a:fillRect/>
          </a:stretch>
        </p:blipFill>
        <p:spPr bwMode="auto">
          <a:xfrm>
            <a:off x="4525645" y="3399663"/>
            <a:ext cx="4618355" cy="3458337"/>
          </a:xfrm>
          <a:prstGeom prst="rect">
            <a:avLst/>
          </a:prstGeom>
          <a:noFill/>
          <a:ln w="9525">
            <a:noFill/>
            <a:miter lim="800000"/>
            <a:headEnd/>
            <a:tailEnd/>
          </a:ln>
        </p:spPr>
      </p:pic>
    </p:spTree>
    <p:extLst>
      <p:ext uri="{BB962C8B-B14F-4D97-AF65-F5344CB8AC3E}">
        <p14:creationId xmlns:p14="http://schemas.microsoft.com/office/powerpoint/2010/main" val="3590436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ctrTitle"/>
          </p:nvPr>
        </p:nvSpPr>
        <p:spPr>
          <a:xfrm>
            <a:off x="762000" y="2057400"/>
            <a:ext cx="7772400" cy="507504"/>
          </a:xfrm>
        </p:spPr>
        <p:txBody>
          <a:bodyPr>
            <a:normAutofit fontScale="90000"/>
          </a:bodyPr>
          <a:lstStyle/>
          <a:p>
            <a:pPr algn="l" rtl="0"/>
            <a:r>
              <a:rPr lang="en-US" sz="4800" dirty="0" smtClean="0"/>
              <a:t/>
            </a:r>
            <a:br>
              <a:rPr lang="en-US" sz="4800" dirty="0" smtClean="0"/>
            </a:br>
            <a:r>
              <a:rPr lang="en-US" sz="4800" dirty="0"/>
              <a:t/>
            </a:r>
            <a:br>
              <a:rPr lang="en-US" sz="4800" dirty="0"/>
            </a:br>
            <a:r>
              <a:rPr lang="en-US" sz="4800" dirty="0" smtClean="0"/>
              <a:t/>
            </a:r>
            <a:br>
              <a:rPr lang="en-US" sz="4800" dirty="0" smtClean="0"/>
            </a:br>
            <a:r>
              <a:rPr lang="en-US" sz="4800" dirty="0" smtClean="0"/>
              <a:t>Finger Feeding</a:t>
            </a:r>
            <a:endParaRPr lang="en-US" sz="4800" dirty="0"/>
          </a:p>
        </p:txBody>
      </p:sp>
      <p:sp>
        <p:nvSpPr>
          <p:cNvPr id="5" name="Subtitle 4"/>
          <p:cNvSpPr>
            <a:spLocks noGrp="1"/>
          </p:cNvSpPr>
          <p:nvPr>
            <p:ph type="subTitle" idx="1"/>
          </p:nvPr>
        </p:nvSpPr>
        <p:spPr>
          <a:xfrm>
            <a:off x="1066800" y="3429000"/>
            <a:ext cx="7010400" cy="2160240"/>
          </a:xfrm>
        </p:spPr>
        <p:txBody>
          <a:bodyPr>
            <a:normAutofit/>
          </a:bodyPr>
          <a:lstStyle/>
          <a:p>
            <a:pPr algn="l">
              <a:defRPr/>
            </a:pPr>
            <a:r>
              <a:rPr lang="en-US" sz="2000" dirty="0" smtClean="0">
                <a:solidFill>
                  <a:schemeClr val="tx1"/>
                </a:solidFill>
              </a:rPr>
              <a:t>If baby must be fed away from the breast and you don’t want to use a bottle, </a:t>
            </a:r>
            <a:r>
              <a:rPr lang="en-US" sz="2000" dirty="0" smtClean="0">
                <a:solidFill>
                  <a:srgbClr val="FF0000"/>
                </a:solidFill>
              </a:rPr>
              <a:t>finger-feeding </a:t>
            </a:r>
            <a:r>
              <a:rPr lang="en-US" sz="2000" dirty="0" smtClean="0">
                <a:solidFill>
                  <a:schemeClr val="tx1"/>
                </a:solidFill>
              </a:rPr>
              <a:t>is another option</a:t>
            </a:r>
            <a:r>
              <a:rPr lang="en-US" sz="2000" dirty="0" smtClean="0">
                <a:solidFill>
                  <a:schemeClr val="tx1"/>
                </a:solidFill>
              </a:rPr>
              <a:t>.</a:t>
            </a:r>
          </a:p>
          <a:p>
            <a:pPr>
              <a:defRPr/>
            </a:pPr>
            <a:r>
              <a:rPr lang="fa-IR" sz="2400" b="1" dirty="0">
                <a:cs typeface="B Nazanin" panose="00000400000000000000" pitchFamily="2" charset="-78"/>
              </a:rPr>
              <a:t>اگر کودک باید دور از سینه تغذیه شود و شما نمی خواهید از شیشه شیر استفاده کنید، شیر دادن با انگشت گزینه دیگری است</a:t>
            </a:r>
            <a:r>
              <a:rPr lang="fa-IR" sz="2000" dirty="0"/>
              <a:t>.</a:t>
            </a:r>
            <a:endParaRPr lang="en-US" sz="2000" dirty="0">
              <a:solidFill>
                <a:schemeClr val="tx1"/>
              </a:solidFill>
            </a:endParaRPr>
          </a:p>
        </p:txBody>
      </p:sp>
      <p:sp>
        <p:nvSpPr>
          <p:cNvPr id="2" name="Rectangle 1"/>
          <p:cNvSpPr/>
          <p:nvPr/>
        </p:nvSpPr>
        <p:spPr>
          <a:xfrm>
            <a:off x="5796136" y="2442954"/>
            <a:ext cx="1867819" cy="461665"/>
          </a:xfrm>
          <a:prstGeom prst="rect">
            <a:avLst/>
          </a:prstGeom>
        </p:spPr>
        <p:txBody>
          <a:bodyPr wrap="none">
            <a:spAutoFit/>
          </a:bodyPr>
          <a:lstStyle/>
          <a:p>
            <a:r>
              <a:rPr lang="fa-IR" sz="2400" b="1" dirty="0">
                <a:cs typeface="B Nazanin" panose="00000400000000000000" pitchFamily="2" charset="-78"/>
              </a:rPr>
              <a:t>تغذیه با انگشت </a:t>
            </a:r>
          </a:p>
        </p:txBody>
      </p:sp>
    </p:spTree>
    <p:extLst>
      <p:ext uri="{BB962C8B-B14F-4D97-AF65-F5344CB8AC3E}">
        <p14:creationId xmlns:p14="http://schemas.microsoft.com/office/powerpoint/2010/main" val="11807508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511323443"/>
              </p:ext>
            </p:extLst>
          </p:nvPr>
        </p:nvGraphicFramePr>
        <p:xfrm>
          <a:off x="457200" y="274638"/>
          <a:ext cx="6491064"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64901" name="Picture 5" descr="finger feeding position of tube-2"/>
          <p:cNvPicPr>
            <a:picLocks noChangeAspect="1" noChangeArrowheads="1"/>
          </p:cNvPicPr>
          <p:nvPr/>
        </p:nvPicPr>
        <p:blipFill>
          <a:blip r:embed="rId8" cstate="print">
            <a:lum bright="-6000"/>
          </a:blip>
          <a:srcRect/>
          <a:stretch>
            <a:fillRect/>
          </a:stretch>
        </p:blipFill>
        <p:spPr bwMode="auto">
          <a:xfrm>
            <a:off x="1828800" y="2420888"/>
            <a:ext cx="5620447" cy="230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5" descr="finger feeding">
            <a:hlinkClick r:id="rId9" action="ppaction://program"/>
          </p:cNvPr>
          <p:cNvPicPr>
            <a:picLocks noChangeAspect="1" noChangeArrowheads="1"/>
          </p:cNvPicPr>
          <p:nvPr/>
        </p:nvPicPr>
        <p:blipFill rotWithShape="1">
          <a:blip r:embed="rId10"/>
          <a:srcRect r="11263"/>
          <a:stretch/>
        </p:blipFill>
        <p:spPr bwMode="auto">
          <a:xfrm>
            <a:off x="899592" y="1772816"/>
            <a:ext cx="6696744" cy="4392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3131840" y="1124744"/>
            <a:ext cx="3390672" cy="369332"/>
          </a:xfrm>
          <a:prstGeom prst="rect">
            <a:avLst/>
          </a:prstGeom>
        </p:spPr>
        <p:txBody>
          <a:bodyPr wrap="none">
            <a:spAutoFit/>
          </a:bodyPr>
          <a:lstStyle/>
          <a:p>
            <a:r>
              <a:rPr lang="fa-IR" dirty="0"/>
              <a:t>موقعیت لوله برای تغذیه با انگشت</a:t>
            </a:r>
          </a:p>
        </p:txBody>
      </p:sp>
    </p:spTree>
    <p:extLst>
      <p:ext uri="{BB962C8B-B14F-4D97-AF65-F5344CB8AC3E}">
        <p14:creationId xmlns:p14="http://schemas.microsoft.com/office/powerpoint/2010/main" val="12596324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ubtitle 5"/>
          <p:cNvSpPr>
            <a:spLocks noGrp="1"/>
          </p:cNvSpPr>
          <p:nvPr>
            <p:ph idx="1"/>
          </p:nvPr>
        </p:nvSpPr>
        <p:spPr>
          <a:xfrm>
            <a:off x="539552" y="692696"/>
            <a:ext cx="6624736" cy="2808312"/>
          </a:xfrm>
        </p:spPr>
        <p:txBody>
          <a:bodyPr>
            <a:normAutofit fontScale="70000" lnSpcReduction="20000"/>
          </a:bodyPr>
          <a:lstStyle/>
          <a:p>
            <a:pPr algn="l" rtl="0">
              <a:defRPr/>
            </a:pPr>
            <a:r>
              <a:rPr lang="en-US" sz="2400" dirty="0" smtClean="0"/>
              <a:t>This avoids the use of an artificial nipple.</a:t>
            </a:r>
          </a:p>
          <a:p>
            <a:pPr algn="l" rtl="0">
              <a:defRPr/>
            </a:pPr>
            <a:r>
              <a:rPr lang="en-US" sz="2400" dirty="0"/>
              <a:t>Finger feeding is a method that helps train the baby to take the </a:t>
            </a:r>
            <a:r>
              <a:rPr lang="en-US" sz="2400" dirty="0" smtClean="0"/>
              <a:t>breast but </a:t>
            </a:r>
            <a:r>
              <a:rPr lang="en-US" sz="2400" dirty="0"/>
              <a:t>instead, </a:t>
            </a:r>
            <a:r>
              <a:rPr lang="en-US" sz="2400" dirty="0" smtClean="0"/>
              <a:t>primarily </a:t>
            </a:r>
            <a:r>
              <a:rPr lang="en-US" sz="2400" b="1" u="sng" dirty="0"/>
              <a:t>to help latch on a baby who isn’t latching</a:t>
            </a:r>
            <a:r>
              <a:rPr lang="en-US" sz="2400" dirty="0"/>
              <a:t>, </a:t>
            </a:r>
            <a:r>
              <a:rPr lang="en-US" sz="2400" dirty="0" smtClean="0"/>
              <a:t> therefore</a:t>
            </a:r>
            <a:r>
              <a:rPr lang="en-US" sz="2400" dirty="0"/>
              <a:t>, </a:t>
            </a:r>
            <a:r>
              <a:rPr lang="en-US" sz="2400" b="1" dirty="0"/>
              <a:t>finger feeding </a:t>
            </a:r>
            <a:r>
              <a:rPr lang="en-US" sz="2400" b="1" dirty="0">
                <a:solidFill>
                  <a:srgbClr val="FF0000"/>
                </a:solidFill>
              </a:rPr>
              <a:t>should not be used </a:t>
            </a:r>
            <a:r>
              <a:rPr lang="en-US" sz="2400" b="1" dirty="0"/>
              <a:t>as a method of supplementation if baby is already latching </a:t>
            </a:r>
            <a:r>
              <a:rPr lang="en-US" sz="2400" dirty="0"/>
              <a:t>on to the </a:t>
            </a:r>
            <a:r>
              <a:rPr lang="en-US" sz="2400" dirty="0" smtClean="0"/>
              <a:t>breast</a:t>
            </a:r>
          </a:p>
          <a:p>
            <a:pPr algn="l" rtl="0">
              <a:defRPr/>
            </a:pPr>
            <a:r>
              <a:rPr lang="en-US" sz="2400" dirty="0" smtClean="0"/>
              <a:t>However</a:t>
            </a:r>
            <a:r>
              <a:rPr lang="en-US" sz="2400" dirty="0"/>
              <a:t>, in such a </a:t>
            </a:r>
            <a:r>
              <a:rPr lang="en-US" sz="2400" dirty="0" smtClean="0"/>
              <a:t>situation (baby </a:t>
            </a:r>
            <a:r>
              <a:rPr lang="en-US" sz="2400" dirty="0"/>
              <a:t>is separated from the </a:t>
            </a:r>
            <a:r>
              <a:rPr lang="en-US" sz="2400" dirty="0" smtClean="0"/>
              <a:t>mother)a </a:t>
            </a:r>
            <a:r>
              <a:rPr lang="en-US" sz="2400" b="1" u="sng" dirty="0"/>
              <a:t>cup is probably a better method</a:t>
            </a:r>
            <a:r>
              <a:rPr lang="en-US" sz="2400" dirty="0"/>
              <a:t> of feeding the baby. </a:t>
            </a:r>
          </a:p>
          <a:p>
            <a:pPr algn="l" rtl="0">
              <a:defRPr/>
            </a:pPr>
            <a:r>
              <a:rPr lang="en-US" sz="2400" dirty="0" smtClean="0"/>
              <a:t>Your </a:t>
            </a:r>
            <a:r>
              <a:rPr lang="en-US" sz="2400" dirty="0"/>
              <a:t>nipples are so </a:t>
            </a:r>
            <a:r>
              <a:rPr lang="en-US" sz="2400" b="1" dirty="0"/>
              <a:t>sore</a:t>
            </a:r>
            <a:r>
              <a:rPr lang="en-US" sz="2400" dirty="0"/>
              <a:t> that you cannot put the baby to the breast.</a:t>
            </a:r>
          </a:p>
          <a:p>
            <a:pPr algn="l" rtl="0">
              <a:defRPr/>
            </a:pPr>
            <a:endParaRPr lang="en-US" sz="2400" dirty="0" smtClean="0"/>
          </a:p>
        </p:txBody>
      </p:sp>
      <p:sp>
        <p:nvSpPr>
          <p:cNvPr id="3" name="Down Arrow 2"/>
          <p:cNvSpPr/>
          <p:nvPr/>
        </p:nvSpPr>
        <p:spPr>
          <a:xfrm>
            <a:off x="7596336" y="692696"/>
            <a:ext cx="720080" cy="108012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Rectangle 1"/>
          <p:cNvSpPr/>
          <p:nvPr/>
        </p:nvSpPr>
        <p:spPr>
          <a:xfrm>
            <a:off x="539552" y="3717032"/>
            <a:ext cx="7272808" cy="1938992"/>
          </a:xfrm>
          <a:prstGeom prst="rect">
            <a:avLst/>
          </a:prstGeom>
        </p:spPr>
        <p:txBody>
          <a:bodyPr wrap="square">
            <a:spAutoFit/>
          </a:bodyPr>
          <a:lstStyle/>
          <a:p>
            <a:pPr algn="r"/>
            <a:r>
              <a:rPr lang="fa-IR" sz="2000" b="1" dirty="0">
                <a:cs typeface="B Nazanin" panose="00000400000000000000" pitchFamily="2" charset="-78"/>
              </a:rPr>
              <a:t>این کار از استفاده از نوک پستان مصنوعی جلوگیری می کند. تغذیه با انگشت روشی است که به کودک کمک می‌کند تا سینه را آموزش دهد، </a:t>
            </a:r>
            <a:r>
              <a:rPr lang="fa-IR" sz="2000" b="1" dirty="0" smtClean="0">
                <a:cs typeface="B Nazanin" panose="00000400000000000000" pitchFamily="2" charset="-78"/>
              </a:rPr>
              <a:t>اگر </a:t>
            </a:r>
            <a:r>
              <a:rPr lang="fa-IR" sz="2000" b="1" dirty="0">
                <a:cs typeface="B Nazanin" panose="00000400000000000000" pitchFamily="2" charset="-78"/>
              </a:rPr>
              <a:t>کودک از قبل به سینه می‌چسبد، شیر دادن با انگشت نباید به عنوان یک روش مکمل استفاده شود. </a:t>
            </a:r>
            <a:r>
              <a:rPr lang="fa-IR" sz="2000" b="1" dirty="0" smtClean="0">
                <a:cs typeface="B Nazanin" panose="00000400000000000000" pitchFamily="2" charset="-78"/>
              </a:rPr>
              <a:t>شرایطی </a:t>
            </a:r>
            <a:r>
              <a:rPr lang="fa-IR" sz="2000" b="1" dirty="0">
                <a:cs typeface="B Nazanin" panose="00000400000000000000" pitchFamily="2" charset="-78"/>
              </a:rPr>
              <a:t>(کودک از مادر جدا می شود) احتمالاً فنجان روش بهتری برای تغذیه نوزاد است. نوک سینه های شما به قدری درد دارد که نمی توانید نوزاد را روی سینه بگذارید. </a:t>
            </a:r>
          </a:p>
        </p:txBody>
      </p:sp>
    </p:spTree>
    <p:extLst>
      <p:ext uri="{BB962C8B-B14F-4D97-AF65-F5344CB8AC3E}">
        <p14:creationId xmlns:p14="http://schemas.microsoft.com/office/powerpoint/2010/main" val="17486305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36"/>
          <p:cNvSpPr txBox="1">
            <a:spLocks noGrp="1" noChangeArrowheads="1"/>
          </p:cNvSpPr>
          <p:nvPr/>
        </p:nvSpPr>
        <p:spPr bwMode="auto">
          <a:xfrm>
            <a:off x="8153400" y="6400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algn="ctr" rtl="0" eaLnBrk="1" hangingPunct="1"/>
            <a:r>
              <a:rPr lang="en-US" altLang="en-US" sz="900">
                <a:latin typeface="Times New Roman" pitchFamily="18" charset="0"/>
                <a:cs typeface="Times New Roman" pitchFamily="18" charset="0"/>
              </a:rPr>
              <a:t>Dr Ravari</a:t>
            </a:r>
          </a:p>
        </p:txBody>
      </p:sp>
      <p:sp>
        <p:nvSpPr>
          <p:cNvPr id="88068" name="Rectangle 3"/>
          <p:cNvSpPr>
            <a:spLocks noGrp="1" noChangeArrowheads="1"/>
          </p:cNvSpPr>
          <p:nvPr>
            <p:ph type="body" idx="4294967295"/>
          </p:nvPr>
        </p:nvSpPr>
        <p:spPr>
          <a:xfrm>
            <a:off x="0" y="764704"/>
            <a:ext cx="6948264" cy="48010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pPr marL="468313" indent="-468313" algn="l" defTabSz="912813" rtl="0" eaLnBrk="1" hangingPunct="1">
              <a:lnSpc>
                <a:spcPct val="130000"/>
              </a:lnSpc>
              <a:buSzPct val="100000"/>
            </a:pPr>
            <a:r>
              <a:rPr lang="en-US" altLang="en-US" sz="2400" dirty="0" smtClean="0">
                <a:effectLst/>
              </a:rPr>
              <a:t>Finger feeding is much more similar to</a:t>
            </a:r>
            <a:r>
              <a:rPr lang="fa-IR" altLang="en-US" sz="2400" dirty="0" smtClean="0">
                <a:effectLst/>
              </a:rPr>
              <a:t> </a:t>
            </a:r>
            <a:r>
              <a:rPr lang="en-US" altLang="en-US" sz="2400" dirty="0" smtClean="0">
                <a:effectLst/>
              </a:rPr>
              <a:t>breastfeeding </a:t>
            </a:r>
            <a:r>
              <a:rPr lang="fa-IR" altLang="en-US" sz="2400" dirty="0" smtClean="0">
                <a:effectLst/>
              </a:rPr>
              <a:t> </a:t>
            </a:r>
            <a:r>
              <a:rPr lang="en-US" altLang="en-US" sz="2400" u="sng" dirty="0" smtClean="0">
                <a:effectLst/>
              </a:rPr>
              <a:t>than bottle feeding</a:t>
            </a:r>
          </a:p>
          <a:p>
            <a:pPr marL="468313" indent="-468313" algn="l" defTabSz="912813" rtl="0" eaLnBrk="1" hangingPunct="1">
              <a:lnSpc>
                <a:spcPct val="130000"/>
              </a:lnSpc>
              <a:buSzPct val="100000"/>
            </a:pPr>
            <a:r>
              <a:rPr lang="en-US" altLang="en-US" sz="2400" dirty="0" smtClean="0">
                <a:effectLst/>
              </a:rPr>
              <a:t>Baby must keep his </a:t>
            </a:r>
            <a:r>
              <a:rPr lang="en-US" altLang="en-US" sz="2400" b="1" i="1" dirty="0" smtClean="0">
                <a:effectLst/>
              </a:rPr>
              <a:t>tongue down </a:t>
            </a:r>
            <a:r>
              <a:rPr lang="en-US" altLang="en-US" sz="2400" dirty="0" smtClean="0">
                <a:effectLst/>
              </a:rPr>
              <a:t>and </a:t>
            </a:r>
            <a:r>
              <a:rPr lang="en-US" altLang="en-US" sz="2400" b="1" i="1" u="sng" dirty="0" smtClean="0">
                <a:effectLst/>
              </a:rPr>
              <a:t>forward over the </a:t>
            </a:r>
            <a:r>
              <a:rPr lang="fa-IR" altLang="en-US" sz="2400" b="1" i="1" u="sng" dirty="0" smtClean="0">
                <a:effectLst/>
              </a:rPr>
              <a:t> </a:t>
            </a:r>
            <a:r>
              <a:rPr lang="en-US" altLang="en-US" sz="2400" b="1" i="1" u="sng" dirty="0" smtClean="0">
                <a:effectLst/>
              </a:rPr>
              <a:t>gums</a:t>
            </a:r>
            <a:r>
              <a:rPr lang="en-US" altLang="en-US" sz="2400" dirty="0" smtClean="0">
                <a:effectLst/>
              </a:rPr>
              <a:t>, the </a:t>
            </a:r>
            <a:r>
              <a:rPr lang="en-US" altLang="en-US" sz="2400" u="sng" dirty="0" smtClean="0">
                <a:effectLst/>
              </a:rPr>
              <a:t>mouth wide open </a:t>
            </a:r>
          </a:p>
          <a:p>
            <a:pPr algn="l" rtl="0">
              <a:buSzPct val="100000"/>
              <a:defRPr/>
            </a:pPr>
            <a:r>
              <a:rPr lang="en-US" sz="2400" dirty="0" smtClean="0"/>
              <a:t>It </a:t>
            </a:r>
            <a:r>
              <a:rPr lang="en-US" sz="2400" dirty="0"/>
              <a:t>is important to encourage your baby to open his mouth widely before the finger is offered so that he learns the same skills he needs for breastfeeding.</a:t>
            </a:r>
          </a:p>
          <a:p>
            <a:pPr algn="l" rtl="0">
              <a:buSzPct val="100000"/>
              <a:defRPr/>
            </a:pPr>
            <a:r>
              <a:rPr lang="en-US" sz="2400" dirty="0"/>
              <a:t>Some lactation consultants also recommend using the </a:t>
            </a:r>
            <a:r>
              <a:rPr lang="en-US" sz="2400" u="sng" dirty="0"/>
              <a:t>finger or thumb </a:t>
            </a:r>
            <a:r>
              <a:rPr lang="en-US" sz="2400" dirty="0"/>
              <a:t>that is closest to the </a:t>
            </a:r>
            <a:r>
              <a:rPr lang="en-US" sz="2400" b="1" u="sng" dirty="0"/>
              <a:t>approximate diameter of your nipple</a:t>
            </a:r>
            <a:r>
              <a:rPr lang="en-US" sz="2400" dirty="0" smtClean="0"/>
              <a:t>.</a:t>
            </a:r>
            <a:endParaRPr lang="en-US" sz="2400" dirty="0"/>
          </a:p>
        </p:txBody>
      </p:sp>
      <p:pic>
        <p:nvPicPr>
          <p:cNvPr id="2" name="Picture 1"/>
          <p:cNvPicPr>
            <a:picLocks noChangeAspect="1"/>
          </p:cNvPicPr>
          <p:nvPr/>
        </p:nvPicPr>
        <p:blipFill>
          <a:blip r:embed="rId3"/>
          <a:stretch>
            <a:fillRect/>
          </a:stretch>
        </p:blipFill>
        <p:spPr>
          <a:xfrm>
            <a:off x="7884368" y="980728"/>
            <a:ext cx="774259" cy="1127800"/>
          </a:xfrm>
          <a:prstGeom prst="rect">
            <a:avLst/>
          </a:prstGeom>
        </p:spPr>
      </p:pic>
    </p:spTree>
    <p:extLst>
      <p:ext uri="{BB962C8B-B14F-4D97-AF65-F5344CB8AC3E}">
        <p14:creationId xmlns:p14="http://schemas.microsoft.com/office/powerpoint/2010/main" val="4245845355"/>
      </p:ext>
    </p:extLst>
  </p:cSld>
  <p:clrMapOvr>
    <a:masterClrMapping/>
  </p:clrMapOvr>
  <p:transition spd="med">
    <p:split orient="ver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0901" name="Picture 5" descr="C:\Users\Mahmoud\Desktop\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24000"/>
            <a:ext cx="6627812" cy="46325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838200" y="248400"/>
            <a:ext cx="6254080" cy="1123200"/>
            <a:chOff x="0" y="9899"/>
            <a:chExt cx="7772400" cy="1123200"/>
          </a:xfrm>
        </p:grpSpPr>
        <p:sp>
          <p:nvSpPr>
            <p:cNvPr id="8" name="Rounded Rectangle 7"/>
            <p:cNvSpPr/>
            <p:nvPr/>
          </p:nvSpPr>
          <p:spPr>
            <a:xfrm>
              <a:off x="0" y="9899"/>
              <a:ext cx="7772400" cy="1123200"/>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ounded Rectangle 4"/>
            <p:cNvSpPr/>
            <p:nvPr/>
          </p:nvSpPr>
          <p:spPr>
            <a:xfrm>
              <a:off x="54830" y="64729"/>
              <a:ext cx="7717570" cy="1013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defTabSz="1778000" rtl="1">
                <a:lnSpc>
                  <a:spcPct val="90000"/>
                </a:lnSpc>
                <a:spcBef>
                  <a:spcPct val="0"/>
                </a:spcBef>
                <a:spcAft>
                  <a:spcPct val="35000"/>
                </a:spcAft>
              </a:pPr>
              <a:r>
                <a:rPr lang="en-US" sz="3200" b="1" kern="1200" dirty="0" smtClean="0">
                  <a:solidFill>
                    <a:schemeClr val="accent1">
                      <a:lumMod val="75000"/>
                    </a:schemeClr>
                  </a:solidFill>
                </a:rPr>
                <a:t>Finger-feeding with a syringe</a:t>
              </a:r>
              <a:endParaRPr lang="en-US" sz="3200" kern="1200" dirty="0">
                <a:solidFill>
                  <a:schemeClr val="accent1">
                    <a:lumMod val="75000"/>
                  </a:schemeClr>
                </a:solidFill>
              </a:endParaRPr>
            </a:p>
          </p:txBody>
        </p:sp>
      </p:grpSp>
      <p:sp>
        <p:nvSpPr>
          <p:cNvPr id="2" name="Rectangle 1"/>
          <p:cNvSpPr/>
          <p:nvPr/>
        </p:nvSpPr>
        <p:spPr>
          <a:xfrm>
            <a:off x="2688288" y="1057098"/>
            <a:ext cx="2331087" cy="400110"/>
          </a:xfrm>
          <a:prstGeom prst="rect">
            <a:avLst/>
          </a:prstGeom>
        </p:spPr>
        <p:txBody>
          <a:bodyPr wrap="none">
            <a:spAutoFit/>
          </a:bodyPr>
          <a:lstStyle/>
          <a:p>
            <a:r>
              <a:rPr lang="fa-IR" sz="2000" b="1" dirty="0">
                <a:cs typeface="B Nazanin" panose="00000400000000000000" pitchFamily="2" charset="-78"/>
              </a:rPr>
              <a:t>تغذیه با انگشت با سرنگ</a:t>
            </a:r>
          </a:p>
        </p:txBody>
      </p:sp>
    </p:spTree>
    <p:extLst>
      <p:ext uri="{BB962C8B-B14F-4D97-AF65-F5344CB8AC3E}">
        <p14:creationId xmlns:p14="http://schemas.microsoft.com/office/powerpoint/2010/main" val="75676669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80901"/>
                                        </p:tgtEl>
                                        <p:attrNameLst>
                                          <p:attrName>style.visibility</p:attrName>
                                        </p:attrNameLst>
                                      </p:cBhvr>
                                      <p:to>
                                        <p:strVal val="visible"/>
                                      </p:to>
                                    </p:set>
                                    <p:animEffect transition="in" filter="box(out)">
                                      <p:cBhvr>
                                        <p:cTn id="7" dur="5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285289215"/>
              </p:ext>
            </p:extLst>
          </p:nvPr>
        </p:nvGraphicFramePr>
        <p:xfrm>
          <a:off x="762000" y="152400"/>
          <a:ext cx="77724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3187" name="Content Placeholder 4"/>
          <p:cNvSpPr>
            <a:spLocks noGrp="1"/>
          </p:cNvSpPr>
          <p:nvPr>
            <p:ph idx="1"/>
          </p:nvPr>
        </p:nvSpPr>
        <p:spPr>
          <a:xfrm>
            <a:off x="838200" y="1371600"/>
            <a:ext cx="7696200" cy="4343400"/>
          </a:xfrm>
        </p:spPr>
        <p:txBody>
          <a:bodyPr>
            <a:normAutofit fontScale="92500"/>
          </a:bodyPr>
          <a:lstStyle/>
          <a:p>
            <a:pPr algn="l" rtl="0"/>
            <a:r>
              <a:rPr lang="en-US" sz="2800" dirty="0"/>
              <a:t>The use of finger feeding with a syringe to push milk into the baby's mouth is too difficult and not more effective </a:t>
            </a:r>
            <a:endParaRPr lang="en-US" altLang="en-US" sz="2800" dirty="0" smtClean="0">
              <a:effectLst/>
            </a:endParaRPr>
          </a:p>
          <a:p>
            <a:pPr algn="l" rtl="0"/>
            <a:r>
              <a:rPr lang="en-US" altLang="en-US" sz="2800" dirty="0" smtClean="0">
                <a:effectLst/>
              </a:rPr>
              <a:t>Is “parent led” rather than “baby led,” allowing more parental control over milk flow.</a:t>
            </a:r>
          </a:p>
          <a:p>
            <a:pPr algn="l" rtl="0"/>
            <a:r>
              <a:rPr lang="en-US" altLang="en-US" sz="2800" dirty="0" smtClean="0">
                <a:effectLst/>
              </a:rPr>
              <a:t>This can be an advantage for babies who have trouble drawing the milk out of feeding tubes.</a:t>
            </a:r>
          </a:p>
          <a:p>
            <a:pPr algn="l" rtl="0"/>
            <a:r>
              <a:rPr lang="en-US" altLang="en-US" sz="2800" dirty="0" smtClean="0">
                <a:effectLst/>
              </a:rPr>
              <a:t>Eye and medicine droppers have also been used</a:t>
            </a:r>
          </a:p>
        </p:txBody>
      </p:sp>
    </p:spTree>
    <p:extLst>
      <p:ext uri="{BB962C8B-B14F-4D97-AF65-F5344CB8AC3E}">
        <p14:creationId xmlns:p14="http://schemas.microsoft.com/office/powerpoint/2010/main" val="441146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1442" name="Rectangle 36"/>
          <p:cNvSpPr txBox="1">
            <a:spLocks noGrp="1" noChangeArrowheads="1"/>
          </p:cNvSpPr>
          <p:nvPr/>
        </p:nvSpPr>
        <p:spPr bwMode="auto">
          <a:xfrm>
            <a:off x="8153400" y="6400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hangingPunct="0">
              <a:spcBef>
                <a:spcPct val="20000"/>
              </a:spcBef>
              <a:buClr>
                <a:schemeClr val="tx2"/>
              </a:buClr>
              <a:buSzPct val="75000"/>
              <a:buFont typeface="Wingdings" pitchFamily="2" charset="2"/>
              <a:buChar char="n"/>
              <a:defRPr sz="3200">
                <a:solidFill>
                  <a:schemeClr val="tx1"/>
                </a:solidFill>
                <a:latin typeface="Times New Roman" pitchFamily="18" charset="0"/>
                <a:cs typeface="Arial" pitchFamily="34" charset="0"/>
              </a:defRPr>
            </a:lvl1pPr>
            <a:lvl2pPr marL="742950" indent="-285750" algn="l" rtl="0" eaLnBrk="0" hangingPunct="0">
              <a:spcBef>
                <a:spcPct val="20000"/>
              </a:spcBef>
              <a:buClr>
                <a:schemeClr val="folHlink"/>
              </a:buClr>
              <a:buSzPct val="60000"/>
              <a:buFont typeface="Wingdings" pitchFamily="2" charset="2"/>
              <a:buChar char="u"/>
              <a:defRPr sz="3200">
                <a:solidFill>
                  <a:schemeClr val="tx1"/>
                </a:solidFill>
                <a:latin typeface="Times New Roman" pitchFamily="18" charset="0"/>
                <a:cs typeface="Arial" pitchFamily="34" charset="0"/>
              </a:defRPr>
            </a:lvl2pPr>
            <a:lvl3pPr marL="1143000" indent="-228600" algn="l" rtl="0" eaLnBrk="0" hangingPunct="0">
              <a:spcBef>
                <a:spcPct val="20000"/>
              </a:spcBef>
              <a:buClr>
                <a:schemeClr val="tx2"/>
              </a:buClr>
              <a:buSzPct val="60000"/>
              <a:buFont typeface="Wingdings" pitchFamily="2" charset="2"/>
              <a:buChar char="t"/>
              <a:defRPr sz="3200">
                <a:solidFill>
                  <a:schemeClr val="tx1"/>
                </a:solidFill>
                <a:latin typeface="Times New Roman" pitchFamily="18" charset="0"/>
                <a:cs typeface="Arial" pitchFamily="34" charset="0"/>
              </a:defRPr>
            </a:lvl3pPr>
            <a:lvl4pPr marL="1600200" indent="-228600" algn="l" rtl="0" eaLnBrk="0" hangingPunct="0">
              <a:spcBef>
                <a:spcPct val="20000"/>
              </a:spcBef>
              <a:buClr>
                <a:schemeClr val="tx1"/>
              </a:buClr>
              <a:buSzPct val="100000"/>
              <a:buChar char="•"/>
              <a:defRPr sz="3200">
                <a:solidFill>
                  <a:schemeClr val="tx1"/>
                </a:solidFill>
                <a:latin typeface="Times New Roman" pitchFamily="18" charset="0"/>
                <a:cs typeface="Arial" pitchFamily="34" charset="0"/>
              </a:defRPr>
            </a:lvl4pPr>
            <a:lvl5pPr marL="2057400" indent="-228600" algn="l" rtl="0" eaLnBrk="0" hangingPunct="0">
              <a:spcBef>
                <a:spcPct val="20000"/>
              </a:spcBef>
              <a:buClr>
                <a:schemeClr val="tx1"/>
              </a:buClr>
              <a:buSzPct val="100000"/>
              <a:buChar char="–"/>
              <a:defRPr sz="3200">
                <a:solidFill>
                  <a:schemeClr val="tx1"/>
                </a:solidFill>
                <a:latin typeface="Times New Roman" pitchFamily="18" charset="0"/>
                <a:cs typeface="Arial"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cs typeface="Arial" pitchFamily="34" charset="0"/>
              </a:defRPr>
            </a:lvl9pPr>
          </a:lstStyle>
          <a:p>
            <a:pPr algn="ctr" eaLnBrk="1" hangingPunct="1">
              <a:spcBef>
                <a:spcPct val="0"/>
              </a:spcBef>
              <a:buClrTx/>
              <a:buSzTx/>
              <a:buFontTx/>
              <a:buNone/>
            </a:pPr>
            <a:r>
              <a:rPr lang="en-US" altLang="en-US" sz="900">
                <a:cs typeface="Times New Roman" pitchFamily="18" charset="0"/>
              </a:rPr>
              <a:t>Dr Ravari</a:t>
            </a:r>
          </a:p>
        </p:txBody>
      </p:sp>
      <p:graphicFrame>
        <p:nvGraphicFramePr>
          <p:cNvPr id="2" name="Diagram 1"/>
          <p:cNvGraphicFramePr/>
          <p:nvPr>
            <p:extLst>
              <p:ext uri="{D42A27DB-BD31-4B8C-83A1-F6EECF244321}">
                <p14:modId xmlns:p14="http://schemas.microsoft.com/office/powerpoint/2010/main" val="383845447"/>
              </p:ext>
            </p:extLst>
          </p:nvPr>
        </p:nvGraphicFramePr>
        <p:xfrm>
          <a:off x="893789" y="381000"/>
          <a:ext cx="77724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444" name="Rectangle 3"/>
          <p:cNvSpPr>
            <a:spLocks noGrp="1" noChangeArrowheads="1"/>
          </p:cNvSpPr>
          <p:nvPr>
            <p:ph type="body" idx="4294967295"/>
          </p:nvPr>
        </p:nvSpPr>
        <p:spPr>
          <a:xfrm>
            <a:off x="1219200" y="1676400"/>
            <a:ext cx="7924800" cy="23286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pPr algn="l" rtl="0">
              <a:lnSpc>
                <a:spcPct val="90000"/>
              </a:lnSpc>
            </a:pPr>
            <a:r>
              <a:rPr lang="en-US" altLang="en-US" sz="2800" dirty="0" smtClean="0">
                <a:effectLst/>
              </a:rPr>
              <a:t>Tube-feeding is used when the baby </a:t>
            </a:r>
          </a:p>
          <a:p>
            <a:pPr lvl="1" algn="l" rtl="0">
              <a:lnSpc>
                <a:spcPct val="90000"/>
              </a:lnSpc>
            </a:pPr>
            <a:r>
              <a:rPr lang="en-US" altLang="en-US" sz="2800" b="1" i="1" dirty="0" smtClean="0">
                <a:effectLst/>
              </a:rPr>
              <a:t>cannot yet swallow</a:t>
            </a:r>
            <a:r>
              <a:rPr lang="en-US" altLang="en-US" sz="2800" dirty="0" smtClean="0">
                <a:effectLst/>
              </a:rPr>
              <a:t>, or coordinate swallowing and breathing, or</a:t>
            </a:r>
          </a:p>
          <a:p>
            <a:pPr lvl="1" algn="l" rtl="0">
              <a:lnSpc>
                <a:spcPct val="90000"/>
              </a:lnSpc>
            </a:pPr>
            <a:r>
              <a:rPr lang="en-US" altLang="en-US" sz="2800" b="1" dirty="0" smtClean="0">
                <a:effectLst/>
              </a:rPr>
              <a:t>tires too easily </a:t>
            </a:r>
            <a:r>
              <a:rPr lang="en-US" altLang="en-US" sz="2800" dirty="0" smtClean="0">
                <a:effectLst/>
              </a:rPr>
              <a:t>and does not get enough milk.</a:t>
            </a:r>
          </a:p>
          <a:p>
            <a:pPr algn="l" rtl="0">
              <a:lnSpc>
                <a:spcPct val="90000"/>
              </a:lnSpc>
            </a:pPr>
            <a:r>
              <a:rPr lang="en-US" altLang="en-US" sz="2800" dirty="0" smtClean="0">
                <a:effectLst/>
              </a:rPr>
              <a:t>While the health worker inserts the tube and prepares the syringe or dropper, </a:t>
            </a:r>
            <a:r>
              <a:rPr lang="en-US" altLang="en-US" sz="2800" b="1" dirty="0" smtClean="0">
                <a:effectLst/>
              </a:rPr>
              <a:t>mother can let the baby suck her breast</a:t>
            </a:r>
            <a:r>
              <a:rPr lang="en-US" altLang="en-US" sz="2800" dirty="0" smtClean="0">
                <a:effectLst/>
              </a:rPr>
              <a:t>.</a:t>
            </a:r>
          </a:p>
          <a:p>
            <a:pPr algn="l" rtl="0">
              <a:lnSpc>
                <a:spcPct val="90000"/>
              </a:lnSpc>
            </a:pPr>
            <a:r>
              <a:rPr lang="en-US" altLang="en-US" sz="2800" dirty="0" smtClean="0">
                <a:effectLst/>
              </a:rPr>
              <a:t>The baby can be </a:t>
            </a:r>
            <a:r>
              <a:rPr lang="en-US" altLang="en-US" sz="2800" b="1" dirty="0" smtClean="0">
                <a:effectLst/>
              </a:rPr>
              <a:t>tube-fed in the kangaroo position</a:t>
            </a:r>
            <a:r>
              <a:rPr lang="en-US" altLang="en-US" sz="2800" dirty="0" smtClean="0">
                <a:effectLst/>
              </a:rPr>
              <a:t>.</a:t>
            </a:r>
          </a:p>
        </p:txBody>
      </p:sp>
      <p:sp>
        <p:nvSpPr>
          <p:cNvPr id="3" name="Rectangle 2"/>
          <p:cNvSpPr/>
          <p:nvPr/>
        </p:nvSpPr>
        <p:spPr>
          <a:xfrm>
            <a:off x="1219200" y="4293096"/>
            <a:ext cx="6934200" cy="1015663"/>
          </a:xfrm>
          <a:prstGeom prst="rect">
            <a:avLst/>
          </a:prstGeom>
        </p:spPr>
        <p:txBody>
          <a:bodyPr wrap="square">
            <a:spAutoFit/>
          </a:bodyPr>
          <a:lstStyle/>
          <a:p>
            <a:pPr algn="r"/>
            <a:r>
              <a:rPr lang="fa-IR" sz="2000" b="1" dirty="0">
                <a:cs typeface="B Nazanin" panose="00000400000000000000" pitchFamily="2" charset="-78"/>
              </a:rPr>
              <a:t>تغذیه لوله ای برای نوزاد استفاده می شود هنوز نمی تواند قورت دهد، یا بلع و تنفس را هماهنگ کند، یا خیلی راحت خسته می شود و شیر کافی دریافت نمی کند.</a:t>
            </a:r>
          </a:p>
        </p:txBody>
      </p:sp>
    </p:spTree>
    <p:extLst>
      <p:ext uri="{BB962C8B-B14F-4D97-AF65-F5344CB8AC3E}">
        <p14:creationId xmlns:p14="http://schemas.microsoft.com/office/powerpoint/2010/main" val="40839109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08720"/>
            <a:ext cx="6995120" cy="5187280"/>
          </a:xfrm>
        </p:spPr>
        <p:txBody>
          <a:bodyPr>
            <a:normAutofit/>
          </a:bodyPr>
          <a:lstStyle/>
          <a:p>
            <a:pPr marL="566737" indent="-457200" algn="l" rtl="0">
              <a:buFont typeface="+mj-lt"/>
              <a:buAutoNum type="arabicPeriod" startAt="3"/>
            </a:pPr>
            <a:r>
              <a:rPr lang="en-US" sz="2400" b="1" dirty="0"/>
              <a:t>The third reason for using a nipple shield when feeding these </a:t>
            </a:r>
            <a:r>
              <a:rPr lang="en-US" sz="2400" b="1" dirty="0" smtClean="0"/>
              <a:t>late preterm </a:t>
            </a:r>
            <a:r>
              <a:rPr lang="en-US" sz="2400" b="1" dirty="0"/>
              <a:t>infants is to increase the likelihood of the baby </a:t>
            </a:r>
            <a:r>
              <a:rPr lang="en-US" sz="2400" b="1" i="1" dirty="0" smtClean="0">
                <a:solidFill>
                  <a:srgbClr val="FF0000"/>
                </a:solidFill>
              </a:rPr>
              <a:t>having frequent </a:t>
            </a:r>
            <a:r>
              <a:rPr lang="en-US" sz="2400" b="1" i="1" dirty="0">
                <a:solidFill>
                  <a:srgbClr val="FF0000"/>
                </a:solidFill>
              </a:rPr>
              <a:t>sustained suckling patterns</a:t>
            </a:r>
            <a:r>
              <a:rPr lang="en-US" sz="2400" b="1" i="1" u="sng" dirty="0">
                <a:solidFill>
                  <a:srgbClr val="FF0000"/>
                </a:solidFill>
              </a:rPr>
              <a:t>. </a:t>
            </a:r>
          </a:p>
          <a:p>
            <a:pPr lvl="2" algn="l" rtl="0"/>
            <a:r>
              <a:rPr lang="en-US" sz="1800" b="1" dirty="0" smtClean="0"/>
              <a:t>Myelination </a:t>
            </a:r>
            <a:r>
              <a:rPr lang="en-US" sz="1800" b="1" dirty="0"/>
              <a:t>of the spinal cord does not </a:t>
            </a:r>
            <a:r>
              <a:rPr lang="en-US" sz="1800" b="1" dirty="0" smtClean="0"/>
              <a:t>begin until </a:t>
            </a:r>
            <a:r>
              <a:rPr lang="en-US" sz="1800" b="1" dirty="0"/>
              <a:t>36 weeks gestation. </a:t>
            </a:r>
            <a:endParaRPr lang="en-US" sz="1800" b="1" dirty="0" smtClean="0"/>
          </a:p>
          <a:p>
            <a:pPr lvl="2" algn="l" rtl="0"/>
            <a:r>
              <a:rPr lang="en-US" sz="1800" b="1" dirty="0"/>
              <a:t>Because the mother’s breast tissue is very pliable, </a:t>
            </a:r>
            <a:r>
              <a:rPr lang="en-US" sz="1800" b="1" i="1" u="sng" dirty="0">
                <a:solidFill>
                  <a:srgbClr val="FF0000"/>
                </a:solidFill>
              </a:rPr>
              <a:t>it </a:t>
            </a:r>
            <a:r>
              <a:rPr lang="en-US" sz="1800" b="1" i="1" u="sng" dirty="0" smtClean="0">
                <a:solidFill>
                  <a:srgbClr val="FF0000"/>
                </a:solidFill>
              </a:rPr>
              <a:t>may not </a:t>
            </a:r>
            <a:r>
              <a:rPr lang="en-US" sz="1800" b="1" i="1" u="sng" dirty="0">
                <a:solidFill>
                  <a:srgbClr val="FF0000"/>
                </a:solidFill>
              </a:rPr>
              <a:t>give a strong enough impulse</a:t>
            </a:r>
            <a:r>
              <a:rPr lang="en-US" sz="1800" b="1" i="1" dirty="0">
                <a:solidFill>
                  <a:srgbClr val="FF0000"/>
                </a:solidFill>
              </a:rPr>
              <a:t> </a:t>
            </a:r>
            <a:r>
              <a:rPr lang="en-US" sz="1800" b="1" dirty="0"/>
              <a:t>to the baby’s brain to </a:t>
            </a:r>
            <a:r>
              <a:rPr lang="en-US" sz="1800" b="1" dirty="0" smtClean="0"/>
              <a:t>encourage suckling </a:t>
            </a:r>
            <a:r>
              <a:rPr lang="en-US" sz="1800" b="1" dirty="0"/>
              <a:t>from the baby</a:t>
            </a:r>
            <a:r>
              <a:rPr lang="en-US" sz="1800" b="1" dirty="0" smtClean="0"/>
              <a:t>.</a:t>
            </a:r>
          </a:p>
          <a:p>
            <a:pPr lvl="2" algn="l" rtl="0"/>
            <a:r>
              <a:rPr lang="en-US" sz="1800" b="1" i="1" u="sng" dirty="0" smtClean="0">
                <a:solidFill>
                  <a:srgbClr val="FF0000"/>
                </a:solidFill>
              </a:rPr>
              <a:t>More </a:t>
            </a:r>
            <a:r>
              <a:rPr lang="en-US" sz="1800" b="1" i="1" u="sng" dirty="0">
                <a:solidFill>
                  <a:srgbClr val="FF0000"/>
                </a:solidFill>
              </a:rPr>
              <a:t>rigid feeling </a:t>
            </a:r>
            <a:r>
              <a:rPr lang="en-US" sz="1800" b="1" dirty="0"/>
              <a:t>of </a:t>
            </a:r>
            <a:r>
              <a:rPr lang="en-US" sz="1800" b="1" dirty="0" smtClean="0"/>
              <a:t>the </a:t>
            </a:r>
            <a:r>
              <a:rPr lang="en-US" sz="1800" b="1" i="1" dirty="0" smtClean="0">
                <a:solidFill>
                  <a:srgbClr val="FF0000"/>
                </a:solidFill>
              </a:rPr>
              <a:t>silicone </a:t>
            </a:r>
            <a:r>
              <a:rPr lang="en-US" sz="1800" b="1" i="1" dirty="0">
                <a:solidFill>
                  <a:srgbClr val="FF0000"/>
                </a:solidFill>
              </a:rPr>
              <a:t>nipple shield </a:t>
            </a:r>
            <a:r>
              <a:rPr lang="en-US" sz="1800" b="1" dirty="0"/>
              <a:t>and the amount of substance </a:t>
            </a:r>
            <a:r>
              <a:rPr lang="en-US" sz="1800" b="1" dirty="0" smtClean="0"/>
              <a:t>coming into </a:t>
            </a:r>
            <a:r>
              <a:rPr lang="en-US" sz="1800" b="1" dirty="0"/>
              <a:t>contact with the baby’s tongue and roof of his or her </a:t>
            </a:r>
            <a:r>
              <a:rPr lang="en-US" sz="1800" b="1" dirty="0" smtClean="0"/>
              <a:t>mouth </a:t>
            </a:r>
            <a:r>
              <a:rPr lang="en-US" sz="1800" b="1" i="1" dirty="0" smtClean="0">
                <a:solidFill>
                  <a:srgbClr val="FF0000"/>
                </a:solidFill>
              </a:rPr>
              <a:t>encourage </a:t>
            </a:r>
            <a:r>
              <a:rPr lang="en-US" sz="1800" b="1" i="1" dirty="0">
                <a:solidFill>
                  <a:srgbClr val="FF0000"/>
                </a:solidFill>
              </a:rPr>
              <a:t>much more rapid </a:t>
            </a:r>
            <a:r>
              <a:rPr lang="en-US" sz="1800" b="1" i="1" dirty="0" smtClean="0">
                <a:solidFill>
                  <a:srgbClr val="FF0000"/>
                </a:solidFill>
              </a:rPr>
              <a:t>firing </a:t>
            </a:r>
            <a:r>
              <a:rPr lang="en-US" sz="1800" b="1" i="1" dirty="0">
                <a:solidFill>
                  <a:srgbClr val="FF0000"/>
                </a:solidFill>
              </a:rPr>
              <a:t>of neurons, </a:t>
            </a:r>
            <a:r>
              <a:rPr lang="en-US" sz="1800" b="1" dirty="0"/>
              <a:t>which may lead to </a:t>
            </a:r>
            <a:r>
              <a:rPr lang="en-US" sz="1800" b="1" dirty="0" smtClean="0"/>
              <a:t>an </a:t>
            </a:r>
            <a:r>
              <a:rPr lang="en-US" sz="1800" b="1" i="1" u="sng" dirty="0" smtClean="0">
                <a:solidFill>
                  <a:srgbClr val="FF0000"/>
                </a:solidFill>
              </a:rPr>
              <a:t>increased </a:t>
            </a:r>
            <a:r>
              <a:rPr lang="en-US" sz="1800" b="1" i="1" u="sng" dirty="0">
                <a:solidFill>
                  <a:srgbClr val="FF0000"/>
                </a:solidFill>
              </a:rPr>
              <a:t>stimulus to suck</a:t>
            </a:r>
            <a:r>
              <a:rPr lang="en-US" sz="1800" b="1" i="1" dirty="0">
                <a:solidFill>
                  <a:srgbClr val="FF0000"/>
                </a:solidFill>
              </a:rPr>
              <a:t>. </a:t>
            </a:r>
            <a:endParaRPr lang="en-US" sz="1800" b="1" i="1" dirty="0" smtClean="0">
              <a:solidFill>
                <a:srgbClr val="FF0000"/>
              </a:solidFill>
            </a:endParaRPr>
          </a:p>
        </p:txBody>
      </p:sp>
      <p:sp>
        <p:nvSpPr>
          <p:cNvPr id="3" name="Down Arrow 2"/>
          <p:cNvSpPr/>
          <p:nvPr/>
        </p:nvSpPr>
        <p:spPr>
          <a:xfrm>
            <a:off x="7812360" y="764704"/>
            <a:ext cx="720080" cy="115212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14549591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Curved Right Arrow 10"/>
          <p:cNvSpPr/>
          <p:nvPr/>
        </p:nvSpPr>
        <p:spPr>
          <a:xfrm>
            <a:off x="4648200" y="3276600"/>
            <a:ext cx="685800" cy="1600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aphicFrame>
        <p:nvGraphicFramePr>
          <p:cNvPr id="2" name="Diagram 1"/>
          <p:cNvGraphicFramePr/>
          <p:nvPr>
            <p:extLst>
              <p:ext uri="{D42A27DB-BD31-4B8C-83A1-F6EECF244321}">
                <p14:modId xmlns:p14="http://schemas.microsoft.com/office/powerpoint/2010/main" val="66769313"/>
              </p:ext>
            </p:extLst>
          </p:nvPr>
        </p:nvGraphicFramePr>
        <p:xfrm>
          <a:off x="609600" y="579438"/>
          <a:ext cx="8001000" cy="639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6740" name="Rectangle 3"/>
          <p:cNvSpPr>
            <a:spLocks noGrp="1" noChangeArrowheads="1"/>
          </p:cNvSpPr>
          <p:nvPr>
            <p:ph idx="1"/>
          </p:nvPr>
        </p:nvSpPr>
        <p:spPr>
          <a:xfrm>
            <a:off x="762000" y="1524000"/>
            <a:ext cx="4267200" cy="838200"/>
          </a:xfrm>
        </p:spPr>
        <p:txBody>
          <a:bodyPr>
            <a:normAutofit fontScale="77500" lnSpcReduction="20000"/>
          </a:bodyPr>
          <a:lstStyle/>
          <a:p>
            <a:pPr marL="0" indent="0" algn="l" rtl="0">
              <a:buFont typeface="Wingdings" pitchFamily="2" charset="2"/>
              <a:buNone/>
            </a:pPr>
            <a:r>
              <a:rPr lang="en-US" altLang="en-US" sz="2800" b="1" dirty="0" smtClean="0"/>
              <a:t>Exclusive breastfeeding</a:t>
            </a:r>
          </a:p>
          <a:p>
            <a:pPr marL="0" indent="0" algn="l" rtl="0">
              <a:buFont typeface="Wingdings" pitchFamily="2" charset="2"/>
              <a:buNone/>
            </a:pPr>
            <a:r>
              <a:rPr lang="en-US" altLang="en-US" sz="1800" dirty="0" smtClean="0"/>
              <a:t>Initially tube or cup feeding before breastfeeding is established</a:t>
            </a:r>
            <a:endParaRPr lang="en-GB" altLang="en-US" sz="1800" dirty="0" smtClean="0"/>
          </a:p>
        </p:txBody>
      </p:sp>
      <p:pic>
        <p:nvPicPr>
          <p:cNvPr id="71689" name="Picture 9" descr="C:\slides\KANGAROO MOTHER CARE\pic\personal\2\DSC00909.jpg">
            <a:hlinkClick r:id="" action="ppaction://noaction"/>
          </p:cNvPr>
          <p:cNvPicPr>
            <a:picLocks noChangeAspect="1" noChangeArrowheads="1"/>
          </p:cNvPicPr>
          <p:nvPr/>
        </p:nvPicPr>
        <p:blipFill>
          <a:blip r:embed="rId8" cstate="print"/>
          <a:srcRect l="13291"/>
          <a:stretch>
            <a:fillRect/>
          </a:stretch>
        </p:blipFill>
        <p:spPr bwMode="auto">
          <a:xfrm>
            <a:off x="990600" y="2895600"/>
            <a:ext cx="3611563" cy="3124200"/>
          </a:xfrm>
          <a:prstGeom prst="rect">
            <a:avLst/>
          </a:prstGeom>
          <a:ln>
            <a:noFill/>
          </a:ln>
          <a:effectLst>
            <a:outerShdw blurRad="292100" dist="139700" dir="2700000" algn="tl" rotWithShape="0">
              <a:srgbClr val="333333">
                <a:alpha val="65000"/>
              </a:srgbClr>
            </a:outerShdw>
          </a:effectLst>
        </p:spPr>
      </p:pic>
      <p:sp>
        <p:nvSpPr>
          <p:cNvPr id="9" name="Bent Arrow 8"/>
          <p:cNvSpPr/>
          <p:nvPr/>
        </p:nvSpPr>
        <p:spPr>
          <a:xfrm>
            <a:off x="2971800" y="2514600"/>
            <a:ext cx="2286000" cy="5334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71690" name="Picture 10" descr="C:\slides\KANGAROO MOTHER CARE\pic\personal\2\DSC00941.jpg"/>
          <p:cNvPicPr>
            <a:picLocks noChangeAspect="1" noChangeArrowheads="1"/>
          </p:cNvPicPr>
          <p:nvPr/>
        </p:nvPicPr>
        <p:blipFill>
          <a:blip r:embed="rId9" cstate="print"/>
          <a:srcRect l="17073" t="22764" r="12195" b="8943"/>
          <a:stretch>
            <a:fillRect/>
          </a:stretch>
        </p:blipFill>
        <p:spPr bwMode="auto">
          <a:xfrm>
            <a:off x="5410200" y="1676400"/>
            <a:ext cx="2895600" cy="2252663"/>
          </a:xfrm>
          <a:prstGeom prst="rect">
            <a:avLst/>
          </a:prstGeom>
          <a:ln>
            <a:noFill/>
          </a:ln>
          <a:effectLst>
            <a:outerShdw blurRad="292100" dist="139700" dir="2700000" algn="tl" rotWithShape="0">
              <a:srgbClr val="333333">
                <a:alpha val="65000"/>
              </a:srgbClr>
            </a:outerShdw>
          </a:effectLst>
        </p:spPr>
      </p:pic>
      <p:pic>
        <p:nvPicPr>
          <p:cNvPr id="71693" name="Picture 13" descr="C:\slides\KANGAROO MOTHER CARE\pic\b.bmp"/>
          <p:cNvPicPr>
            <a:picLocks noChangeAspect="1" noChangeArrowheads="1"/>
          </p:cNvPicPr>
          <p:nvPr/>
        </p:nvPicPr>
        <p:blipFill>
          <a:blip r:embed="rId10" cstate="print"/>
          <a:srcRect r="5000" b="10000"/>
          <a:stretch>
            <a:fillRect/>
          </a:stretch>
        </p:blipFill>
        <p:spPr bwMode="auto">
          <a:xfrm>
            <a:off x="5410200" y="3962400"/>
            <a:ext cx="2895600" cy="2057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7429145"/>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533400" y="5410200"/>
            <a:ext cx="5838800" cy="1143000"/>
          </a:xfrm>
        </p:spPr>
        <p:txBody>
          <a:bodyPr>
            <a:normAutofit fontScale="90000"/>
          </a:bodyPr>
          <a:lstStyle/>
          <a:p>
            <a:pPr algn="ctr"/>
            <a:r>
              <a:rPr lang="en-US" altLang="en-US" sz="2800" dirty="0" smtClean="0">
                <a:solidFill>
                  <a:schemeClr val="tx1"/>
                </a:solidFill>
              </a:rPr>
              <a:t> </a:t>
            </a:r>
            <a:r>
              <a:rPr lang="en-GB" altLang="en-US" sz="2800" dirty="0" smtClean="0">
                <a:solidFill>
                  <a:schemeClr val="tx1"/>
                </a:solidFill>
              </a:rPr>
              <a:t>The </a:t>
            </a:r>
            <a:r>
              <a:rPr lang="en-GB" altLang="en-US" sz="2800" dirty="0" err="1" smtClean="0">
                <a:solidFill>
                  <a:schemeClr val="tx1"/>
                </a:solidFill>
              </a:rPr>
              <a:t>newborn</a:t>
            </a:r>
            <a:r>
              <a:rPr lang="en-GB" altLang="en-US" sz="2800" dirty="0" smtClean="0">
                <a:solidFill>
                  <a:schemeClr val="tx1"/>
                </a:solidFill>
              </a:rPr>
              <a:t> infant experiences the milk from the tube feed and at the same time can suckle at the breast</a:t>
            </a:r>
          </a:p>
        </p:txBody>
      </p:sp>
      <p:pic>
        <p:nvPicPr>
          <p:cNvPr id="65540" name="Picture 4" descr="C:\ben\Picture1.png"/>
          <p:cNvPicPr>
            <a:picLocks noChangeAspect="1" noChangeArrowheads="1"/>
          </p:cNvPicPr>
          <p:nvPr/>
        </p:nvPicPr>
        <p:blipFill>
          <a:blip r:embed="rId3"/>
          <a:srcRect l="2923" t="4054" r="6456" b="8108"/>
          <a:stretch>
            <a:fillRect/>
          </a:stretch>
        </p:blipFill>
        <p:spPr bwMode="auto">
          <a:xfrm>
            <a:off x="1295400" y="381000"/>
            <a:ext cx="6781800" cy="4739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877373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24744"/>
            <a:ext cx="6923112" cy="4133056"/>
          </a:xfrm>
        </p:spPr>
        <p:txBody>
          <a:bodyPr>
            <a:normAutofit fontScale="92500" lnSpcReduction="10000"/>
          </a:bodyPr>
          <a:lstStyle/>
          <a:p>
            <a:pPr algn="l" rtl="0"/>
            <a:r>
              <a:rPr lang="en-US" sz="2400" dirty="0"/>
              <a:t>Probably the most common and well known form of feeding a </a:t>
            </a:r>
            <a:r>
              <a:rPr lang="en-US" sz="2400" dirty="0" smtClean="0"/>
              <a:t>baby</a:t>
            </a:r>
            <a:r>
              <a:rPr lang="fa-IR" sz="2400" dirty="0" smtClean="0"/>
              <a:t> </a:t>
            </a:r>
            <a:r>
              <a:rPr lang="en-US" sz="2400" dirty="0" smtClean="0"/>
              <a:t>other </a:t>
            </a:r>
            <a:r>
              <a:rPr lang="en-US" sz="2400" dirty="0"/>
              <a:t>than breastfeeding is by using a bottle</a:t>
            </a:r>
            <a:r>
              <a:rPr lang="en-US" sz="2400" dirty="0" smtClean="0"/>
              <a:t>.</a:t>
            </a:r>
            <a:endParaRPr lang="fa-IR" sz="2400" dirty="0" smtClean="0"/>
          </a:p>
          <a:p>
            <a:pPr algn="l" rtl="0"/>
            <a:r>
              <a:rPr lang="en-US" sz="2400" b="1" dirty="0" smtClean="0"/>
              <a:t>Nipple confusion</a:t>
            </a:r>
            <a:r>
              <a:rPr lang="en-US" sz="2400" dirty="0" smtClean="0"/>
              <a:t>, </a:t>
            </a:r>
            <a:r>
              <a:rPr lang="en-US" sz="2400" b="1" dirty="0" smtClean="0"/>
              <a:t>flow preference</a:t>
            </a:r>
            <a:endParaRPr lang="fa-IR" sz="2400" b="1" dirty="0" smtClean="0"/>
          </a:p>
          <a:p>
            <a:pPr algn="l" rtl="0"/>
            <a:r>
              <a:rPr lang="en-US" sz="2400" dirty="0"/>
              <a:t>Decreases the amount of </a:t>
            </a:r>
            <a:r>
              <a:rPr lang="en-US" sz="2400" b="1" dirty="0"/>
              <a:t>skin-to-skin contact </a:t>
            </a:r>
            <a:r>
              <a:rPr lang="en-US" sz="2400" dirty="0"/>
              <a:t>with the mother </a:t>
            </a:r>
            <a:r>
              <a:rPr lang="en-US" sz="2400" dirty="0" smtClean="0"/>
              <a:t>during</a:t>
            </a:r>
            <a:r>
              <a:rPr lang="fa-IR" sz="2400" dirty="0" smtClean="0"/>
              <a:t> </a:t>
            </a:r>
            <a:r>
              <a:rPr lang="en-US" sz="2400" dirty="0" smtClean="0"/>
              <a:t>feedings</a:t>
            </a:r>
            <a:r>
              <a:rPr lang="en-US" sz="2400" dirty="0"/>
              <a:t>, </a:t>
            </a:r>
            <a:r>
              <a:rPr lang="en-US" sz="2400" dirty="0" smtClean="0"/>
              <a:t>thereby</a:t>
            </a:r>
            <a:r>
              <a:rPr lang="fa-IR" sz="2400" dirty="0" smtClean="0"/>
              <a:t> </a:t>
            </a:r>
            <a:r>
              <a:rPr lang="en-US" sz="2400" dirty="0" smtClean="0"/>
              <a:t>having </a:t>
            </a:r>
            <a:r>
              <a:rPr lang="en-US" sz="2400" dirty="0"/>
              <a:t>a negative </a:t>
            </a:r>
            <a:r>
              <a:rPr lang="en-US" sz="2400" dirty="0" smtClean="0"/>
              <a:t>effect</a:t>
            </a:r>
            <a:r>
              <a:rPr lang="fa-IR" sz="2400" dirty="0" smtClean="0"/>
              <a:t> </a:t>
            </a:r>
            <a:r>
              <a:rPr lang="en-US" sz="2400" b="1" dirty="0" smtClean="0"/>
              <a:t>on prolactin</a:t>
            </a:r>
            <a:r>
              <a:rPr lang="fa-IR" sz="2400" b="1" dirty="0" smtClean="0"/>
              <a:t> </a:t>
            </a:r>
            <a:r>
              <a:rPr lang="en-US" sz="2400" b="1" dirty="0" smtClean="0"/>
              <a:t>levels</a:t>
            </a:r>
            <a:r>
              <a:rPr lang="fa-IR" sz="2400" b="1" dirty="0" smtClean="0"/>
              <a:t> </a:t>
            </a:r>
            <a:r>
              <a:rPr lang="en-US" sz="2400" dirty="0" smtClean="0"/>
              <a:t>and</a:t>
            </a:r>
            <a:r>
              <a:rPr lang="fa-IR" sz="2400" dirty="0" smtClean="0"/>
              <a:t> </a:t>
            </a:r>
            <a:r>
              <a:rPr lang="en-US" sz="2400" dirty="0" smtClean="0"/>
              <a:t>milk </a:t>
            </a:r>
            <a:r>
              <a:rPr lang="en-US" sz="2400" dirty="0"/>
              <a:t>supply and interfering </a:t>
            </a:r>
            <a:r>
              <a:rPr lang="en-US" sz="2400" dirty="0" smtClean="0"/>
              <a:t>with</a:t>
            </a:r>
            <a:r>
              <a:rPr lang="fa-IR" sz="2400" dirty="0" smtClean="0"/>
              <a:t> </a:t>
            </a:r>
            <a:r>
              <a:rPr lang="en-US" sz="2400" dirty="0" smtClean="0"/>
              <a:t>thermoregulation</a:t>
            </a:r>
            <a:r>
              <a:rPr lang="fa-IR" sz="2400" dirty="0" smtClean="0"/>
              <a:t> </a:t>
            </a:r>
            <a:r>
              <a:rPr lang="en-US" sz="2400" dirty="0" smtClean="0"/>
              <a:t>of </a:t>
            </a:r>
            <a:r>
              <a:rPr lang="en-US" sz="2400" dirty="0"/>
              <a:t>the </a:t>
            </a:r>
            <a:r>
              <a:rPr lang="en-US" sz="2400" dirty="0" smtClean="0"/>
              <a:t>late</a:t>
            </a:r>
            <a:r>
              <a:rPr lang="fa-IR" sz="2400" dirty="0" smtClean="0"/>
              <a:t> </a:t>
            </a:r>
            <a:r>
              <a:rPr lang="en-US" sz="2400" dirty="0" smtClean="0"/>
              <a:t>preterm</a:t>
            </a:r>
            <a:r>
              <a:rPr lang="fa-IR" sz="2400" dirty="0" smtClean="0"/>
              <a:t> </a:t>
            </a:r>
            <a:r>
              <a:rPr lang="en-US" sz="2400" dirty="0" smtClean="0"/>
              <a:t>baby</a:t>
            </a:r>
          </a:p>
          <a:p>
            <a:pPr algn="l" rtl="0"/>
            <a:r>
              <a:rPr lang="en-US" sz="2400" dirty="0" smtClean="0"/>
              <a:t>Negatively </a:t>
            </a:r>
            <a:r>
              <a:rPr lang="en-US" sz="2400" dirty="0" smtClean="0"/>
              <a:t>influences </a:t>
            </a:r>
            <a:r>
              <a:rPr lang="en-US" sz="2400" b="1" dirty="0" smtClean="0"/>
              <a:t>maternal feelings of self-worth </a:t>
            </a:r>
            <a:r>
              <a:rPr lang="en-US" sz="2400" dirty="0" smtClean="0"/>
              <a:t>because the mother is unable to provide for her </a:t>
            </a:r>
            <a:r>
              <a:rPr lang="en-US" sz="2400" dirty="0"/>
              <a:t>baby from the </a:t>
            </a:r>
            <a:r>
              <a:rPr lang="en-US" sz="2400" dirty="0" smtClean="0"/>
              <a:t>breast</a:t>
            </a:r>
            <a:endParaRPr lang="en-US" sz="2400" dirty="0" smtClean="0"/>
          </a:p>
        </p:txBody>
      </p:sp>
      <p:graphicFrame>
        <p:nvGraphicFramePr>
          <p:cNvPr id="4" name="Diagram 3"/>
          <p:cNvGraphicFramePr/>
          <p:nvPr>
            <p:extLst>
              <p:ext uri="{D42A27DB-BD31-4B8C-83A1-F6EECF244321}">
                <p14:modId xmlns:p14="http://schemas.microsoft.com/office/powerpoint/2010/main" val="4039887683"/>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33983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836712"/>
            <a:ext cx="6563072" cy="5256584"/>
          </a:xfrm>
        </p:spPr>
        <p:txBody>
          <a:bodyPr>
            <a:normAutofit fontScale="92500" lnSpcReduction="10000"/>
          </a:bodyPr>
          <a:lstStyle/>
          <a:p>
            <a:pPr algn="l" rtl="0"/>
            <a:r>
              <a:rPr lang="en-US" sz="2800" dirty="0" smtClean="0"/>
              <a:t>Increased </a:t>
            </a:r>
            <a:r>
              <a:rPr lang="en-US" sz="2800" dirty="0"/>
              <a:t>risk </a:t>
            </a:r>
            <a:r>
              <a:rPr lang="en-US" sz="2800" b="1" dirty="0"/>
              <a:t>of contamination of bottle parts </a:t>
            </a:r>
            <a:r>
              <a:rPr lang="en-US" sz="2800" dirty="0"/>
              <a:t>or of the </a:t>
            </a:r>
            <a:r>
              <a:rPr lang="en-US" sz="2800" dirty="0" smtClean="0"/>
              <a:t>fluid inside the </a:t>
            </a:r>
            <a:r>
              <a:rPr lang="en-US" sz="2800" dirty="0"/>
              <a:t>bottle</a:t>
            </a:r>
            <a:endParaRPr lang="en-US" sz="2800" dirty="0" smtClean="0"/>
          </a:p>
          <a:p>
            <a:pPr algn="l" rtl="0"/>
            <a:r>
              <a:rPr lang="en-US" sz="2800" dirty="0" smtClean="0"/>
              <a:t>Bottle </a:t>
            </a:r>
            <a:r>
              <a:rPr lang="en-US" sz="2800" dirty="0"/>
              <a:t>feeding </a:t>
            </a:r>
            <a:r>
              <a:rPr lang="en-US" sz="2800" dirty="0" smtClean="0"/>
              <a:t>to have </a:t>
            </a:r>
            <a:r>
              <a:rPr lang="en-US" sz="2800" dirty="0"/>
              <a:t>a negative effect on the frequency and duration of </a:t>
            </a:r>
            <a:r>
              <a:rPr lang="en-US" sz="2800" dirty="0" smtClean="0"/>
              <a:t>breastfeeding</a:t>
            </a:r>
          </a:p>
          <a:p>
            <a:pPr algn="l" rtl="0"/>
            <a:r>
              <a:rPr lang="en-US" sz="2800" dirty="0" smtClean="0"/>
              <a:t>Most </a:t>
            </a:r>
            <a:r>
              <a:rPr lang="en-US" sz="2800" dirty="0"/>
              <a:t>important disadvantage of using bottles for </a:t>
            </a:r>
            <a:r>
              <a:rPr lang="en-US" sz="2800" dirty="0" smtClean="0"/>
              <a:t>late preterm </a:t>
            </a:r>
            <a:r>
              <a:rPr lang="en-US" sz="2800" dirty="0"/>
              <a:t>infants is that bottle feeding often </a:t>
            </a:r>
            <a:r>
              <a:rPr lang="en-US" sz="2800" b="1" dirty="0"/>
              <a:t>decreases </a:t>
            </a:r>
            <a:r>
              <a:rPr lang="en-US" sz="2800" b="1" dirty="0" smtClean="0"/>
              <a:t>physiological stability</a:t>
            </a:r>
            <a:r>
              <a:rPr lang="en-US" sz="2800" dirty="0"/>
              <a:t>, resulting in </a:t>
            </a:r>
            <a:r>
              <a:rPr lang="en-US" sz="2800" u="sng" dirty="0"/>
              <a:t>decreased oxygen saturation</a:t>
            </a:r>
            <a:r>
              <a:rPr lang="en-US" sz="2800" dirty="0"/>
              <a:t>, </a:t>
            </a:r>
            <a:r>
              <a:rPr lang="en-US" sz="2800" u="sng" dirty="0"/>
              <a:t>increased </a:t>
            </a:r>
            <a:r>
              <a:rPr lang="en-US" sz="2800" u="sng" dirty="0" smtClean="0"/>
              <a:t>heart rate</a:t>
            </a:r>
            <a:r>
              <a:rPr lang="en-US" sz="2800" dirty="0"/>
              <a:t>, and </a:t>
            </a:r>
            <a:r>
              <a:rPr lang="en-US" sz="2800" u="sng" dirty="0"/>
              <a:t>increased respiratory rate </a:t>
            </a:r>
            <a:r>
              <a:rPr lang="en-US" sz="2800" dirty="0"/>
              <a:t>compared with breastfeeding</a:t>
            </a:r>
            <a:endParaRPr lang="fa-IR" sz="2800" dirty="0" smtClean="0"/>
          </a:p>
          <a:p>
            <a:pPr algn="l" rtl="0"/>
            <a:endParaRPr lang="en-US" sz="2800" dirty="0"/>
          </a:p>
        </p:txBody>
      </p:sp>
      <p:pic>
        <p:nvPicPr>
          <p:cNvPr id="3" name="Picture 2"/>
          <p:cNvPicPr>
            <a:picLocks noChangeAspect="1"/>
          </p:cNvPicPr>
          <p:nvPr/>
        </p:nvPicPr>
        <p:blipFill>
          <a:blip r:embed="rId2"/>
          <a:stretch>
            <a:fillRect/>
          </a:stretch>
        </p:blipFill>
        <p:spPr>
          <a:xfrm>
            <a:off x="7758181" y="836712"/>
            <a:ext cx="774259" cy="1103472"/>
          </a:xfrm>
          <a:prstGeom prst="rect">
            <a:avLst/>
          </a:prstGeom>
        </p:spPr>
      </p:pic>
    </p:spTree>
    <p:extLst>
      <p:ext uri="{BB962C8B-B14F-4D97-AF65-F5344CB8AC3E}">
        <p14:creationId xmlns:p14="http://schemas.microsoft.com/office/powerpoint/2010/main" val="3590097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779912" y="332656"/>
            <a:ext cx="1584176" cy="144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 name="Title 3"/>
          <p:cNvSpPr>
            <a:spLocks noGrp="1"/>
          </p:cNvSpPr>
          <p:nvPr>
            <p:ph type="ctrTitle"/>
          </p:nvPr>
        </p:nvSpPr>
        <p:spPr>
          <a:xfrm>
            <a:off x="827584" y="1628800"/>
            <a:ext cx="6624736" cy="3384376"/>
          </a:xfrm>
        </p:spPr>
        <p:txBody>
          <a:bodyPr>
            <a:noAutofit/>
          </a:bodyPr>
          <a:lstStyle/>
          <a:p>
            <a:pPr algn="l"/>
            <a:r>
              <a:rPr lang="en-US" sz="2400" dirty="0"/>
              <a:t>lactation </a:t>
            </a:r>
            <a:r>
              <a:rPr lang="en-US" sz="2400" dirty="0" smtClean="0"/>
              <a:t>consultants, and </a:t>
            </a:r>
            <a:r>
              <a:rPr lang="en-US" sz="2400" dirty="0"/>
              <a:t>mothers </a:t>
            </a:r>
            <a:r>
              <a:rPr lang="en-US" sz="2400" b="0" dirty="0"/>
              <a:t>actually </a:t>
            </a:r>
            <a:r>
              <a:rPr lang="en-US" sz="2400" b="0" dirty="0" smtClean="0"/>
              <a:t>were instructed on </a:t>
            </a:r>
            <a:r>
              <a:rPr lang="en-US" sz="2400" u="sng" dirty="0" smtClean="0"/>
              <a:t>correct application</a:t>
            </a:r>
            <a:r>
              <a:rPr lang="en-US" sz="2400" b="0" dirty="0" smtClean="0"/>
              <a:t>, one must remember that </a:t>
            </a:r>
            <a:r>
              <a:rPr lang="en-US" sz="2400" u="sng" dirty="0" smtClean="0">
                <a:solidFill>
                  <a:srgbClr val="FF0000"/>
                </a:solidFill>
              </a:rPr>
              <a:t>incorrectly applying </a:t>
            </a:r>
            <a:r>
              <a:rPr lang="en-US" sz="2400" u="sng" dirty="0"/>
              <a:t>the </a:t>
            </a:r>
            <a:r>
              <a:rPr lang="en-US" sz="2400" u="sng" dirty="0" smtClean="0"/>
              <a:t>nipple shield </a:t>
            </a:r>
            <a:r>
              <a:rPr lang="en-US" sz="2400" u="sng" dirty="0" smtClean="0">
                <a:solidFill>
                  <a:srgbClr val="FF0000"/>
                </a:solidFill>
              </a:rPr>
              <a:t>or incorrect sizing </a:t>
            </a:r>
            <a:r>
              <a:rPr lang="en-US" sz="2400" u="sng" dirty="0"/>
              <a:t>of the shield </a:t>
            </a:r>
            <a:r>
              <a:rPr lang="en-US" sz="2400" b="0" dirty="0"/>
              <a:t>can </a:t>
            </a:r>
            <a:r>
              <a:rPr lang="en-US" sz="2400" b="0" dirty="0" smtClean="0"/>
              <a:t>have a </a:t>
            </a:r>
            <a:r>
              <a:rPr lang="en-US" sz="2400" u="sng" dirty="0" smtClean="0">
                <a:solidFill>
                  <a:srgbClr val="FF0000"/>
                </a:solidFill>
              </a:rPr>
              <a:t>drastic</a:t>
            </a:r>
            <a:r>
              <a:rPr lang="en-US" sz="2400" dirty="0">
                <a:solidFill>
                  <a:srgbClr val="FF0000"/>
                </a:solidFill>
              </a:rPr>
              <a:t> </a:t>
            </a:r>
            <a:r>
              <a:rPr lang="en-US" sz="2400" u="sng" dirty="0" smtClean="0">
                <a:solidFill>
                  <a:srgbClr val="FF0000"/>
                </a:solidFill>
              </a:rPr>
              <a:t>negative effect on </a:t>
            </a:r>
            <a:r>
              <a:rPr lang="en-US" sz="2400" u="sng" dirty="0" smtClean="0">
                <a:solidFill>
                  <a:schemeClr val="tx1"/>
                </a:solidFill>
              </a:rPr>
              <a:t/>
            </a:r>
            <a:br>
              <a:rPr lang="en-US" sz="2400" u="sng" dirty="0" smtClean="0">
                <a:solidFill>
                  <a:schemeClr val="tx1"/>
                </a:solidFill>
              </a:rPr>
            </a:br>
            <a:r>
              <a:rPr lang="en-US" sz="3200" u="sng" dirty="0" smtClean="0">
                <a:solidFill>
                  <a:schemeClr val="tx1"/>
                </a:solidFill>
              </a:rPr>
              <a:t>Milk transfer,</a:t>
            </a:r>
            <a:br>
              <a:rPr lang="en-US" sz="3200" u="sng" dirty="0" smtClean="0">
                <a:solidFill>
                  <a:schemeClr val="tx1"/>
                </a:solidFill>
              </a:rPr>
            </a:br>
            <a:r>
              <a:rPr lang="en-US" sz="3200" u="sng" dirty="0" smtClean="0">
                <a:solidFill>
                  <a:schemeClr val="tx1"/>
                </a:solidFill>
              </a:rPr>
              <a:t>Maternal </a:t>
            </a:r>
            <a:r>
              <a:rPr lang="en-US" sz="3200" u="sng" dirty="0">
                <a:solidFill>
                  <a:schemeClr val="tx1"/>
                </a:solidFill>
              </a:rPr>
              <a:t>hormone levels, </a:t>
            </a:r>
            <a:r>
              <a:rPr lang="en-US" sz="3200" u="sng" dirty="0" smtClean="0">
                <a:solidFill>
                  <a:schemeClr val="tx1"/>
                </a:solidFill>
              </a:rPr>
              <a:t/>
            </a:r>
            <a:br>
              <a:rPr lang="en-US" sz="3200" u="sng" dirty="0" smtClean="0">
                <a:solidFill>
                  <a:schemeClr val="tx1"/>
                </a:solidFill>
              </a:rPr>
            </a:br>
            <a:r>
              <a:rPr lang="en-US" sz="3200" u="sng" dirty="0" smtClean="0">
                <a:solidFill>
                  <a:schemeClr val="tx1"/>
                </a:solidFill>
              </a:rPr>
              <a:t>Nipple </a:t>
            </a:r>
            <a:r>
              <a:rPr lang="en-US" sz="3200" u="sng" dirty="0">
                <a:solidFill>
                  <a:schemeClr val="tx1"/>
                </a:solidFill>
              </a:rPr>
              <a:t>pain and trauma, </a:t>
            </a:r>
            <a:r>
              <a:rPr lang="en-US" sz="3200" b="0" u="sng" dirty="0" smtClean="0">
                <a:solidFill>
                  <a:schemeClr val="tx1"/>
                </a:solidFill>
              </a:rPr>
              <a:t>and</a:t>
            </a:r>
            <a:r>
              <a:rPr lang="en-US" sz="3200" u="sng" dirty="0" smtClean="0">
                <a:solidFill>
                  <a:schemeClr val="tx1"/>
                </a:solidFill>
              </a:rPr>
              <a:t> </a:t>
            </a:r>
            <a:br>
              <a:rPr lang="en-US" sz="3200" u="sng" dirty="0" smtClean="0">
                <a:solidFill>
                  <a:schemeClr val="tx1"/>
                </a:solidFill>
              </a:rPr>
            </a:br>
            <a:r>
              <a:rPr lang="en-US" sz="3200" u="sng" dirty="0" smtClean="0">
                <a:solidFill>
                  <a:schemeClr val="tx1"/>
                </a:solidFill>
              </a:rPr>
              <a:t>Breastfeeding experiences</a:t>
            </a:r>
            <a:r>
              <a:rPr lang="en-US" sz="2400" b="0" dirty="0"/>
              <a:t>.</a:t>
            </a:r>
          </a:p>
        </p:txBody>
      </p:sp>
      <p:pic>
        <p:nvPicPr>
          <p:cNvPr id="3" name="Picture 2"/>
          <p:cNvPicPr>
            <a:picLocks noChangeAspect="1"/>
          </p:cNvPicPr>
          <p:nvPr/>
        </p:nvPicPr>
        <p:blipFill>
          <a:blip r:embed="rId2"/>
          <a:stretch>
            <a:fillRect/>
          </a:stretch>
        </p:blipFill>
        <p:spPr>
          <a:xfrm>
            <a:off x="7748691" y="787824"/>
            <a:ext cx="783749" cy="1201016"/>
          </a:xfrm>
          <a:prstGeom prst="rect">
            <a:avLst/>
          </a:prstGeom>
        </p:spPr>
      </p:pic>
    </p:spTree>
    <p:extLst>
      <p:ext uri="{BB962C8B-B14F-4D97-AF65-F5344CB8AC3E}">
        <p14:creationId xmlns:p14="http://schemas.microsoft.com/office/powerpoint/2010/main" val="3958470381"/>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9092</TotalTime>
  <Words>5860</Words>
  <Application>Microsoft Office PowerPoint</Application>
  <PresentationFormat>On-screen Show (4:3)</PresentationFormat>
  <Paragraphs>424</Paragraphs>
  <Slides>83</Slides>
  <Notes>41</Notes>
  <HiddenSlides>8</HiddenSlides>
  <MMClips>0</MMClips>
  <ScaleCrop>false</ScaleCrop>
  <HeadingPairs>
    <vt:vector size="8" baseType="variant">
      <vt:variant>
        <vt:lpstr>Fonts Used</vt:lpstr>
      </vt:variant>
      <vt:variant>
        <vt:i4>21</vt:i4>
      </vt:variant>
      <vt:variant>
        <vt:lpstr>Theme</vt:lpstr>
      </vt:variant>
      <vt:variant>
        <vt:i4>1</vt:i4>
      </vt:variant>
      <vt:variant>
        <vt:lpstr>Slide Titles</vt:lpstr>
      </vt:variant>
      <vt:variant>
        <vt:i4>83</vt:i4>
      </vt:variant>
      <vt:variant>
        <vt:lpstr>Custom Shows</vt:lpstr>
      </vt:variant>
      <vt:variant>
        <vt:i4>16</vt:i4>
      </vt:variant>
    </vt:vector>
  </HeadingPairs>
  <TitlesOfParts>
    <vt:vector size="121" baseType="lpstr">
      <vt:lpstr>2  Tabassom</vt:lpstr>
      <vt:lpstr>2  Titr</vt:lpstr>
      <vt:lpstr>Algerian</vt:lpstr>
      <vt:lpstr>Antique Olive</vt:lpstr>
      <vt:lpstr>Arial</vt:lpstr>
      <vt:lpstr>B Nazanin</vt:lpstr>
      <vt:lpstr>B Yagut</vt:lpstr>
      <vt:lpstr>Calibri</vt:lpstr>
      <vt:lpstr>Georgia</vt:lpstr>
      <vt:lpstr>Tahoma</vt:lpstr>
      <vt:lpstr>Times New Roman</vt:lpstr>
      <vt:lpstr>Trebuchet MS</vt:lpstr>
      <vt:lpstr>TTE1207798t00</vt:lpstr>
      <vt:lpstr>TTE1291008t00</vt:lpstr>
      <vt:lpstr>TTE12EC5D8t00</vt:lpstr>
      <vt:lpstr>TTE1311540t00</vt:lpstr>
      <vt:lpstr>Verdana</vt:lpstr>
      <vt:lpstr>Vrinda</vt:lpstr>
      <vt:lpstr>Wingdings</vt:lpstr>
      <vt:lpstr>Wingdings 3</vt:lpstr>
      <vt:lpstr>Zar</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lactation consultants, and mothers actually were instructed on correct application, one must remember that incorrectly applying the nipple shield or incorrect sizing of the shield can have a drastic negative effect on  Milk transfer, Maternal hormone levels,  Nipple pain and trauma, and  Breastfeeding experiences.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ALTERNATIVE  METHOD   OF BREASTFEEDING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Cup Feeding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Tube Feeding Devices دستگاه های تغذیه لوله</vt:lpstr>
      <vt:lpstr>Supplementary  Nursing System (SNS)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Finger Feeding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newborn infant experiences the milk from the tube feed and at the same time can suckle at the breast</vt:lpstr>
      <vt:lpstr>PowerPoint Presentation</vt:lpstr>
      <vt:lpstr>PowerPoint Presentation</vt:lpstr>
      <vt:lpstr>شیرخشک</vt:lpstr>
      <vt:lpstr>همسر</vt:lpstr>
      <vt:lpstr>معده</vt:lpstr>
      <vt:lpstr>قفسه</vt:lpstr>
      <vt:lpstr>گرفتن پستان</vt:lpstr>
      <vt:lpstr>همسر 2</vt:lpstr>
      <vt:lpstr>کاهش وزن</vt:lpstr>
      <vt:lpstr>الگوی متفاوت</vt:lpstr>
      <vt:lpstr>تولید شیر</vt:lpstr>
      <vt:lpstr>گریه</vt:lpstr>
      <vt:lpstr>یک پستان</vt:lpstr>
      <vt:lpstr>flat  and afeter lACH</vt:lpstr>
      <vt:lpstr>engogment</vt:lpstr>
      <vt:lpstr>colosr</vt:lpstr>
      <vt:lpstr>priodinta</vt:lpstr>
      <vt:lpstr>شیلد پستان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Ravari</dc:creator>
  <cp:lastModifiedBy>araminit</cp:lastModifiedBy>
  <cp:revision>500</cp:revision>
  <dcterms:created xsi:type="dcterms:W3CDTF">2006-08-16T00:00:00Z</dcterms:created>
  <dcterms:modified xsi:type="dcterms:W3CDTF">2022-03-10T06:38:51Z</dcterms:modified>
</cp:coreProperties>
</file>