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handoutMasterIdLst>
    <p:handoutMasterId r:id="rId29"/>
  </p:handoutMasterIdLst>
  <p:sldIdLst>
    <p:sldId id="261" r:id="rId2"/>
    <p:sldId id="290" r:id="rId3"/>
    <p:sldId id="258" r:id="rId4"/>
    <p:sldId id="259" r:id="rId5"/>
    <p:sldId id="295" r:id="rId6"/>
    <p:sldId id="294" r:id="rId7"/>
    <p:sldId id="291" r:id="rId8"/>
    <p:sldId id="292" r:id="rId9"/>
    <p:sldId id="293" r:id="rId10"/>
    <p:sldId id="297" r:id="rId11"/>
    <p:sldId id="300" r:id="rId12"/>
    <p:sldId id="298" r:id="rId13"/>
    <p:sldId id="301" r:id="rId14"/>
    <p:sldId id="299" r:id="rId15"/>
    <p:sldId id="302" r:id="rId16"/>
    <p:sldId id="303" r:id="rId17"/>
    <p:sldId id="266" r:id="rId18"/>
    <p:sldId id="304" r:id="rId19"/>
    <p:sldId id="305" r:id="rId20"/>
    <p:sldId id="267" r:id="rId21"/>
    <p:sldId id="288" r:id="rId22"/>
    <p:sldId id="268" r:id="rId23"/>
    <p:sldId id="269" r:id="rId24"/>
    <p:sldId id="270" r:id="rId25"/>
    <p:sldId id="279" r:id="rId26"/>
    <p:sldId id="28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يزدانپناه دكتر مهديه" initials="يزدانپناه" lastIdx="1" clrIdx="0">
    <p:extLst/>
  </p:cmAuthor>
  <p:cmAuthor id="2" name="اسلامی دکتر محمد" initials="اسلامی" lastIdx="5" clrIdx="1">
    <p:extLst>
      <p:ext uri="{19B8F6BF-5375-455C-9EA6-DF929625EA0E}">
        <p15:presenceInfo xmlns:p15="http://schemas.microsoft.com/office/powerpoint/2012/main" userId="S-1-5-21-1427096567-1835894336-3406723421-13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60"/>
  </p:normalViewPr>
  <p:slideViewPr>
    <p:cSldViewPr snapToGrid="0">
      <p:cViewPr varScale="1">
        <p:scale>
          <a:sx n="69" d="100"/>
          <a:sy n="69" d="100"/>
        </p:scale>
        <p:origin x="762"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9DCFCABA-569F-4B4E-97D8-89967AA6024A}" type="datetimeFigureOut">
              <a:rPr lang="en-US" smtClean="0"/>
              <a:pPr/>
              <a:t>1/8/2022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E93AB4-3B3A-4B57-BBD0-3B661FFA98DC}" type="slidenum">
              <a:rPr lang="en-US" smtClean="0"/>
              <a:pPr/>
              <a:t>‹#›</a:t>
            </a:fld>
            <a:endParaRPr lang="en-US"/>
          </a:p>
        </p:txBody>
      </p:sp>
    </p:spTree>
    <p:extLst>
      <p:ext uri="{BB962C8B-B14F-4D97-AF65-F5344CB8AC3E}">
        <p14:creationId xmlns:p14="http://schemas.microsoft.com/office/powerpoint/2010/main" val="273745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92168F53-2ADB-41D2-BE16-FAA5B5D88CDB}" type="datetimeFigureOut">
              <a:rPr lang="en-US" smtClean="0"/>
              <a:pPr/>
              <a:t>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7218F2-25BB-47F1-A207-1AF2CEF7537F}" type="slidenum">
              <a:rPr lang="en-US" smtClean="0"/>
              <a:pPr/>
              <a:t>‹#›</a:t>
            </a:fld>
            <a:endParaRPr lang="en-US"/>
          </a:p>
        </p:txBody>
      </p:sp>
    </p:spTree>
    <p:extLst>
      <p:ext uri="{BB962C8B-B14F-4D97-AF65-F5344CB8AC3E}">
        <p14:creationId xmlns:p14="http://schemas.microsoft.com/office/powerpoint/2010/main" val="2276389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7218F2-25BB-47F1-A207-1AF2CEF7537F}" type="slidenum">
              <a:rPr lang="en-US" smtClean="0"/>
              <a:pPr/>
              <a:t>3</a:t>
            </a:fld>
            <a:endParaRPr lang="en-US"/>
          </a:p>
        </p:txBody>
      </p:sp>
    </p:spTree>
    <p:extLst>
      <p:ext uri="{BB962C8B-B14F-4D97-AF65-F5344CB8AC3E}">
        <p14:creationId xmlns:p14="http://schemas.microsoft.com/office/powerpoint/2010/main" val="2167406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7218F2-25BB-47F1-A207-1AF2CEF7537F}" type="slidenum">
              <a:rPr lang="en-US" smtClean="0"/>
              <a:pPr/>
              <a:t>24</a:t>
            </a:fld>
            <a:endParaRPr lang="en-US"/>
          </a:p>
        </p:txBody>
      </p:sp>
    </p:spTree>
    <p:extLst>
      <p:ext uri="{BB962C8B-B14F-4D97-AF65-F5344CB8AC3E}">
        <p14:creationId xmlns:p14="http://schemas.microsoft.com/office/powerpoint/2010/main" val="465306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pPr/>
              <a:t>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pPr/>
              <a:t>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pPr/>
              <a:t>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1/8/2022</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1/8/2022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1507" y="0"/>
            <a:ext cx="5289453" cy="6858000"/>
          </a:xfrm>
          <a:prstGeom prst="rect">
            <a:avLst/>
          </a:prstGeom>
          <a:noFill/>
          <a:ln>
            <a:noFill/>
          </a:ln>
          <a:effectLst>
            <a:outerShdw dist="35921" dir="2700000" algn="ctr" rotWithShape="0">
              <a:schemeClr val="accent3">
                <a:lumMod val="60000"/>
                <a:lumOff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4120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tx1"/>
                </a:solidFill>
                <a:cs typeface="B Titr" panose="00000700000000000000" pitchFamily="2" charset="-78"/>
              </a:rPr>
              <a:t>واریکوسل</a:t>
            </a:r>
            <a:endParaRPr lang="fa-IR" b="1" dirty="0">
              <a:solidFill>
                <a:schemeClr val="tx1"/>
              </a:solidFill>
              <a:cs typeface="B Titr" panose="00000700000000000000" pitchFamily="2" charset="-78"/>
            </a:endParaRPr>
          </a:p>
        </p:txBody>
      </p:sp>
      <p:sp>
        <p:nvSpPr>
          <p:cNvPr id="3" name="Content Placeholder 2"/>
          <p:cNvSpPr>
            <a:spLocks noGrp="1"/>
          </p:cNvSpPr>
          <p:nvPr>
            <p:ph idx="1"/>
          </p:nvPr>
        </p:nvSpPr>
        <p:spPr>
          <a:xfrm>
            <a:off x="677334" y="1510146"/>
            <a:ext cx="10295466" cy="4959928"/>
          </a:xfrm>
        </p:spPr>
        <p:txBody>
          <a:bodyPr>
            <a:normAutofit/>
          </a:bodyPr>
          <a:lstStyle/>
          <a:p>
            <a:pPr marL="0" indent="0" algn="r">
              <a:buNone/>
            </a:pPr>
            <a:r>
              <a:rPr lang="en-US" sz="2000" b="1" dirty="0" smtClean="0">
                <a:cs typeface="B Nazanin" panose="00000400000000000000" pitchFamily="2" charset="-78"/>
              </a:rPr>
              <a:t>   </a:t>
            </a:r>
            <a:r>
              <a:rPr lang="fa-IR" sz="2400" b="1" dirty="0" smtClean="0">
                <a:cs typeface="B Nazanin" panose="00000400000000000000" pitchFamily="2" charset="-78"/>
              </a:rPr>
              <a:t>شایعترین </a:t>
            </a:r>
            <a:r>
              <a:rPr lang="fa-IR" sz="2400" b="1" dirty="0">
                <a:cs typeface="B Nazanin" panose="00000400000000000000" pitchFamily="2" charset="-78"/>
              </a:rPr>
              <a:t>علت قابل اصلاح ناباروری در </a:t>
            </a:r>
            <a:r>
              <a:rPr lang="fa-IR" sz="2400" b="1" dirty="0" smtClean="0">
                <a:cs typeface="B Nazanin" panose="00000400000000000000" pitchFamily="2" charset="-78"/>
              </a:rPr>
              <a:t>مردان</a:t>
            </a:r>
          </a:p>
          <a:p>
            <a:pPr marL="0" indent="0" algn="r">
              <a:buNone/>
            </a:pPr>
            <a:r>
              <a:rPr lang="fa-IR" sz="2400" b="1" dirty="0" smtClean="0">
                <a:cs typeface="B Nazanin" panose="00000400000000000000" pitchFamily="2" charset="-78"/>
              </a:rPr>
              <a:t> شیوع </a:t>
            </a:r>
            <a:r>
              <a:rPr lang="fa-IR" sz="2400" b="1" dirty="0">
                <a:cs typeface="B Nazanin" panose="00000400000000000000" pitchFamily="2" charset="-78"/>
              </a:rPr>
              <a:t>ان </a:t>
            </a:r>
            <a:r>
              <a:rPr lang="fa-IR" sz="2400" b="1" dirty="0" smtClean="0">
                <a:cs typeface="B Nazanin" panose="00000400000000000000" pitchFamily="2" charset="-78"/>
              </a:rPr>
              <a:t>زیر10 سال نادر است  </a:t>
            </a:r>
            <a:r>
              <a:rPr lang="fa-IR" sz="2400" b="1" dirty="0">
                <a:solidFill>
                  <a:prstClr val="black">
                    <a:lumMod val="75000"/>
                    <a:lumOff val="25000"/>
                  </a:prstClr>
                </a:solidFill>
                <a:cs typeface="B Nazanin" panose="00000400000000000000" pitchFamily="2" charset="-78"/>
              </a:rPr>
              <a:t>ولی در بالغین </a:t>
            </a:r>
            <a:r>
              <a:rPr lang="fa-IR" sz="2400" b="1" dirty="0" smtClean="0">
                <a:solidFill>
                  <a:prstClr val="black">
                    <a:lumMod val="75000"/>
                    <a:lumOff val="25000"/>
                  </a:prstClr>
                </a:solidFill>
                <a:cs typeface="B Nazanin" panose="00000400000000000000" pitchFamily="2" charset="-78"/>
              </a:rPr>
              <a:t>جوان 15 درصد ودر مردان نابارور 20تا 40 درصد می باشد.</a:t>
            </a:r>
          </a:p>
          <a:p>
            <a:pPr marL="0" indent="0" algn="r">
              <a:buNone/>
            </a:pPr>
            <a:r>
              <a:rPr lang="fa-IR" sz="2400" b="1" dirty="0" smtClean="0">
                <a:solidFill>
                  <a:prstClr val="black">
                    <a:lumMod val="75000"/>
                    <a:lumOff val="25000"/>
                  </a:prstClr>
                </a:solidFill>
                <a:cs typeface="B Nazanin" panose="00000400000000000000" pitchFamily="2" charset="-78"/>
              </a:rPr>
              <a:t>در </a:t>
            </a:r>
            <a:r>
              <a:rPr lang="fa-IR" sz="2400" b="1" dirty="0">
                <a:solidFill>
                  <a:prstClr val="black">
                    <a:lumMod val="75000"/>
                    <a:lumOff val="25000"/>
                  </a:prstClr>
                </a:solidFill>
                <a:cs typeface="B Nazanin" panose="00000400000000000000" pitchFamily="2" charset="-78"/>
              </a:rPr>
              <a:t>کسانی که با ناباروری ثانویه مراجعه می </a:t>
            </a:r>
            <a:r>
              <a:rPr lang="fa-IR" sz="2400" b="1" dirty="0" smtClean="0">
                <a:solidFill>
                  <a:prstClr val="black">
                    <a:lumMod val="75000"/>
                    <a:lumOff val="25000"/>
                  </a:prstClr>
                </a:solidFill>
                <a:cs typeface="B Nazanin" panose="00000400000000000000" pitchFamily="2" charset="-78"/>
              </a:rPr>
              <a:t>نمایند شیوع آن به 70 درصد میرسد </a:t>
            </a:r>
          </a:p>
          <a:p>
            <a:pPr marL="0" indent="0" algn="r">
              <a:buNone/>
            </a:pPr>
            <a:r>
              <a:rPr lang="en-US" sz="2400" b="1" dirty="0" smtClean="0">
                <a:solidFill>
                  <a:prstClr val="black">
                    <a:lumMod val="75000"/>
                    <a:lumOff val="25000"/>
                  </a:prstClr>
                </a:solidFill>
                <a:cs typeface="B Nazanin" panose="00000400000000000000" pitchFamily="2" charset="-78"/>
              </a:rPr>
              <a:t> </a:t>
            </a:r>
            <a:r>
              <a:rPr lang="fa-IR" sz="2400" b="1" dirty="0" smtClean="0">
                <a:solidFill>
                  <a:prstClr val="black">
                    <a:lumMod val="75000"/>
                    <a:lumOff val="25000"/>
                  </a:prstClr>
                </a:solidFill>
                <a:cs typeface="B Nazanin" panose="00000400000000000000" pitchFamily="2" charset="-78"/>
              </a:rPr>
              <a:t>  90 </a:t>
            </a:r>
            <a:r>
              <a:rPr lang="fa-IR" sz="2400" b="1" dirty="0">
                <a:solidFill>
                  <a:prstClr val="black">
                    <a:lumMod val="75000"/>
                    <a:lumOff val="25000"/>
                  </a:prstClr>
                </a:solidFill>
                <a:cs typeface="B Nazanin" panose="00000400000000000000" pitchFamily="2" charset="-78"/>
              </a:rPr>
              <a:t>%موارد طرف </a:t>
            </a:r>
            <a:r>
              <a:rPr lang="fa-IR" sz="2400" b="1" dirty="0" smtClean="0">
                <a:solidFill>
                  <a:prstClr val="black">
                    <a:lumMod val="75000"/>
                    <a:lumOff val="25000"/>
                  </a:prstClr>
                </a:solidFill>
                <a:cs typeface="B Nazanin" panose="00000400000000000000" pitchFamily="2" charset="-78"/>
              </a:rPr>
              <a:t>چپ و در 10درصد موارد دو طرفه است </a:t>
            </a:r>
            <a:endParaRPr lang="en-US" sz="2400" b="1" dirty="0" smtClean="0">
              <a:solidFill>
                <a:prstClr val="black">
                  <a:lumMod val="75000"/>
                  <a:lumOff val="25000"/>
                </a:prstClr>
              </a:solidFill>
              <a:cs typeface="B Nazanin" panose="00000400000000000000" pitchFamily="2" charset="-78"/>
            </a:endParaRPr>
          </a:p>
          <a:p>
            <a:pPr marL="0" indent="0" algn="r">
              <a:buNone/>
            </a:pPr>
            <a:r>
              <a:rPr lang="fa-IR" sz="2400" b="1" dirty="0" smtClean="0">
                <a:solidFill>
                  <a:prstClr val="black">
                    <a:lumMod val="75000"/>
                    <a:lumOff val="25000"/>
                  </a:prstClr>
                </a:solidFill>
                <a:cs typeface="B Nazanin" panose="00000400000000000000" pitchFamily="2" charset="-78"/>
              </a:rPr>
              <a:t>علت ایجاد آن اختلال در تخلیه وریدی یا نارسایی  دریچه های بیضه است</a:t>
            </a:r>
            <a:endParaRPr lang="fa-IR" sz="2400" b="1" dirty="0">
              <a:solidFill>
                <a:prstClr val="black">
                  <a:lumMod val="75000"/>
                  <a:lumOff val="25000"/>
                </a:prstClr>
              </a:solidFill>
              <a:cs typeface="B Nazanin" panose="00000400000000000000" pitchFamily="2" charset="-78"/>
            </a:endParaRPr>
          </a:p>
          <a:p>
            <a:pPr marL="0" indent="0" algn="r">
              <a:buNone/>
            </a:pPr>
            <a:r>
              <a:rPr lang="fa-IR" sz="2400" b="1" dirty="0">
                <a:solidFill>
                  <a:prstClr val="black">
                    <a:lumMod val="75000"/>
                    <a:lumOff val="25000"/>
                  </a:prstClr>
                </a:solidFill>
                <a:cs typeface="B Nazanin" panose="00000400000000000000" pitchFamily="2" charset="-78"/>
              </a:rPr>
              <a:t> نظریه های گوناگونی در مورد مکانیسم آسیب بیضه ها وجود دارد که مهمترین آنها عبارتند </a:t>
            </a:r>
            <a:r>
              <a:rPr lang="fa-IR" sz="2400" b="1" dirty="0" smtClean="0">
                <a:solidFill>
                  <a:prstClr val="black">
                    <a:lumMod val="75000"/>
                    <a:lumOff val="25000"/>
                  </a:prstClr>
                </a:solidFill>
                <a:cs typeface="B Nazanin" panose="00000400000000000000" pitchFamily="2" charset="-78"/>
              </a:rPr>
              <a:t>از</a:t>
            </a:r>
          </a:p>
          <a:p>
            <a:pPr marL="0" indent="0" algn="r">
              <a:buNone/>
            </a:pPr>
            <a:r>
              <a:rPr lang="fa-IR" sz="2400" b="1" dirty="0">
                <a:solidFill>
                  <a:prstClr val="black">
                    <a:lumMod val="75000"/>
                    <a:lumOff val="25000"/>
                  </a:prstClr>
                </a:solidFill>
                <a:cs typeface="B Nazanin" panose="00000400000000000000" pitchFamily="2" charset="-78"/>
              </a:rPr>
              <a:t>افزایش دمای بیضه ها یا کاهش جریان خون و اکسیژن رسانی یا انتقال مواد و متابولیتهای کلیه ها و غدد فوق کلیه به بیضه ها و یا ترکیبی از اینها</a:t>
            </a:r>
            <a:endParaRPr lang="fa-IR" sz="2400" b="1" dirty="0" smtClean="0">
              <a:solidFill>
                <a:prstClr val="black">
                  <a:lumMod val="75000"/>
                  <a:lumOff val="25000"/>
                </a:prstClr>
              </a:solidFill>
              <a:cs typeface="B Nazanin" panose="00000400000000000000" pitchFamily="2" charset="-78"/>
            </a:endParaRPr>
          </a:p>
        </p:txBody>
      </p:sp>
    </p:spTree>
    <p:extLst>
      <p:ext uri="{BB962C8B-B14F-4D97-AF65-F5344CB8AC3E}">
        <p14:creationId xmlns:p14="http://schemas.microsoft.com/office/powerpoint/2010/main" val="4192177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69818" y="568036"/>
            <a:ext cx="9033164" cy="5971309"/>
          </a:xfrm>
          <a:prstGeom prst="rect">
            <a:avLst/>
          </a:prstGeom>
        </p:spPr>
      </p:pic>
    </p:spTree>
    <p:extLst>
      <p:ext uri="{BB962C8B-B14F-4D97-AF65-F5344CB8AC3E}">
        <p14:creationId xmlns:p14="http://schemas.microsoft.com/office/powerpoint/2010/main" val="14118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599"/>
            <a:ext cx="10212339" cy="1440873"/>
          </a:xfrm>
        </p:spPr>
        <p:txBody>
          <a:bodyPr>
            <a:noAutofit/>
          </a:bodyPr>
          <a:lstStyle/>
          <a:p>
            <a:pPr lvl="0" algn="r">
              <a:spcBef>
                <a:spcPts val="1000"/>
              </a:spcBef>
            </a:pPr>
            <a:r>
              <a:rPr lang="fa-IR" sz="2400" b="1" dirty="0">
                <a:solidFill>
                  <a:prstClr val="black">
                    <a:lumMod val="75000"/>
                    <a:lumOff val="25000"/>
                  </a:prstClr>
                </a:solidFill>
                <a:ea typeface="+mn-ea"/>
                <a:cs typeface="B Nazanin" panose="00000400000000000000" pitchFamily="2" charset="-78"/>
              </a:rPr>
              <a:t>واریکوسل میتواند باعث آتروفی بیضه </a:t>
            </a:r>
            <a:r>
              <a:rPr lang="fa-IR" sz="2400" b="1" dirty="0" smtClean="0">
                <a:solidFill>
                  <a:prstClr val="black">
                    <a:lumMod val="75000"/>
                    <a:lumOff val="25000"/>
                  </a:prstClr>
                </a:solidFill>
                <a:ea typeface="+mn-ea"/>
                <a:cs typeface="B Nazanin" panose="00000400000000000000" pitchFamily="2" charset="-78"/>
              </a:rPr>
              <a:t>گردد.</a:t>
            </a:r>
            <a:r>
              <a:rPr lang="en-US" sz="2400" b="1" dirty="0">
                <a:solidFill>
                  <a:prstClr val="black">
                    <a:lumMod val="75000"/>
                    <a:lumOff val="25000"/>
                  </a:prstClr>
                </a:solidFill>
                <a:ea typeface="+mn-ea"/>
                <a:cs typeface="B Nazanin" panose="00000400000000000000" pitchFamily="2" charset="-78"/>
              </a:rPr>
              <a:t/>
            </a:r>
            <a:br>
              <a:rPr lang="en-US" sz="2400" b="1" dirty="0">
                <a:solidFill>
                  <a:prstClr val="black">
                    <a:lumMod val="75000"/>
                    <a:lumOff val="25000"/>
                  </a:prstClr>
                </a:solidFill>
                <a:ea typeface="+mn-ea"/>
                <a:cs typeface="B Nazanin" panose="00000400000000000000" pitchFamily="2" charset="-78"/>
              </a:rPr>
            </a:br>
            <a:r>
              <a:rPr lang="fa-IR" sz="2400" b="1" dirty="0">
                <a:solidFill>
                  <a:prstClr val="black">
                    <a:lumMod val="75000"/>
                    <a:lumOff val="25000"/>
                  </a:prstClr>
                </a:solidFill>
                <a:ea typeface="+mn-ea"/>
                <a:cs typeface="B Nazanin" panose="00000400000000000000" pitchFamily="2" charset="-78"/>
              </a:rPr>
              <a:t>واریکوسل باعث کاهش حرکت و تعداد اسپرم ها و تغییر مورفولوژی آن ها </a:t>
            </a:r>
            <a:r>
              <a:rPr lang="fa-IR" sz="2400" b="1" dirty="0" smtClean="0">
                <a:solidFill>
                  <a:prstClr val="black">
                    <a:lumMod val="75000"/>
                    <a:lumOff val="25000"/>
                  </a:prstClr>
                </a:solidFill>
                <a:ea typeface="+mn-ea"/>
                <a:cs typeface="B Nazanin" panose="00000400000000000000" pitchFamily="2" charset="-78"/>
              </a:rPr>
              <a:t>خواهد شد.</a:t>
            </a:r>
            <a:r>
              <a:rPr lang="fa-IR" sz="2400" b="1" dirty="0">
                <a:solidFill>
                  <a:prstClr val="black">
                    <a:lumMod val="75000"/>
                    <a:lumOff val="25000"/>
                  </a:prstClr>
                </a:solidFill>
                <a:ea typeface="+mn-ea"/>
                <a:cs typeface="B Nazanin" panose="00000400000000000000" pitchFamily="2" charset="-78"/>
              </a:rPr>
              <a:t/>
            </a:r>
            <a:br>
              <a:rPr lang="fa-IR" sz="2400" b="1" dirty="0">
                <a:solidFill>
                  <a:prstClr val="black">
                    <a:lumMod val="75000"/>
                    <a:lumOff val="25000"/>
                  </a:prstClr>
                </a:solidFill>
                <a:ea typeface="+mn-ea"/>
                <a:cs typeface="B Nazanin" panose="00000400000000000000" pitchFamily="2" charset="-78"/>
              </a:rPr>
            </a:br>
            <a:r>
              <a:rPr lang="fa-IR" sz="2400" b="1" dirty="0" smtClean="0">
                <a:solidFill>
                  <a:prstClr val="black">
                    <a:lumMod val="75000"/>
                    <a:lumOff val="25000"/>
                  </a:prstClr>
                </a:solidFill>
                <a:ea typeface="+mn-ea"/>
                <a:cs typeface="B Nazanin" panose="00000400000000000000" pitchFamily="2" charset="-78"/>
              </a:rPr>
              <a:t>واریکوسل </a:t>
            </a:r>
            <a:r>
              <a:rPr lang="fa-IR" sz="2400" b="1" dirty="0">
                <a:solidFill>
                  <a:prstClr val="black">
                    <a:lumMod val="75000"/>
                    <a:lumOff val="25000"/>
                  </a:prstClr>
                </a:solidFill>
                <a:ea typeface="+mn-ea"/>
                <a:cs typeface="B Nazanin" panose="00000400000000000000" pitchFamily="2" charset="-78"/>
              </a:rPr>
              <a:t>به طور مستقیم اثری بر توانایی جنسی یا ایجاد انزال زودرس ندارد</a:t>
            </a:r>
            <a:br>
              <a:rPr lang="fa-IR" sz="2400" b="1" dirty="0">
                <a:solidFill>
                  <a:prstClr val="black">
                    <a:lumMod val="75000"/>
                    <a:lumOff val="25000"/>
                  </a:prstClr>
                </a:solidFill>
                <a:ea typeface="+mn-ea"/>
                <a:cs typeface="B Nazanin" panose="00000400000000000000" pitchFamily="2" charset="-78"/>
              </a:rPr>
            </a:br>
            <a:endParaRPr lang="fa-IR" sz="2400" b="1" dirty="0">
              <a:cs typeface="B Nazanin" panose="00000400000000000000" pitchFamily="2" charset="-78"/>
            </a:endParaRPr>
          </a:p>
        </p:txBody>
      </p:sp>
      <p:sp>
        <p:nvSpPr>
          <p:cNvPr id="3" name="Content Placeholder 2"/>
          <p:cNvSpPr>
            <a:spLocks noGrp="1"/>
          </p:cNvSpPr>
          <p:nvPr>
            <p:ph idx="1"/>
          </p:nvPr>
        </p:nvSpPr>
        <p:spPr>
          <a:xfrm>
            <a:off x="677334" y="2327564"/>
            <a:ext cx="10406302" cy="3713798"/>
          </a:xfrm>
        </p:spPr>
        <p:txBody>
          <a:bodyPr>
            <a:normAutofit fontScale="92500" lnSpcReduction="10000"/>
          </a:bodyPr>
          <a:lstStyle/>
          <a:p>
            <a:pPr marL="0" indent="0" algn="r">
              <a:buNone/>
            </a:pPr>
            <a:r>
              <a:rPr lang="fa-IR" sz="2400" b="1" dirty="0">
                <a:cs typeface="B Nazanin" panose="00000400000000000000" pitchFamily="2" charset="-78"/>
              </a:rPr>
              <a:t>تشخیص : </a:t>
            </a:r>
            <a:endParaRPr lang="en-US" sz="2400" b="1" dirty="0" smtClean="0">
              <a:cs typeface="B Nazanin" panose="00000400000000000000" pitchFamily="2" charset="-78"/>
            </a:endParaRPr>
          </a:p>
          <a:p>
            <a:pPr marL="0" indent="0" algn="r">
              <a:buNone/>
            </a:pPr>
            <a:r>
              <a:rPr lang="fa-IR" sz="2400" b="1" dirty="0">
                <a:cs typeface="B Nazanin" panose="00000400000000000000" pitchFamily="2" charset="-78"/>
              </a:rPr>
              <a:t>معاینه باید با دست و ابتدا در حالت ایستاده و سپس در حالت خوابیده انجام گردد </a:t>
            </a:r>
            <a:endParaRPr lang="en-US" sz="2400" b="1" dirty="0" smtClean="0">
              <a:cs typeface="B Nazanin" panose="00000400000000000000" pitchFamily="2" charset="-78"/>
            </a:endParaRPr>
          </a:p>
          <a:p>
            <a:pPr marL="0" indent="0" algn="r">
              <a:buNone/>
            </a:pPr>
            <a:r>
              <a:rPr lang="fa-IR" sz="2400" b="1" dirty="0" smtClean="0">
                <a:cs typeface="B Nazanin" panose="00000400000000000000" pitchFamily="2" charset="-78"/>
              </a:rPr>
              <a:t>در </a:t>
            </a:r>
            <a:r>
              <a:rPr lang="fa-IR" sz="2400" b="1" dirty="0">
                <a:cs typeface="B Nazanin" panose="00000400000000000000" pitchFamily="2" charset="-78"/>
              </a:rPr>
              <a:t>تشخیص واریکوسل معاینه بالینی حرف اول و آخر را می زند و سونوگرافی برای </a:t>
            </a:r>
            <a:r>
              <a:rPr lang="fa-IR" sz="2400" b="1" dirty="0" smtClean="0">
                <a:cs typeface="B Nazanin" panose="00000400000000000000" pitchFamily="2" charset="-78"/>
              </a:rPr>
              <a:t>مواردی به </a:t>
            </a:r>
            <a:r>
              <a:rPr lang="fa-IR" sz="2400" b="1" dirty="0">
                <a:cs typeface="B Nazanin" panose="00000400000000000000" pitchFamily="2" charset="-78"/>
              </a:rPr>
              <a:t>کار </a:t>
            </a:r>
            <a:r>
              <a:rPr lang="fa-IR" sz="2400" b="1" dirty="0" smtClean="0">
                <a:cs typeface="B Nazanin" panose="00000400000000000000" pitchFamily="2" charset="-78"/>
              </a:rPr>
              <a:t>می </a:t>
            </a:r>
            <a:r>
              <a:rPr lang="fa-IR" sz="2400" b="1" dirty="0">
                <a:cs typeface="B Nazanin" panose="00000400000000000000" pitchFamily="2" charset="-78"/>
              </a:rPr>
              <a:t>رود که معاینه مشکل باشد مانند بیماران بسیار چاق یا موارد خفیف </a:t>
            </a:r>
            <a:r>
              <a:rPr lang="fa-IR" sz="2400" b="1" dirty="0" smtClean="0">
                <a:cs typeface="B Nazanin" panose="00000400000000000000" pitchFamily="2" charset="-78"/>
              </a:rPr>
              <a:t>البته </a:t>
            </a:r>
            <a:r>
              <a:rPr lang="fa-IR" sz="2400" b="1" dirty="0">
                <a:cs typeface="B Nazanin" panose="00000400000000000000" pitchFamily="2" charset="-78"/>
              </a:rPr>
              <a:t>از سونوگرافی داپلر یا رنگی  می توان برای تایید عود پس از عمل کمک </a:t>
            </a:r>
            <a:r>
              <a:rPr lang="fa-IR" sz="2400" b="1" dirty="0" smtClean="0">
                <a:cs typeface="B Nazanin" panose="00000400000000000000" pitchFamily="2" charset="-78"/>
              </a:rPr>
              <a:t>گرفت</a:t>
            </a:r>
          </a:p>
          <a:p>
            <a:pPr marL="0" indent="0" algn="r">
              <a:buNone/>
            </a:pPr>
            <a:r>
              <a:rPr lang="fa-IR" sz="2400" b="1" dirty="0">
                <a:cs typeface="B Nazanin" panose="00000400000000000000" pitchFamily="2" charset="-78"/>
              </a:rPr>
              <a:t> </a:t>
            </a:r>
            <a:r>
              <a:rPr lang="fa-IR" sz="2400" b="1" dirty="0" smtClean="0">
                <a:cs typeface="B Nazanin" panose="00000400000000000000" pitchFamily="2" charset="-78"/>
              </a:rPr>
              <a:t>گرید 3 :وریدها </a:t>
            </a:r>
            <a:r>
              <a:rPr lang="fa-IR" sz="2400" b="1" dirty="0">
                <a:cs typeface="B Nazanin" panose="00000400000000000000" pitchFamily="2" charset="-78"/>
              </a:rPr>
              <a:t>در حالت ایستاده قابل مشاهده اند </a:t>
            </a:r>
          </a:p>
          <a:p>
            <a:pPr marL="0" indent="0" algn="r">
              <a:buNone/>
            </a:pPr>
            <a:r>
              <a:rPr lang="fa-IR" sz="2400" b="1" dirty="0">
                <a:cs typeface="B Nazanin" panose="00000400000000000000" pitchFamily="2" charset="-78"/>
              </a:rPr>
              <a:t> </a:t>
            </a:r>
            <a:r>
              <a:rPr lang="fa-IR" sz="2400" b="1" dirty="0" smtClean="0">
                <a:cs typeface="B Nazanin" panose="00000400000000000000" pitchFamily="2" charset="-78"/>
              </a:rPr>
              <a:t>گرید 2 :وریدها </a:t>
            </a:r>
            <a:r>
              <a:rPr lang="fa-IR" sz="2400" b="1" dirty="0">
                <a:cs typeface="B Nazanin" panose="00000400000000000000" pitchFamily="2" charset="-78"/>
              </a:rPr>
              <a:t>در حالت ایستاده قابل لمس میباشند </a:t>
            </a:r>
            <a:endParaRPr lang="fa-IR" sz="2400" b="1" dirty="0" smtClean="0">
              <a:cs typeface="B Nazanin" panose="00000400000000000000" pitchFamily="2" charset="-78"/>
            </a:endParaRPr>
          </a:p>
          <a:p>
            <a:pPr marL="0" indent="0" algn="r">
              <a:buNone/>
            </a:pPr>
            <a:r>
              <a:rPr lang="fa-IR" sz="2400" b="1" dirty="0" smtClean="0">
                <a:cs typeface="B Nazanin" panose="00000400000000000000" pitchFamily="2" charset="-78"/>
              </a:rPr>
              <a:t>گرید 1 :وریدها </a:t>
            </a:r>
            <a:r>
              <a:rPr lang="fa-IR" sz="2400" b="1" dirty="0">
                <a:cs typeface="B Nazanin" panose="00000400000000000000" pitchFamily="2" charset="-78"/>
              </a:rPr>
              <a:t>هنگام زور زدن قابل لمس میباشند </a:t>
            </a:r>
            <a:endParaRPr lang="fa-IR" sz="2400" b="1" dirty="0" smtClean="0">
              <a:cs typeface="B Nazanin" panose="00000400000000000000" pitchFamily="2" charset="-78"/>
            </a:endParaRPr>
          </a:p>
          <a:p>
            <a:pPr marL="0" indent="0" algn="r">
              <a:buNone/>
            </a:pPr>
            <a:r>
              <a:rPr lang="fa-IR" sz="2400" b="1" dirty="0" smtClean="0">
                <a:cs typeface="B Nazanin" panose="00000400000000000000" pitchFamily="2" charset="-78"/>
              </a:rPr>
              <a:t>واریکوسل </a:t>
            </a:r>
            <a:r>
              <a:rPr lang="fa-IR" sz="2400" b="1" dirty="0">
                <a:cs typeface="B Nazanin" panose="00000400000000000000" pitchFamily="2" charset="-78"/>
              </a:rPr>
              <a:t>ساب کلینیکال :که با معاینه قابل لمس نیستند ولی با سونوگرافی تشخیص داده می شود</a:t>
            </a:r>
          </a:p>
        </p:txBody>
      </p:sp>
    </p:spTree>
    <p:extLst>
      <p:ext uri="{BB962C8B-B14F-4D97-AF65-F5344CB8AC3E}">
        <p14:creationId xmlns:p14="http://schemas.microsoft.com/office/powerpoint/2010/main" val="1871447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05345" y="692727"/>
            <a:ext cx="9227128" cy="5430981"/>
          </a:xfrm>
          <a:prstGeom prst="rect">
            <a:avLst/>
          </a:prstGeom>
        </p:spPr>
      </p:pic>
    </p:spTree>
    <p:extLst>
      <p:ext uri="{BB962C8B-B14F-4D97-AF65-F5344CB8AC3E}">
        <p14:creationId xmlns:p14="http://schemas.microsoft.com/office/powerpoint/2010/main" val="548938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921394" cy="1320800"/>
          </a:xfrm>
        </p:spPr>
        <p:txBody>
          <a:bodyPr/>
          <a:lstStyle/>
          <a:p>
            <a:pPr algn="r"/>
            <a:r>
              <a:rPr lang="fa-IR" dirty="0">
                <a:solidFill>
                  <a:schemeClr val="tx1"/>
                </a:solidFill>
                <a:cs typeface="B Titr" panose="00000700000000000000" pitchFamily="2" charset="-78"/>
              </a:rPr>
              <a:t>درمان واریکوسل </a:t>
            </a:r>
          </a:p>
        </p:txBody>
      </p:sp>
      <p:sp>
        <p:nvSpPr>
          <p:cNvPr id="3" name="Content Placeholder 2"/>
          <p:cNvSpPr>
            <a:spLocks noGrp="1"/>
          </p:cNvSpPr>
          <p:nvPr>
            <p:ph idx="1"/>
          </p:nvPr>
        </p:nvSpPr>
        <p:spPr>
          <a:xfrm>
            <a:off x="677334" y="2160589"/>
            <a:ext cx="9921394" cy="3880773"/>
          </a:xfrm>
        </p:spPr>
        <p:txBody>
          <a:bodyPr>
            <a:normAutofit/>
          </a:bodyPr>
          <a:lstStyle/>
          <a:p>
            <a:pPr marL="0" indent="0" algn="r">
              <a:buNone/>
            </a:pPr>
            <a:r>
              <a:rPr lang="fa-IR" sz="2400" b="1" dirty="0">
                <a:cs typeface="B Nazanin" panose="00000400000000000000" pitchFamily="2" charset="-78"/>
              </a:rPr>
              <a:t>واریکوسل درمان دارویی ندارد و تنها روش درمان آن جراحی است. در مواردی که </a:t>
            </a:r>
            <a:r>
              <a:rPr lang="fa-IR" sz="2400" b="1" dirty="0" smtClean="0">
                <a:cs typeface="B Nazanin" panose="00000400000000000000" pitchFamily="2" charset="-78"/>
              </a:rPr>
              <a:t>بیمار واریکوسل </a:t>
            </a:r>
            <a:r>
              <a:rPr lang="fa-IR" sz="2400" b="1" dirty="0">
                <a:cs typeface="B Nazanin" panose="00000400000000000000" pitchFamily="2" charset="-78"/>
              </a:rPr>
              <a:t>گرید دو یا سه داشته باشد و با ناباروری مراجعه نموده باشد نیاز به عمل جراحی واریکوسلکتومی </a:t>
            </a:r>
            <a:r>
              <a:rPr lang="fa-IR" sz="2400" b="1" dirty="0" smtClean="0">
                <a:cs typeface="B Nazanin" panose="00000400000000000000" pitchFamily="2" charset="-78"/>
              </a:rPr>
              <a:t>دارد</a:t>
            </a:r>
          </a:p>
          <a:p>
            <a:pPr marL="0" indent="0" algn="r">
              <a:buNone/>
            </a:pPr>
            <a:r>
              <a:rPr lang="fa-IR" sz="2400" b="1" dirty="0" smtClean="0">
                <a:cs typeface="B Nazanin" panose="00000400000000000000" pitchFamily="2" charset="-78"/>
              </a:rPr>
              <a:t>حدود 3 تا 4ماه </a:t>
            </a:r>
            <a:r>
              <a:rPr lang="fa-IR" sz="2400" b="1" dirty="0">
                <a:cs typeface="B Nazanin" panose="00000400000000000000" pitchFamily="2" charset="-78"/>
              </a:rPr>
              <a:t>پس از عمل اولین آزمایش اسپرم انجام می شود و پس از آن با همین فاصله تا  </a:t>
            </a:r>
            <a:r>
              <a:rPr lang="fa-IR" sz="2400" b="1" dirty="0" smtClean="0">
                <a:cs typeface="B Nazanin" panose="00000400000000000000" pitchFamily="2" charset="-78"/>
              </a:rPr>
              <a:t>حدود </a:t>
            </a:r>
            <a:r>
              <a:rPr lang="fa-IR" sz="2400" b="1" dirty="0">
                <a:cs typeface="B Nazanin" panose="00000400000000000000" pitchFamily="2" charset="-78"/>
              </a:rPr>
              <a:t>یکسال یا تا زمان بارداری همسر آزمایش انجام می گردد</a:t>
            </a:r>
            <a:r>
              <a:rPr lang="fa-IR" sz="2400" b="1" dirty="0" smtClean="0">
                <a:cs typeface="B Nazanin" panose="00000400000000000000" pitchFamily="2" charset="-78"/>
              </a:rPr>
              <a:t>.</a:t>
            </a:r>
          </a:p>
          <a:p>
            <a:pPr marL="0" indent="0" algn="r">
              <a:buNone/>
            </a:pPr>
            <a:r>
              <a:rPr lang="fa-IR" sz="2400" b="1" dirty="0" smtClean="0">
                <a:cs typeface="B Nazanin" panose="00000400000000000000" pitchFamily="2" charset="-78"/>
              </a:rPr>
              <a:t> میزان </a:t>
            </a:r>
            <a:r>
              <a:rPr lang="fa-IR" sz="2400" b="1" dirty="0">
                <a:cs typeface="B Nazanin" panose="00000400000000000000" pitchFamily="2" charset="-78"/>
              </a:rPr>
              <a:t>بارداری پس از عمل در مطالعات مختلف </a:t>
            </a:r>
            <a:r>
              <a:rPr lang="fa-IR" sz="2400" b="1" dirty="0" smtClean="0">
                <a:cs typeface="B Nazanin" panose="00000400000000000000" pitchFamily="2" charset="-78"/>
              </a:rPr>
              <a:t>بین 30تا 60 درصد</a:t>
            </a:r>
            <a:r>
              <a:rPr lang="fa-IR" sz="2400" b="1" dirty="0">
                <a:solidFill>
                  <a:prstClr val="black">
                    <a:lumMod val="75000"/>
                    <a:lumOff val="25000"/>
                  </a:prstClr>
                </a:solidFill>
                <a:cs typeface="B Nazanin" panose="00000400000000000000" pitchFamily="2" charset="-78"/>
              </a:rPr>
              <a:t> گزارش شده </a:t>
            </a:r>
            <a:r>
              <a:rPr lang="fa-IR" sz="2400" b="1" dirty="0" smtClean="0">
                <a:solidFill>
                  <a:prstClr val="black">
                    <a:lumMod val="75000"/>
                    <a:lumOff val="25000"/>
                  </a:prstClr>
                </a:solidFill>
                <a:cs typeface="B Nazanin" panose="00000400000000000000" pitchFamily="2" charset="-78"/>
              </a:rPr>
              <a:t>است.</a:t>
            </a:r>
          </a:p>
          <a:p>
            <a:pPr marL="0" indent="0" algn="r">
              <a:buNone/>
            </a:pPr>
            <a:r>
              <a:rPr lang="fa-IR" sz="2400" b="1" dirty="0" smtClean="0">
                <a:cs typeface="B Nazanin" panose="00000400000000000000" pitchFamily="2" charset="-78"/>
              </a:rPr>
              <a:t>اگر </a:t>
            </a:r>
            <a:r>
              <a:rPr lang="fa-IR" sz="2400" b="1" dirty="0">
                <a:cs typeface="B Nazanin" panose="00000400000000000000" pitchFamily="2" charset="-78"/>
              </a:rPr>
              <a:t>زوج پس از درمان همچنان نابارور باشند توصیه به انجام روش های کمک باروری می شود</a:t>
            </a:r>
          </a:p>
        </p:txBody>
      </p:sp>
    </p:spTree>
    <p:extLst>
      <p:ext uri="{BB962C8B-B14F-4D97-AF65-F5344CB8AC3E}">
        <p14:creationId xmlns:p14="http://schemas.microsoft.com/office/powerpoint/2010/main" val="2679907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800" b="1" cap="all" dirty="0">
                <a:ln w="500">
                  <a:solidFill>
                    <a:srgbClr val="B13F9A">
                      <a:shade val="20000"/>
                      <a:satMod val="120000"/>
                    </a:srgbClr>
                  </a:solidFill>
                </a:ln>
                <a:solidFill>
                  <a:schemeClr val="tx1"/>
                </a:solidFill>
                <a:cs typeface="B Nazanin" panose="00000400000000000000" pitchFamily="2" charset="-78"/>
              </a:rPr>
              <a:t>علل ناباروری در زنان</a:t>
            </a:r>
            <a:endParaRPr lang="fa-IR" dirty="0">
              <a:solidFill>
                <a:schemeClr val="tx1"/>
              </a:solidFill>
            </a:endParaRPr>
          </a:p>
        </p:txBody>
      </p:sp>
      <p:sp>
        <p:nvSpPr>
          <p:cNvPr id="3" name="Content Placeholder 2"/>
          <p:cNvSpPr>
            <a:spLocks noGrp="1"/>
          </p:cNvSpPr>
          <p:nvPr>
            <p:ph idx="1"/>
          </p:nvPr>
        </p:nvSpPr>
        <p:spPr/>
        <p:txBody>
          <a:bodyPr>
            <a:normAutofit lnSpcReduction="10000"/>
          </a:bodyPr>
          <a:lstStyle/>
          <a:p>
            <a:pPr marL="274320" lvl="0" indent="-274320" algn="r" defTabSz="914400" rtl="1">
              <a:spcBef>
                <a:spcPts val="600"/>
              </a:spcBef>
              <a:buClr>
                <a:srgbClr val="B13F9A"/>
              </a:buClr>
              <a:buSzPct val="73000"/>
              <a:buFont typeface="Wingdings 2"/>
              <a:buChar char=""/>
            </a:pPr>
            <a:r>
              <a:rPr lang="fa-IR" sz="2800" dirty="0">
                <a:solidFill>
                  <a:prstClr val="black"/>
                </a:solidFill>
                <a:cs typeface="B Nazanin" panose="00000400000000000000" pitchFamily="2" charset="-78"/>
              </a:rPr>
              <a:t>مشکلات تخمک گذاری </a:t>
            </a:r>
          </a:p>
          <a:p>
            <a:pPr marL="274320" lvl="0" indent="-274320" algn="r" defTabSz="914400" rtl="1">
              <a:spcBef>
                <a:spcPts val="600"/>
              </a:spcBef>
              <a:buClr>
                <a:srgbClr val="B13F9A"/>
              </a:buClr>
              <a:buSzPct val="73000"/>
              <a:buFont typeface="Wingdings 2"/>
              <a:buChar char=""/>
            </a:pPr>
            <a:r>
              <a:rPr lang="fa-IR" sz="2800" dirty="0">
                <a:solidFill>
                  <a:prstClr val="black"/>
                </a:solidFill>
                <a:cs typeface="B Nazanin" panose="00000400000000000000" pitchFamily="2" charset="-78"/>
              </a:rPr>
              <a:t>افزایش سن به علت تاخیر در ازدواج و فرزند آوری </a:t>
            </a:r>
            <a:r>
              <a:rPr lang="fa-IR" sz="2800" dirty="0" smtClean="0">
                <a:solidFill>
                  <a:prstClr val="black"/>
                </a:solidFill>
                <a:cs typeface="B Nazanin" panose="00000400000000000000" pitchFamily="2" charset="-78"/>
              </a:rPr>
              <a:t>(مهمترین علل ناباروری در زنان سن می باشد با بالاتر رفتن سن زنان باروری کاهش می یابد.) </a:t>
            </a:r>
          </a:p>
          <a:p>
            <a:pPr marL="274320" lvl="0" indent="-274320" algn="r" defTabSz="914400" rtl="1">
              <a:spcBef>
                <a:spcPts val="600"/>
              </a:spcBef>
              <a:buClr>
                <a:srgbClr val="B13F9A"/>
              </a:buClr>
              <a:buSzPct val="73000"/>
              <a:buFont typeface="Wingdings 2"/>
              <a:buChar char=""/>
            </a:pPr>
            <a:r>
              <a:rPr lang="fa-IR" sz="2800" dirty="0" smtClean="0">
                <a:solidFill>
                  <a:prstClr val="black"/>
                </a:solidFill>
                <a:cs typeface="B Nazanin" panose="00000400000000000000" pitchFamily="2" charset="-78"/>
              </a:rPr>
              <a:t>وزن :باروری با اضافه وزن کاهش می یابد.</a:t>
            </a:r>
          </a:p>
          <a:p>
            <a:pPr marL="274320" lvl="0" indent="-274320" algn="r" defTabSz="914400" rtl="1">
              <a:spcBef>
                <a:spcPts val="600"/>
              </a:spcBef>
              <a:buClr>
                <a:srgbClr val="B13F9A"/>
              </a:buClr>
              <a:buSzPct val="73000"/>
              <a:buFont typeface="Wingdings 2"/>
              <a:buChar char=""/>
            </a:pPr>
            <a:r>
              <a:rPr lang="fa-IR" sz="2800" dirty="0" smtClean="0">
                <a:solidFill>
                  <a:prstClr val="black"/>
                </a:solidFill>
                <a:cs typeface="B Nazanin" panose="00000400000000000000" pitchFamily="2" charset="-78"/>
              </a:rPr>
              <a:t> </a:t>
            </a:r>
            <a:r>
              <a:rPr lang="fa-IR" sz="2800" dirty="0">
                <a:solidFill>
                  <a:prstClr val="black"/>
                </a:solidFill>
                <a:cs typeface="B Nazanin" panose="00000400000000000000" pitchFamily="2" charset="-78"/>
              </a:rPr>
              <a:t>نارسایی زودرس تخمدان، سرطان ها </a:t>
            </a:r>
            <a:endParaRPr lang="fa-IR" sz="2800" dirty="0" smtClean="0">
              <a:solidFill>
                <a:prstClr val="black"/>
              </a:solidFill>
              <a:cs typeface="B Nazanin" panose="00000400000000000000" pitchFamily="2" charset="-78"/>
            </a:endParaRPr>
          </a:p>
          <a:p>
            <a:pPr marL="274320" lvl="0" indent="-274320" algn="r" defTabSz="914400" rtl="1">
              <a:spcBef>
                <a:spcPts val="600"/>
              </a:spcBef>
              <a:buClr>
                <a:srgbClr val="B13F9A"/>
              </a:buClr>
              <a:buSzPct val="73000"/>
              <a:buFont typeface="Wingdings 2"/>
              <a:buChar char=""/>
            </a:pPr>
            <a:r>
              <a:rPr lang="fa-IR" sz="2800" dirty="0" smtClean="0">
                <a:solidFill>
                  <a:prstClr val="black"/>
                </a:solidFill>
                <a:cs typeface="B Nazanin" panose="00000400000000000000" pitchFamily="2" charset="-78"/>
              </a:rPr>
              <a:t>سندرم </a:t>
            </a:r>
            <a:r>
              <a:rPr lang="fa-IR" sz="2800" dirty="0">
                <a:solidFill>
                  <a:prstClr val="black"/>
                </a:solidFill>
                <a:cs typeface="B Nazanin" panose="00000400000000000000" pitchFamily="2" charset="-78"/>
              </a:rPr>
              <a:t>تخمدان پلی </a:t>
            </a:r>
            <a:r>
              <a:rPr lang="fa-IR" sz="2800" dirty="0" smtClean="0">
                <a:solidFill>
                  <a:prstClr val="black"/>
                </a:solidFill>
                <a:cs typeface="B Nazanin" panose="00000400000000000000" pitchFamily="2" charset="-78"/>
              </a:rPr>
              <a:t>کیستیک </a:t>
            </a:r>
          </a:p>
          <a:p>
            <a:pPr marL="274320" lvl="0" indent="-274320" algn="r" defTabSz="914400" rtl="1">
              <a:spcBef>
                <a:spcPts val="600"/>
              </a:spcBef>
              <a:buClr>
                <a:srgbClr val="B13F9A"/>
              </a:buClr>
              <a:buSzPct val="73000"/>
              <a:buFont typeface="Wingdings 2"/>
              <a:buChar char=""/>
            </a:pPr>
            <a:r>
              <a:rPr lang="fa-IR" sz="2800" dirty="0" smtClean="0">
                <a:solidFill>
                  <a:prstClr val="black"/>
                </a:solidFill>
                <a:cs typeface="B Nazanin" panose="00000400000000000000" pitchFamily="2" charset="-78"/>
              </a:rPr>
              <a:t>اندومتریوز </a:t>
            </a:r>
            <a:endParaRPr lang="fa-IR" sz="2800" dirty="0">
              <a:solidFill>
                <a:prstClr val="black"/>
              </a:solidFill>
              <a:cs typeface="B Nazanin" panose="00000400000000000000" pitchFamily="2" charset="-78"/>
            </a:endParaRPr>
          </a:p>
          <a:p>
            <a:pPr marL="274320" lvl="0" indent="-274320" algn="r" defTabSz="914400" rtl="1">
              <a:spcBef>
                <a:spcPts val="600"/>
              </a:spcBef>
              <a:buClr>
                <a:srgbClr val="B13F9A"/>
              </a:buClr>
              <a:buSzPct val="73000"/>
              <a:buFont typeface="Wingdings 2"/>
              <a:buChar char=""/>
            </a:pPr>
            <a:r>
              <a:rPr lang="fa-IR" sz="2800" dirty="0">
                <a:solidFill>
                  <a:prstClr val="black"/>
                </a:solidFill>
                <a:cs typeface="B Nazanin" panose="00000400000000000000" pitchFamily="2" charset="-78"/>
              </a:rPr>
              <a:t>آلودگی های محیطی</a:t>
            </a:r>
          </a:p>
          <a:p>
            <a:endParaRPr lang="fa-IR" dirty="0"/>
          </a:p>
        </p:txBody>
      </p:sp>
    </p:spTree>
    <p:extLst>
      <p:ext uri="{BB962C8B-B14F-4D97-AF65-F5344CB8AC3E}">
        <p14:creationId xmlns:p14="http://schemas.microsoft.com/office/powerpoint/2010/main" val="1805070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136073"/>
            <a:ext cx="9270230" cy="4905289"/>
          </a:xfrm>
        </p:spPr>
        <p:txBody>
          <a:bodyPr/>
          <a:lstStyle/>
          <a:p>
            <a:pPr marL="274320" lvl="0" indent="-274320" algn="r" defTabSz="914400" rtl="1">
              <a:spcBef>
                <a:spcPts val="600"/>
              </a:spcBef>
              <a:buClr>
                <a:srgbClr val="B13F9A"/>
              </a:buClr>
              <a:buSzPct val="73000"/>
              <a:buFont typeface="Wingdings 2"/>
              <a:buChar char=""/>
            </a:pPr>
            <a:r>
              <a:rPr lang="fa-IR" sz="2800" dirty="0">
                <a:solidFill>
                  <a:prstClr val="black"/>
                </a:solidFill>
                <a:cs typeface="B Nazanin" panose="00000400000000000000" pitchFamily="2" charset="-78"/>
              </a:rPr>
              <a:t>مشکلات لوله های رحمی </a:t>
            </a:r>
            <a:endParaRPr lang="fa-IR" sz="2800" dirty="0" smtClean="0">
              <a:solidFill>
                <a:prstClr val="black"/>
              </a:solidFill>
              <a:cs typeface="B Nazanin" panose="00000400000000000000" pitchFamily="2" charset="-78"/>
            </a:endParaRPr>
          </a:p>
          <a:p>
            <a:pPr marL="274320" lvl="0" indent="-274320" algn="r" defTabSz="914400" rtl="1">
              <a:spcBef>
                <a:spcPts val="600"/>
              </a:spcBef>
              <a:buClr>
                <a:srgbClr val="B13F9A"/>
              </a:buClr>
              <a:buSzPct val="73000"/>
              <a:buFont typeface="Wingdings 2"/>
              <a:buChar char=""/>
            </a:pPr>
            <a:endParaRPr lang="fa-IR" sz="2800" dirty="0">
              <a:solidFill>
                <a:prstClr val="black"/>
              </a:solidFill>
              <a:cs typeface="B Nazanin" panose="00000400000000000000" pitchFamily="2" charset="-78"/>
            </a:endParaRPr>
          </a:p>
          <a:p>
            <a:pPr marL="274320" lvl="0" indent="-274320" algn="r" defTabSz="914400" rtl="1">
              <a:spcBef>
                <a:spcPts val="600"/>
              </a:spcBef>
              <a:buClr>
                <a:srgbClr val="B13F9A"/>
              </a:buClr>
              <a:buSzPct val="73000"/>
              <a:buFont typeface="Wingdings 2"/>
              <a:buChar char=""/>
            </a:pPr>
            <a:r>
              <a:rPr lang="fa-IR" sz="2800" dirty="0">
                <a:solidFill>
                  <a:prstClr val="black"/>
                </a:solidFill>
                <a:cs typeface="B Nazanin" panose="00000400000000000000" pitchFamily="2" charset="-78"/>
              </a:rPr>
              <a:t>چسبندگی و اعمال جراحی </a:t>
            </a:r>
            <a:endParaRPr lang="fa-IR" sz="2800" dirty="0" smtClean="0">
              <a:solidFill>
                <a:prstClr val="black"/>
              </a:solidFill>
              <a:cs typeface="B Nazanin" panose="00000400000000000000" pitchFamily="2" charset="-78"/>
            </a:endParaRPr>
          </a:p>
          <a:p>
            <a:pPr marL="274320" lvl="0" indent="-274320" algn="r" defTabSz="914400" rtl="1">
              <a:spcBef>
                <a:spcPts val="600"/>
              </a:spcBef>
              <a:buClr>
                <a:srgbClr val="B13F9A"/>
              </a:buClr>
              <a:buSzPct val="73000"/>
              <a:buFont typeface="Wingdings 2"/>
              <a:buChar char=""/>
            </a:pPr>
            <a:endParaRPr lang="fa-IR" sz="2800" dirty="0">
              <a:solidFill>
                <a:prstClr val="black"/>
              </a:solidFill>
              <a:cs typeface="B Nazanin" panose="00000400000000000000" pitchFamily="2" charset="-78"/>
            </a:endParaRPr>
          </a:p>
          <a:p>
            <a:pPr marL="274320" lvl="0" indent="-274320" algn="r" defTabSz="914400" rtl="1">
              <a:spcBef>
                <a:spcPts val="600"/>
              </a:spcBef>
              <a:buClr>
                <a:srgbClr val="B13F9A"/>
              </a:buClr>
              <a:buSzPct val="73000"/>
              <a:buFont typeface="Wingdings 2"/>
              <a:buChar char=""/>
            </a:pPr>
            <a:r>
              <a:rPr lang="fa-IR" sz="2800" dirty="0">
                <a:solidFill>
                  <a:prstClr val="black"/>
                </a:solidFill>
                <a:cs typeface="B Nazanin" panose="00000400000000000000" pitchFamily="2" charset="-78"/>
              </a:rPr>
              <a:t>عفونت های بدون علامت از جمله </a:t>
            </a:r>
            <a:r>
              <a:rPr lang="fa-IR" sz="2800" dirty="0" smtClean="0">
                <a:solidFill>
                  <a:prstClr val="black"/>
                </a:solidFill>
                <a:cs typeface="B Nazanin" panose="00000400000000000000" pitchFamily="2" charset="-78"/>
              </a:rPr>
              <a:t>کلامیدیا</a:t>
            </a:r>
          </a:p>
          <a:p>
            <a:pPr marL="274320" lvl="0" indent="-274320" algn="r" defTabSz="914400" rtl="1">
              <a:spcBef>
                <a:spcPts val="600"/>
              </a:spcBef>
              <a:buClr>
                <a:srgbClr val="B13F9A"/>
              </a:buClr>
              <a:buSzPct val="73000"/>
              <a:buFont typeface="Wingdings 2"/>
              <a:buChar char=""/>
            </a:pPr>
            <a:endParaRPr lang="fa-IR" sz="2800" dirty="0">
              <a:solidFill>
                <a:prstClr val="black"/>
              </a:solidFill>
              <a:cs typeface="B Nazanin" panose="00000400000000000000" pitchFamily="2" charset="-78"/>
            </a:endParaRPr>
          </a:p>
          <a:p>
            <a:pPr marL="274320" lvl="0" indent="-274320" algn="r" defTabSz="914400" rtl="1">
              <a:spcBef>
                <a:spcPts val="600"/>
              </a:spcBef>
              <a:buClr>
                <a:srgbClr val="B13F9A"/>
              </a:buClr>
              <a:buSzPct val="73000"/>
              <a:buFont typeface="Wingdings 2"/>
              <a:buChar char=""/>
            </a:pPr>
            <a:r>
              <a:rPr lang="fa-IR" sz="2800" dirty="0" smtClean="0">
                <a:solidFill>
                  <a:prstClr val="black"/>
                </a:solidFill>
                <a:cs typeface="B Nazanin" panose="00000400000000000000" pitchFamily="2" charset="-78"/>
              </a:rPr>
              <a:t>فیبروم</a:t>
            </a:r>
          </a:p>
          <a:p>
            <a:pPr marL="274320" lvl="0" indent="-274320" algn="r" defTabSz="914400" rtl="1">
              <a:spcBef>
                <a:spcPts val="600"/>
              </a:spcBef>
              <a:buClr>
                <a:srgbClr val="B13F9A"/>
              </a:buClr>
              <a:buSzPct val="73000"/>
              <a:buFont typeface="Wingdings 2"/>
              <a:buChar char=""/>
            </a:pPr>
            <a:endParaRPr lang="fa-IR" sz="2800" dirty="0">
              <a:solidFill>
                <a:prstClr val="black"/>
              </a:solidFill>
              <a:cs typeface="B Nazanin" panose="00000400000000000000" pitchFamily="2" charset="-78"/>
            </a:endParaRPr>
          </a:p>
          <a:p>
            <a:pPr marL="274320" lvl="0" indent="-274320" algn="r" defTabSz="914400" rtl="1">
              <a:spcBef>
                <a:spcPts val="600"/>
              </a:spcBef>
              <a:buClr>
                <a:srgbClr val="B13F9A"/>
              </a:buClr>
              <a:buSzPct val="73000"/>
              <a:buFont typeface="Wingdings 2"/>
              <a:buChar char=""/>
            </a:pPr>
            <a:r>
              <a:rPr lang="fa-IR" sz="2800" dirty="0">
                <a:solidFill>
                  <a:prstClr val="black"/>
                </a:solidFill>
                <a:cs typeface="B Nazanin" panose="00000400000000000000" pitchFamily="2" charset="-78"/>
              </a:rPr>
              <a:t>مشکلات دهانه رحم (سرویکس)</a:t>
            </a:r>
          </a:p>
          <a:p>
            <a:endParaRPr lang="fa-IR" dirty="0"/>
          </a:p>
        </p:txBody>
      </p:sp>
    </p:spTree>
    <p:extLst>
      <p:ext uri="{BB962C8B-B14F-4D97-AF65-F5344CB8AC3E}">
        <p14:creationId xmlns:p14="http://schemas.microsoft.com/office/powerpoint/2010/main" val="1798402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77091"/>
            <a:ext cx="8596668" cy="734291"/>
          </a:xfrm>
        </p:spPr>
        <p:txBody>
          <a:bodyPr/>
          <a:lstStyle/>
          <a:p>
            <a:pPr algn="ctr"/>
            <a:r>
              <a:rPr lang="fa-IR" b="1" dirty="0" smtClean="0">
                <a:solidFill>
                  <a:schemeClr val="tx1"/>
                </a:solidFill>
                <a:cs typeface="B Nazanin" panose="00000400000000000000" pitchFamily="2" charset="-78"/>
              </a:rPr>
              <a:t>عوامل کاهش دهنده شانس بارداری</a:t>
            </a:r>
            <a:endParaRPr lang="en-US" b="1" dirty="0">
              <a:solidFill>
                <a:schemeClr val="tx1"/>
              </a:solidFill>
              <a:cs typeface="B Nazanin" panose="00000400000000000000" pitchFamily="2" charset="-78"/>
            </a:endParaRPr>
          </a:p>
        </p:txBody>
      </p:sp>
      <p:sp>
        <p:nvSpPr>
          <p:cNvPr id="4" name="Text Placeholder 3"/>
          <p:cNvSpPr>
            <a:spLocks noGrp="1"/>
          </p:cNvSpPr>
          <p:nvPr>
            <p:ph type="body" idx="1"/>
          </p:nvPr>
        </p:nvSpPr>
        <p:spPr>
          <a:xfrm>
            <a:off x="675745" y="1274290"/>
            <a:ext cx="4182433" cy="576262"/>
          </a:xfrm>
        </p:spPr>
        <p:txBody>
          <a:bodyPr/>
          <a:lstStyle/>
          <a:p>
            <a:pPr algn="ctr"/>
            <a:r>
              <a:rPr lang="fa-IR" sz="3200" b="1" dirty="0" smtClean="0">
                <a:solidFill>
                  <a:schemeClr val="tx1"/>
                </a:solidFill>
                <a:cs typeface="B Nazanin" panose="00000400000000000000" pitchFamily="2" charset="-78"/>
              </a:rPr>
              <a:t>در مردان</a:t>
            </a:r>
            <a:endParaRPr lang="en-US" sz="3200" b="1" dirty="0">
              <a:solidFill>
                <a:schemeClr val="tx1"/>
              </a:solidFill>
              <a:cs typeface="B Nazanin" panose="00000400000000000000" pitchFamily="2" charset="-78"/>
            </a:endParaRPr>
          </a:p>
        </p:txBody>
      </p:sp>
      <p:sp>
        <p:nvSpPr>
          <p:cNvPr id="5" name="Content Placeholder 4"/>
          <p:cNvSpPr>
            <a:spLocks noGrp="1"/>
          </p:cNvSpPr>
          <p:nvPr>
            <p:ph sz="half" idx="2"/>
          </p:nvPr>
        </p:nvSpPr>
        <p:spPr>
          <a:xfrm>
            <a:off x="429491" y="1930401"/>
            <a:ext cx="4431877" cy="4442690"/>
          </a:xfrm>
        </p:spPr>
        <p:txBody>
          <a:bodyPr>
            <a:normAutofit/>
          </a:bodyPr>
          <a:lstStyle/>
          <a:p>
            <a:pPr algn="r" rtl="1">
              <a:buClr>
                <a:schemeClr val="accent2">
                  <a:lumMod val="50000"/>
                </a:schemeClr>
              </a:buClr>
              <a:buFont typeface="Arial" panose="020B0604020202090204" pitchFamily="34" charset="0"/>
              <a:buChar char="•"/>
            </a:pPr>
            <a:r>
              <a:rPr lang="fa-IR" sz="2400" b="1" dirty="0" smtClean="0">
                <a:solidFill>
                  <a:schemeClr val="tx1"/>
                </a:solidFill>
                <a:cs typeface="B Nazanin" panose="00000400000000000000" pitchFamily="2" charset="-78"/>
              </a:rPr>
              <a:t>سن بالاتر از 40 سال</a:t>
            </a:r>
          </a:p>
          <a:p>
            <a:pPr algn="r" rtl="1">
              <a:buClr>
                <a:schemeClr val="accent2">
                  <a:lumMod val="50000"/>
                </a:schemeClr>
              </a:buClr>
              <a:buFont typeface="Arial" panose="020B0604020202090204" pitchFamily="34" charset="0"/>
              <a:buChar char="•"/>
            </a:pPr>
            <a:r>
              <a:rPr lang="fa-IR" sz="2400" b="1" dirty="0" smtClean="0">
                <a:solidFill>
                  <a:schemeClr val="tx1"/>
                </a:solidFill>
                <a:cs typeface="B Nazanin" panose="00000400000000000000" pitchFamily="2" charset="-78"/>
              </a:rPr>
              <a:t>سیگار </a:t>
            </a:r>
          </a:p>
          <a:p>
            <a:pPr algn="r" rtl="1">
              <a:buClr>
                <a:schemeClr val="accent2">
                  <a:lumMod val="50000"/>
                </a:schemeClr>
              </a:buClr>
              <a:buFont typeface="Arial" panose="020B0604020202090204" pitchFamily="34" charset="0"/>
              <a:buChar char="•"/>
            </a:pPr>
            <a:r>
              <a:rPr lang="fa-IR" sz="2400" b="1" dirty="0" smtClean="0">
                <a:solidFill>
                  <a:schemeClr val="tx1"/>
                </a:solidFill>
                <a:cs typeface="B Nazanin" panose="00000400000000000000" pitchFamily="2" charset="-78"/>
              </a:rPr>
              <a:t>مصرف الکل</a:t>
            </a:r>
          </a:p>
          <a:p>
            <a:pPr algn="r" rtl="1">
              <a:buClr>
                <a:schemeClr val="accent2">
                  <a:lumMod val="50000"/>
                </a:schemeClr>
              </a:buClr>
              <a:buFont typeface="Arial" panose="020B0604020202090204" pitchFamily="34" charset="0"/>
              <a:buChar char="•"/>
            </a:pPr>
            <a:r>
              <a:rPr lang="fa-IR" sz="2400" b="1" dirty="0" smtClean="0">
                <a:solidFill>
                  <a:schemeClr val="tx1"/>
                </a:solidFill>
                <a:cs typeface="B Nazanin" panose="00000400000000000000" pitchFamily="2" charset="-78"/>
              </a:rPr>
              <a:t>داروها</a:t>
            </a:r>
          </a:p>
          <a:p>
            <a:pPr algn="r" rtl="1">
              <a:buClr>
                <a:schemeClr val="accent2">
                  <a:lumMod val="50000"/>
                </a:schemeClr>
              </a:buClr>
              <a:buFont typeface="Arial" panose="020B0604020202090204" pitchFamily="34" charset="0"/>
              <a:buChar char="•"/>
            </a:pPr>
            <a:r>
              <a:rPr lang="fa-IR" sz="2400" b="1" dirty="0" smtClean="0">
                <a:solidFill>
                  <a:schemeClr val="tx1"/>
                </a:solidFill>
                <a:cs typeface="B Nazanin" panose="00000400000000000000" pitchFamily="2" charset="-78"/>
              </a:rPr>
              <a:t>سموم محیطی (آفت کش ها و سرب،حشره کش ها)</a:t>
            </a:r>
          </a:p>
          <a:p>
            <a:pPr algn="r" rtl="1">
              <a:buClr>
                <a:schemeClr val="accent2">
                  <a:lumMod val="50000"/>
                </a:schemeClr>
              </a:buClr>
              <a:buFont typeface="Arial" panose="020B0604020202090204" pitchFamily="34" charset="0"/>
              <a:buChar char="•"/>
            </a:pPr>
            <a:r>
              <a:rPr lang="fa-IR" sz="2400" b="1" dirty="0" smtClean="0">
                <a:solidFill>
                  <a:schemeClr val="tx1"/>
                </a:solidFill>
                <a:cs typeface="B Nazanin" panose="00000400000000000000" pitchFamily="2" charset="-78"/>
              </a:rPr>
              <a:t>مشکلات سلامت مانند اوریون</a:t>
            </a:r>
          </a:p>
          <a:p>
            <a:pPr algn="r" rtl="1">
              <a:buClr>
                <a:schemeClr val="accent2">
                  <a:lumMod val="50000"/>
                </a:schemeClr>
              </a:buClr>
              <a:buFont typeface="Arial" panose="020B0604020202090204" pitchFamily="34" charset="0"/>
              <a:buChar char="•"/>
            </a:pPr>
            <a:r>
              <a:rPr lang="fa-IR" sz="2400" b="1" dirty="0" smtClean="0">
                <a:solidFill>
                  <a:schemeClr val="tx1"/>
                </a:solidFill>
                <a:cs typeface="B Nazanin" panose="00000400000000000000" pitchFamily="2" charset="-78"/>
              </a:rPr>
              <a:t>مشکلات هورمونی</a:t>
            </a:r>
          </a:p>
          <a:p>
            <a:pPr algn="r" rtl="1">
              <a:buClr>
                <a:schemeClr val="accent2">
                  <a:lumMod val="50000"/>
                </a:schemeClr>
              </a:buClr>
              <a:buFont typeface="Arial" panose="020B0604020202090204" pitchFamily="34" charset="0"/>
              <a:buChar char="•"/>
            </a:pPr>
            <a:r>
              <a:rPr lang="fa-IR" sz="2400" b="1" dirty="0" smtClean="0">
                <a:solidFill>
                  <a:schemeClr val="tx1"/>
                </a:solidFill>
                <a:cs typeface="B Nazanin" panose="00000400000000000000" pitchFamily="2" charset="-78"/>
              </a:rPr>
              <a:t>رادیوتراپی یا شیمی درمانی</a:t>
            </a:r>
          </a:p>
        </p:txBody>
      </p:sp>
      <p:sp>
        <p:nvSpPr>
          <p:cNvPr id="6" name="Text Placeholder 5"/>
          <p:cNvSpPr>
            <a:spLocks noGrp="1"/>
          </p:cNvSpPr>
          <p:nvPr>
            <p:ph type="body" sz="quarter" idx="3"/>
          </p:nvPr>
        </p:nvSpPr>
        <p:spPr>
          <a:xfrm>
            <a:off x="5420903" y="1274290"/>
            <a:ext cx="4185618" cy="576262"/>
          </a:xfrm>
        </p:spPr>
        <p:txBody>
          <a:bodyPr/>
          <a:lstStyle/>
          <a:p>
            <a:pPr algn="ctr"/>
            <a:r>
              <a:rPr lang="fa-IR" sz="3600" b="1" dirty="0" smtClean="0">
                <a:solidFill>
                  <a:schemeClr val="tx1"/>
                </a:solidFill>
                <a:cs typeface="B Nazanin" panose="00000400000000000000" pitchFamily="2" charset="-78"/>
              </a:rPr>
              <a:t>در زنان</a:t>
            </a:r>
            <a:endParaRPr lang="en-US" sz="3600" b="1" dirty="0">
              <a:solidFill>
                <a:schemeClr val="tx1"/>
              </a:solidFill>
              <a:cs typeface="B Nazanin" panose="00000400000000000000" pitchFamily="2" charset="-78"/>
            </a:endParaRPr>
          </a:p>
        </p:txBody>
      </p:sp>
      <p:sp>
        <p:nvSpPr>
          <p:cNvPr id="7" name="Content Placeholder 6"/>
          <p:cNvSpPr>
            <a:spLocks noGrp="1"/>
          </p:cNvSpPr>
          <p:nvPr>
            <p:ph sz="quarter" idx="4"/>
          </p:nvPr>
        </p:nvSpPr>
        <p:spPr>
          <a:xfrm>
            <a:off x="5088384" y="1836695"/>
            <a:ext cx="4748343" cy="4314723"/>
          </a:xfrm>
        </p:spPr>
        <p:txBody>
          <a:bodyPr>
            <a:noAutofit/>
          </a:bodyPr>
          <a:lstStyle/>
          <a:p>
            <a:pPr algn="r" rtl="1">
              <a:buClr>
                <a:schemeClr val="accent2">
                  <a:lumMod val="50000"/>
                </a:schemeClr>
              </a:buClr>
              <a:buFont typeface="Arial" panose="020B0604020202090204" pitchFamily="34" charset="0"/>
              <a:buChar char="•"/>
            </a:pPr>
            <a:r>
              <a:rPr lang="fa-IR" sz="2400" b="1" dirty="0" smtClean="0">
                <a:solidFill>
                  <a:schemeClr val="bg2">
                    <a:lumMod val="10000"/>
                  </a:schemeClr>
                </a:solidFill>
                <a:cs typeface="B Nazanin" panose="00000400000000000000" pitchFamily="2" charset="-78"/>
              </a:rPr>
              <a:t>سن 30 سال یا بالاتر</a:t>
            </a:r>
          </a:p>
          <a:p>
            <a:pPr algn="r" rtl="1">
              <a:buClr>
                <a:schemeClr val="accent2">
                  <a:lumMod val="50000"/>
                </a:schemeClr>
              </a:buClr>
              <a:buFont typeface="Arial" panose="020B0604020202090204" pitchFamily="34" charset="0"/>
              <a:buChar char="•"/>
            </a:pPr>
            <a:r>
              <a:rPr lang="fa-IR" sz="2400" b="1" dirty="0" smtClean="0">
                <a:solidFill>
                  <a:schemeClr val="bg2">
                    <a:lumMod val="10000"/>
                  </a:schemeClr>
                </a:solidFill>
                <a:cs typeface="B Nazanin" panose="00000400000000000000" pitchFamily="2" charset="-78"/>
              </a:rPr>
              <a:t>سیگار </a:t>
            </a:r>
          </a:p>
          <a:p>
            <a:pPr algn="r" rtl="1">
              <a:buClr>
                <a:schemeClr val="accent2">
                  <a:lumMod val="50000"/>
                </a:schemeClr>
              </a:buClr>
              <a:buFont typeface="Arial" panose="020B0604020202090204" pitchFamily="34" charset="0"/>
              <a:buChar char="•"/>
            </a:pPr>
            <a:r>
              <a:rPr lang="fa-IR" sz="2400" b="1" dirty="0" smtClean="0">
                <a:solidFill>
                  <a:schemeClr val="bg2">
                    <a:lumMod val="10000"/>
                  </a:schemeClr>
                </a:solidFill>
                <a:cs typeface="B Nazanin" panose="00000400000000000000" pitchFamily="2" charset="-78"/>
              </a:rPr>
              <a:t>مصرف الکل</a:t>
            </a:r>
          </a:p>
          <a:p>
            <a:pPr algn="r" rtl="1">
              <a:buClr>
                <a:schemeClr val="accent2">
                  <a:lumMod val="50000"/>
                </a:schemeClr>
              </a:buClr>
              <a:buFont typeface="Arial" panose="020B0604020202090204" pitchFamily="34" charset="0"/>
              <a:buChar char="•"/>
            </a:pPr>
            <a:r>
              <a:rPr lang="fa-IR" sz="2400" b="1" dirty="0" smtClean="0">
                <a:solidFill>
                  <a:schemeClr val="bg2">
                    <a:lumMod val="10000"/>
                  </a:schemeClr>
                </a:solidFill>
                <a:cs typeface="B Nazanin" panose="00000400000000000000" pitchFamily="2" charset="-78"/>
              </a:rPr>
              <a:t>استرس </a:t>
            </a:r>
          </a:p>
          <a:p>
            <a:pPr algn="r" rtl="1">
              <a:buClr>
                <a:schemeClr val="accent2">
                  <a:lumMod val="50000"/>
                </a:schemeClr>
              </a:buClr>
              <a:buFont typeface="Arial" panose="020B0604020202090204" pitchFamily="34" charset="0"/>
              <a:buChar char="•"/>
            </a:pPr>
            <a:r>
              <a:rPr lang="fa-IR" sz="2400" b="1" dirty="0" smtClean="0">
                <a:solidFill>
                  <a:schemeClr val="bg2">
                    <a:lumMod val="10000"/>
                  </a:schemeClr>
                </a:solidFill>
                <a:cs typeface="B Nazanin" panose="00000400000000000000" pitchFamily="2" charset="-78"/>
              </a:rPr>
              <a:t>رژیم غذایی نامناسب</a:t>
            </a:r>
          </a:p>
          <a:p>
            <a:pPr algn="r" rtl="1">
              <a:buClr>
                <a:schemeClr val="accent2">
                  <a:lumMod val="50000"/>
                </a:schemeClr>
              </a:buClr>
              <a:buFont typeface="Arial" panose="020B0604020202090204" pitchFamily="34" charset="0"/>
              <a:buChar char="•"/>
            </a:pPr>
            <a:r>
              <a:rPr lang="fa-IR" sz="2400" b="1" dirty="0" smtClean="0">
                <a:solidFill>
                  <a:schemeClr val="bg2">
                    <a:lumMod val="10000"/>
                  </a:schemeClr>
                </a:solidFill>
                <a:cs typeface="B Nazanin" panose="00000400000000000000" pitchFamily="2" charset="-78"/>
              </a:rPr>
              <a:t>ورزش سنگین</a:t>
            </a:r>
          </a:p>
          <a:p>
            <a:pPr algn="r" rtl="1">
              <a:buClr>
                <a:schemeClr val="accent2">
                  <a:lumMod val="50000"/>
                </a:schemeClr>
              </a:buClr>
              <a:buFont typeface="Arial" panose="020B0604020202090204" pitchFamily="34" charset="0"/>
              <a:buChar char="•"/>
            </a:pPr>
            <a:r>
              <a:rPr lang="fa-IR" sz="2400" b="1" dirty="0" smtClean="0">
                <a:solidFill>
                  <a:schemeClr val="bg2">
                    <a:lumMod val="10000"/>
                  </a:schemeClr>
                </a:solidFill>
                <a:cs typeface="B Nazanin" panose="00000400000000000000" pitchFamily="2" charset="-78"/>
              </a:rPr>
              <a:t>بیماری های منتقله از راه تماس جنسی</a:t>
            </a:r>
          </a:p>
          <a:p>
            <a:pPr algn="r" rtl="1">
              <a:buClr>
                <a:schemeClr val="accent2">
                  <a:lumMod val="50000"/>
                </a:schemeClr>
              </a:buClr>
              <a:buFont typeface="Arial" panose="020B0604020202090204" pitchFamily="34" charset="0"/>
              <a:buChar char="•"/>
            </a:pPr>
            <a:r>
              <a:rPr lang="fa-IR" sz="2400" b="1" dirty="0" smtClean="0">
                <a:solidFill>
                  <a:schemeClr val="bg2">
                    <a:lumMod val="10000"/>
                  </a:schemeClr>
                </a:solidFill>
                <a:cs typeface="B Nazanin" panose="00000400000000000000" pitchFamily="2" charset="-78"/>
              </a:rPr>
              <a:t>مشکلات سلامتی با تغییرات هورمونی</a:t>
            </a:r>
            <a:endParaRPr lang="fa-IR" sz="2400" b="1" dirty="0">
              <a:solidFill>
                <a:schemeClr val="bg2">
                  <a:lumMod val="10000"/>
                </a:schemeClr>
              </a:solidFill>
              <a:cs typeface="B Nazanin" panose="00000400000000000000" pitchFamily="2" charset="-78"/>
            </a:endParaRPr>
          </a:p>
          <a:p>
            <a:pPr algn="r" rtl="1">
              <a:buClr>
                <a:schemeClr val="accent2">
                  <a:lumMod val="50000"/>
                </a:schemeClr>
              </a:buClr>
              <a:buFont typeface="Arial" panose="020B0604020202090204" pitchFamily="34" charset="0"/>
              <a:buChar char="•"/>
            </a:pPr>
            <a:r>
              <a:rPr lang="fa-IR" sz="2400" b="1" dirty="0">
                <a:solidFill>
                  <a:schemeClr val="tx1"/>
                </a:solidFill>
                <a:cs typeface="B Nazanin" panose="00000400000000000000" pitchFamily="2" charset="-78"/>
              </a:rPr>
              <a:t>رادیوتراپی یا شیمی درمانی</a:t>
            </a:r>
          </a:p>
          <a:p>
            <a:pPr algn="r" rtl="1">
              <a:buClr>
                <a:schemeClr val="accent2">
                  <a:lumMod val="50000"/>
                </a:schemeClr>
              </a:buClr>
              <a:buFont typeface="Arial" panose="020B0604020202090204" pitchFamily="34" charset="0"/>
              <a:buChar char="•"/>
            </a:pPr>
            <a:endParaRPr lang="en-US" sz="2400" b="1" dirty="0">
              <a:solidFill>
                <a:schemeClr val="bg2">
                  <a:lumMod val="10000"/>
                </a:schemeClr>
              </a:solidFill>
              <a:cs typeface="B Nazanin" panose="00000400000000000000" pitchFamily="2" charset="-78"/>
            </a:endParaRPr>
          </a:p>
        </p:txBody>
      </p:sp>
    </p:spTree>
    <p:extLst>
      <p:ext uri="{BB962C8B-B14F-4D97-AF65-F5344CB8AC3E}">
        <p14:creationId xmlns:p14="http://schemas.microsoft.com/office/powerpoint/2010/main" val="34685811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517139" cy="5430982"/>
          </a:xfrm>
        </p:spPr>
        <p:txBody>
          <a:bodyPr>
            <a:noAutofit/>
          </a:bodyPr>
          <a:lstStyle/>
          <a:p>
            <a:pPr algn="r"/>
            <a:r>
              <a:rPr lang="fa-IR" sz="2800" dirty="0" smtClean="0">
                <a:solidFill>
                  <a:schemeClr val="tx1"/>
                </a:solidFill>
                <a:cs typeface="B Titr" panose="00000700000000000000" pitchFamily="2" charset="-78"/>
              </a:rPr>
              <a:t>درمان ناباروری:</a:t>
            </a:r>
            <a:r>
              <a:rPr lang="en-US" sz="2800" dirty="0" smtClean="0">
                <a:solidFill>
                  <a:schemeClr val="tx1"/>
                </a:solidFill>
                <a:cs typeface="B Titr" panose="00000700000000000000" pitchFamily="2" charset="-78"/>
              </a:rPr>
              <a:t/>
            </a:r>
            <a:br>
              <a:rPr lang="en-US" sz="2800" dirty="0" smtClean="0">
                <a:solidFill>
                  <a:schemeClr val="tx1"/>
                </a:solidFill>
                <a:cs typeface="B Titr" panose="00000700000000000000" pitchFamily="2" charset="-78"/>
              </a:rPr>
            </a:br>
            <a:r>
              <a:rPr lang="fa-IR" sz="2400" dirty="0" smtClean="0">
                <a:solidFill>
                  <a:schemeClr val="tx1"/>
                </a:solidFill>
                <a:cs typeface="B Nazanin" panose="00000400000000000000" pitchFamily="2" charset="-78"/>
              </a:rPr>
              <a:t/>
            </a:r>
            <a:br>
              <a:rPr lang="fa-IR" sz="2400" dirty="0" smtClean="0">
                <a:solidFill>
                  <a:schemeClr val="tx1"/>
                </a:solidFill>
                <a:cs typeface="B Nazanin" panose="00000400000000000000" pitchFamily="2" charset="-78"/>
              </a:rPr>
            </a:br>
            <a:r>
              <a:rPr lang="fa-IR" sz="2400" dirty="0" smtClean="0">
                <a:solidFill>
                  <a:schemeClr val="tx1"/>
                </a:solidFill>
                <a:cs typeface="B Nazanin" panose="00000400000000000000" pitchFamily="2" charset="-78"/>
              </a:rPr>
              <a:t>1. ﺑﺎ </a:t>
            </a:r>
            <a:r>
              <a:rPr lang="fa-IR" sz="2400" dirty="0">
                <a:solidFill>
                  <a:schemeClr val="tx1"/>
                </a:solidFill>
                <a:cs typeface="B Nazanin" panose="00000400000000000000" pitchFamily="2" charset="-78"/>
              </a:rPr>
              <a:t>ﺗﻮﺟﻪ ﺑﻪ ﺳﻬﻢ ﻣـﺴﺎوي ﻋﻠـﻞ ﻣﺮداﻧـﻪ و ﻋﻠـﻞ زﻧﺎﻧـﻪ در اﻳﺠـﺎد </a:t>
            </a:r>
            <a:r>
              <a:rPr lang="fa-IR" sz="2400" dirty="0" smtClean="0">
                <a:solidFill>
                  <a:schemeClr val="tx1"/>
                </a:solidFill>
                <a:cs typeface="B Nazanin" panose="00000400000000000000" pitchFamily="2" charset="-78"/>
              </a:rPr>
              <a:t>ﻧﺎﺑﺎروري،( ﻣﺮاﺟﻌﻪ </a:t>
            </a:r>
            <a:r>
              <a:rPr lang="fa-IR" sz="2400" dirty="0">
                <a:solidFill>
                  <a:schemeClr val="tx1"/>
                </a:solidFill>
                <a:cs typeface="B Nazanin" panose="00000400000000000000" pitchFamily="2" charset="-78"/>
              </a:rPr>
              <a:t>ﻫﺮ دو ﻧﻔﺮ) </a:t>
            </a:r>
            <a:r>
              <a:rPr lang="fa-IR" sz="2400" dirty="0" smtClean="0">
                <a:solidFill>
                  <a:schemeClr val="tx1"/>
                </a:solidFill>
                <a:cs typeface="B Nazanin" panose="00000400000000000000" pitchFamily="2" charset="-78"/>
              </a:rPr>
              <a:t>زوج </a:t>
            </a:r>
            <a:r>
              <a:rPr lang="fa-IR" sz="2400" dirty="0">
                <a:solidFill>
                  <a:schemeClr val="tx1"/>
                </a:solidFill>
                <a:cs typeface="B Nazanin" panose="00000400000000000000" pitchFamily="2" charset="-78"/>
              </a:rPr>
              <a:t>ﺑﺮاي </a:t>
            </a:r>
            <a:r>
              <a:rPr lang="fa-IR" sz="2400" dirty="0" smtClean="0">
                <a:solidFill>
                  <a:schemeClr val="tx1"/>
                </a:solidFill>
                <a:cs typeface="B Nazanin" panose="00000400000000000000" pitchFamily="2" charset="-78"/>
              </a:rPr>
              <a:t>تشخیص و </a:t>
            </a:r>
            <a:r>
              <a:rPr lang="fa-IR" sz="2400" dirty="0">
                <a:solidFill>
                  <a:schemeClr val="tx1"/>
                </a:solidFill>
                <a:cs typeface="B Nazanin" panose="00000400000000000000" pitchFamily="2" charset="-78"/>
              </a:rPr>
              <a:t>ﭘﻴﮕﻴﺮي ﻋﻠـﺖ ﻧﺎﺑﺎروري ﺿﺮورت دارد</a:t>
            </a:r>
            <a:r>
              <a:rPr lang="fa-IR" sz="1400" dirty="0" smtClean="0">
                <a:solidFill>
                  <a:schemeClr val="tx1"/>
                </a:solidFill>
                <a:cs typeface="B Nazanin" panose="00000400000000000000" pitchFamily="2" charset="-78"/>
              </a:rPr>
              <a:t>.</a:t>
            </a:r>
            <a:br>
              <a:rPr lang="fa-IR" sz="1400" dirty="0" smtClean="0">
                <a:solidFill>
                  <a:schemeClr val="tx1"/>
                </a:solidFill>
                <a:cs typeface="B Nazanin" panose="00000400000000000000" pitchFamily="2" charset="-78"/>
              </a:rPr>
            </a:br>
            <a:r>
              <a:rPr lang="fa-IR" sz="1400" dirty="0">
                <a:solidFill>
                  <a:schemeClr val="tx1"/>
                </a:solidFill>
                <a:cs typeface="B Nazanin" panose="00000400000000000000" pitchFamily="2" charset="-78"/>
              </a:rPr>
              <a:t/>
            </a:r>
            <a:br>
              <a:rPr lang="fa-IR" sz="1400" dirty="0">
                <a:solidFill>
                  <a:schemeClr val="tx1"/>
                </a:solidFill>
                <a:cs typeface="B Nazanin" panose="00000400000000000000" pitchFamily="2" charset="-78"/>
              </a:rPr>
            </a:br>
            <a:r>
              <a:rPr lang="fa-IR" sz="2400" dirty="0" smtClean="0">
                <a:solidFill>
                  <a:schemeClr val="tx1"/>
                </a:solidFill>
                <a:cs typeface="B Nazanin" panose="00000400000000000000" pitchFamily="2" charset="-78"/>
              </a:rPr>
              <a:t>2</a:t>
            </a:r>
            <a:r>
              <a:rPr lang="fa-IR" sz="1400" dirty="0" smtClean="0">
                <a:solidFill>
                  <a:schemeClr val="tx1"/>
                </a:solidFill>
                <a:cs typeface="B Nazanin" panose="00000400000000000000" pitchFamily="2" charset="-78"/>
              </a:rPr>
              <a:t>.</a:t>
            </a:r>
            <a:r>
              <a:rPr lang="fa-IR" sz="2400" dirty="0" smtClean="0">
                <a:solidFill>
                  <a:schemeClr val="tx1"/>
                </a:solidFill>
                <a:cs typeface="B Nazanin" panose="00000400000000000000" pitchFamily="2" charset="-78"/>
              </a:rPr>
              <a:t>ﺣﻀﻮر </a:t>
            </a:r>
            <a:r>
              <a:rPr lang="fa-IR" sz="2400" dirty="0">
                <a:solidFill>
                  <a:schemeClr val="tx1"/>
                </a:solidFill>
                <a:cs typeface="B Nazanin" panose="00000400000000000000" pitchFamily="2" charset="-78"/>
              </a:rPr>
              <a:t>ﻣﺮد و اﻧﺠﺎم ﺗﺴﺖ آﻧﺎﻟﻴﺰ </a:t>
            </a:r>
            <a:r>
              <a:rPr lang="fa-IR" sz="2400" dirty="0" smtClean="0">
                <a:solidFill>
                  <a:schemeClr val="tx1"/>
                </a:solidFill>
                <a:cs typeface="B Nazanin" panose="00000400000000000000" pitchFamily="2" charset="-78"/>
              </a:rPr>
              <a:t>مایع ﻣﻨﻲ </a:t>
            </a:r>
            <a:r>
              <a:rPr lang="fa-IR" sz="2400" dirty="0">
                <a:solidFill>
                  <a:schemeClr val="tx1"/>
                </a:solidFill>
                <a:cs typeface="B Nazanin" panose="00000400000000000000" pitchFamily="2" charset="-78"/>
              </a:rPr>
              <a:t>در زﻣﺎن ﺗﻌﻴﻴﻦ </a:t>
            </a:r>
            <a:r>
              <a:rPr lang="fa-IR" sz="2400" dirty="0" smtClean="0">
                <a:solidFill>
                  <a:schemeClr val="tx1"/>
                </a:solidFill>
                <a:cs typeface="B Nazanin" panose="00000400000000000000" pitchFamily="2" charset="-78"/>
              </a:rPr>
              <a:t>ﺷـﺪه ﻣﻬﻢ </a:t>
            </a:r>
            <a:r>
              <a:rPr lang="fa-IR" sz="2400" dirty="0">
                <a:solidFill>
                  <a:schemeClr val="tx1"/>
                </a:solidFill>
                <a:cs typeface="B Nazanin" panose="00000400000000000000" pitchFamily="2" charset="-78"/>
              </a:rPr>
              <a:t>اﺳﺖ</a:t>
            </a:r>
            <a:r>
              <a:rPr lang="fa-IR" sz="2400" dirty="0" smtClean="0">
                <a:solidFill>
                  <a:schemeClr val="tx1"/>
                </a:solidFill>
                <a:cs typeface="B Nazanin" panose="00000400000000000000" pitchFamily="2" charset="-78"/>
              </a:rPr>
              <a:t>. </a:t>
            </a:r>
            <a:r>
              <a:rPr lang="fa-IR" sz="2400" dirty="0">
                <a:solidFill>
                  <a:schemeClr val="tx1"/>
                </a:solidFill>
                <a:cs typeface="B Nazanin" panose="00000400000000000000" pitchFamily="2" charset="-78"/>
              </a:rPr>
              <a:t>زﻳﺮا ﻣﻴﺘﻮاﻧﺪ در ﻫﻤﺎن </a:t>
            </a:r>
            <a:r>
              <a:rPr lang="fa-IR" sz="2400" dirty="0" smtClean="0">
                <a:solidFill>
                  <a:schemeClr val="tx1"/>
                </a:solidFill>
                <a:cs typeface="B Nazanin" panose="00000400000000000000" pitchFamily="2" charset="-78"/>
              </a:rPr>
              <a:t>اﺑﺘﺪاي </a:t>
            </a:r>
            <a:r>
              <a:rPr lang="fa-IR" sz="2400" dirty="0">
                <a:solidFill>
                  <a:schemeClr val="tx1"/>
                </a:solidFill>
                <a:cs typeface="B Nazanin" panose="00000400000000000000" pitchFamily="2" charset="-78"/>
              </a:rPr>
              <a:t>ﺑﺮرﺳـﻲ روش درﻣـﺎﻧﻲ را ﺗﻐﻴﻴﺮ دﻫﺪ </a:t>
            </a:r>
            <a:r>
              <a:rPr lang="fa-IR" sz="1400" dirty="0">
                <a:solidFill>
                  <a:schemeClr val="tx1"/>
                </a:solidFill>
                <a:cs typeface="B Nazanin" panose="00000400000000000000" pitchFamily="2" charset="-78"/>
              </a:rPr>
              <a:t>. </a:t>
            </a:r>
            <a:r>
              <a:rPr lang="fa-IR" sz="1400" dirty="0" smtClean="0">
                <a:solidFill>
                  <a:schemeClr val="tx1"/>
                </a:solidFill>
                <a:cs typeface="B Nazanin" panose="00000400000000000000" pitchFamily="2" charset="-78"/>
              </a:rPr>
              <a:t/>
            </a:r>
            <a:br>
              <a:rPr lang="fa-IR" sz="1400" dirty="0" smtClean="0">
                <a:solidFill>
                  <a:schemeClr val="tx1"/>
                </a:solidFill>
                <a:cs typeface="B Nazanin" panose="00000400000000000000" pitchFamily="2" charset="-78"/>
              </a:rPr>
            </a:br>
            <a:r>
              <a:rPr lang="fa-IR" sz="1400" dirty="0">
                <a:solidFill>
                  <a:schemeClr val="tx1"/>
                </a:solidFill>
                <a:cs typeface="B Nazanin" panose="00000400000000000000" pitchFamily="2" charset="-78"/>
              </a:rPr>
              <a:t/>
            </a:r>
            <a:br>
              <a:rPr lang="fa-IR" sz="1400" dirty="0">
                <a:solidFill>
                  <a:schemeClr val="tx1"/>
                </a:solidFill>
                <a:cs typeface="B Nazanin" panose="00000400000000000000" pitchFamily="2" charset="-78"/>
              </a:rPr>
            </a:br>
            <a:r>
              <a:rPr lang="fa-IR" sz="2400" dirty="0">
                <a:solidFill>
                  <a:schemeClr val="tx1"/>
                </a:solidFill>
                <a:cs typeface="B Nazanin" panose="00000400000000000000" pitchFamily="2" charset="-78"/>
              </a:rPr>
              <a:t>3 </a:t>
            </a:r>
            <a:r>
              <a:rPr lang="fa-IR" sz="2400" dirty="0" smtClean="0">
                <a:solidFill>
                  <a:schemeClr val="tx1"/>
                </a:solidFill>
                <a:cs typeface="B Nazanin" panose="00000400000000000000" pitchFamily="2" charset="-78"/>
              </a:rPr>
              <a:t>.ﺧﻮﺷﺒﺨﺘﺎﻧﻪ </a:t>
            </a:r>
            <a:r>
              <a:rPr lang="fa-IR" sz="2400" dirty="0">
                <a:solidFill>
                  <a:schemeClr val="tx1"/>
                </a:solidFill>
                <a:cs typeface="B Nazanin" panose="00000400000000000000" pitchFamily="2" charset="-78"/>
              </a:rPr>
              <a:t>ﺑﺎ وﺟﻮد ﻣﺮاﻛﺰ ﻣﻮﻓﻖ درﻣـﺎن ﻧﺎﺑـﺎروري در ﻛـﺸﻮر و ﻧﻴﺰ ﭘﻴﺸﺮﻓﺘﻬﺎي ﻧﻮﻳﻦ در ﻋﺮﺻﻪ ﭘﺰﺷﻜﻲ            و درﻣﺎﻧﻬﺎي ﻧﺎﺑﺎروري </a:t>
            </a:r>
            <a:r>
              <a:rPr lang="fa-IR" sz="2400" dirty="0" smtClean="0">
                <a:solidFill>
                  <a:schemeClr val="tx1"/>
                </a:solidFill>
                <a:cs typeface="B Nazanin" panose="00000400000000000000" pitchFamily="2" charset="-78"/>
              </a:rPr>
              <a:t>اﻛﺜـر </a:t>
            </a:r>
            <a:r>
              <a:rPr lang="fa-IR" sz="2400" dirty="0">
                <a:solidFill>
                  <a:schemeClr val="tx1"/>
                </a:solidFill>
                <a:cs typeface="B Nazanin" panose="00000400000000000000" pitchFamily="2" charset="-78"/>
              </a:rPr>
              <a:t>زوﺟﻬﺎي ﻧﺎﺑﺎرور ﺑﺎ ﭘﻴﮕﻴﺮي روﻧﺪ ﺗﺸﺨﻴﺺ و درﻣﺎن </a:t>
            </a:r>
            <a:r>
              <a:rPr lang="fa-IR" sz="2400" dirty="0" smtClean="0">
                <a:solidFill>
                  <a:schemeClr val="tx1"/>
                </a:solidFill>
                <a:cs typeface="B Nazanin" panose="00000400000000000000" pitchFamily="2" charset="-78"/>
              </a:rPr>
              <a:t>، ﺻﺎﺣﺐ </a:t>
            </a:r>
            <a:r>
              <a:rPr lang="fa-IR" sz="2400" dirty="0">
                <a:solidFill>
                  <a:schemeClr val="tx1"/>
                </a:solidFill>
                <a:cs typeface="B Nazanin" panose="00000400000000000000" pitchFamily="2" charset="-78"/>
              </a:rPr>
              <a:t>ﻓﺮزﻧـﺪ ﻣﻴﺸﻮﻧﺪ . </a:t>
            </a:r>
            <a:r>
              <a:rPr lang="fa-IR" sz="2400" dirty="0" smtClean="0">
                <a:solidFill>
                  <a:schemeClr val="tx1"/>
                </a:solidFill>
                <a:cs typeface="B Nazanin" panose="00000400000000000000" pitchFamily="2" charset="-78"/>
              </a:rPr>
              <a:t>ﻟﺬا </a:t>
            </a:r>
            <a:r>
              <a:rPr lang="fa-IR" sz="2400" dirty="0">
                <a:solidFill>
                  <a:schemeClr val="tx1"/>
                </a:solidFill>
                <a:cs typeface="B Nazanin" panose="00000400000000000000" pitchFamily="2" charset="-78"/>
              </a:rPr>
              <a:t>ﺗﻮﺻﻴﻪ ﻣﻴﺸﻮد زوﺟﻬﺎ ﺗﺎ رﺳﻴﺪن ﺑﻪ ﻧﺘﻴﺠﻪ ﻣـﻮرد ﻧﻈـﺮ درﻣﺎن را رﻫﺎ </a:t>
            </a:r>
            <a:r>
              <a:rPr lang="fa-IR" sz="2400" dirty="0" smtClean="0">
                <a:solidFill>
                  <a:schemeClr val="tx1"/>
                </a:solidFill>
                <a:cs typeface="B Nazanin" panose="00000400000000000000" pitchFamily="2" charset="-78"/>
              </a:rPr>
              <a:t>ﻧﻜﻨﻨﺪ. </a:t>
            </a:r>
            <a:r>
              <a:rPr lang="fa-IR" sz="2400" dirty="0">
                <a:solidFill>
                  <a:schemeClr val="tx1"/>
                </a:solidFill>
                <a:cs typeface="B Nazanin" panose="00000400000000000000" pitchFamily="2" charset="-78"/>
              </a:rPr>
              <a:t>زﻳﺮا ﻫﺮ ﭼﻪ ﻣـﺪت ﻧﺎﺑـﺎروري ﻛﻮﺗـﺎه ﺗـﺮ ﺑﺎﺷـﺪ اﺣﺘﻤﺎل ﻣﻮﻓﻘﻴﺖ درﻣﺎن ﺑﻴﺸﺘﺮ  </a:t>
            </a:r>
            <a:r>
              <a:rPr lang="fa-IR" sz="2400" dirty="0" smtClean="0">
                <a:solidFill>
                  <a:schemeClr val="tx1"/>
                </a:solidFill>
                <a:cs typeface="B Nazanin" panose="00000400000000000000" pitchFamily="2" charset="-78"/>
              </a:rPr>
              <a:t>اﺳﺖ . </a:t>
            </a:r>
            <a:r>
              <a:rPr lang="fa-IR" sz="2400" dirty="0">
                <a:solidFill>
                  <a:schemeClr val="tx1"/>
                </a:solidFill>
                <a:cs typeface="B Nazanin" panose="00000400000000000000" pitchFamily="2" charset="-78"/>
              </a:rPr>
              <a:t>اﻓﺰاﻳﺶ ﺳﻦ ﻣﻬﻤﺘﺮﻳﻦ دﻟﻴـﻞ ﻛﺎﻫﺶ </a:t>
            </a:r>
            <a:r>
              <a:rPr lang="fa-IR" sz="2400" dirty="0" smtClean="0">
                <a:solidFill>
                  <a:schemeClr val="tx1"/>
                </a:solidFill>
                <a:cs typeface="B Nazanin" panose="00000400000000000000" pitchFamily="2" charset="-78"/>
              </a:rPr>
              <a:t>اﺳﺖ. </a:t>
            </a:r>
            <a:endParaRPr lang="fa-IR"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442880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1025236"/>
            <a:ext cx="9810557" cy="5735782"/>
          </a:xfrm>
        </p:spPr>
        <p:txBody>
          <a:bodyPr>
            <a:normAutofit/>
          </a:bodyPr>
          <a:lstStyle/>
          <a:p>
            <a:pPr algn="r" rtl="1"/>
            <a:r>
              <a:rPr lang="fa-IR" sz="2400" dirty="0">
                <a:solidFill>
                  <a:schemeClr val="tx1"/>
                </a:solidFill>
                <a:cs typeface="B Nazanin" panose="00000400000000000000" pitchFamily="2" charset="-78"/>
              </a:rPr>
              <a:t>4</a:t>
            </a:r>
            <a:r>
              <a:rPr lang="fa-IR" sz="2000" b="1" dirty="0">
                <a:solidFill>
                  <a:schemeClr val="tx1"/>
                </a:solidFill>
                <a:cs typeface="B Nazanin" panose="00000400000000000000" pitchFamily="2" charset="-78"/>
              </a:rPr>
              <a:t>. </a:t>
            </a:r>
            <a:r>
              <a:rPr lang="fa-IR" sz="2000" b="1" dirty="0" smtClean="0">
                <a:solidFill>
                  <a:schemeClr val="tx1"/>
                </a:solidFill>
                <a:cs typeface="B Nazanin" panose="00000400000000000000" pitchFamily="2" charset="-78"/>
              </a:rPr>
              <a:t>ﺣﻤﺎﻳﺖ </a:t>
            </a:r>
            <a:r>
              <a:rPr lang="fa-IR" sz="2000" b="1" dirty="0">
                <a:solidFill>
                  <a:schemeClr val="tx1"/>
                </a:solidFill>
                <a:cs typeface="B Nazanin" panose="00000400000000000000" pitchFamily="2" charset="-78"/>
              </a:rPr>
              <a:t>ﺧﺎﻧﻮاده ﻫـﺎ ﺧـﺼﻮﺻﺎ </a:t>
            </a:r>
            <a:r>
              <a:rPr lang="fa-IR" sz="2000" b="1" dirty="0" smtClean="0">
                <a:solidFill>
                  <a:schemeClr val="tx1"/>
                </a:solidFill>
                <a:cs typeface="B Nazanin" panose="00000400000000000000" pitchFamily="2" charset="-78"/>
              </a:rPr>
              <a:t>ﺣﻤـﺎﻳـﺖ </a:t>
            </a:r>
            <a:r>
              <a:rPr lang="fa-IR" sz="2000" b="1" dirty="0">
                <a:solidFill>
                  <a:schemeClr val="tx1"/>
                </a:solidFill>
                <a:cs typeface="B Nazanin" panose="00000400000000000000" pitchFamily="2" charset="-78"/>
              </a:rPr>
              <a:t>ﻋـﺎﻃﻔﻲ ﺑـﺮاي ﻛـﺎﻫﺶ اﺳﺘﺮس زوج ﺣﺎﺋﺰ اﻫﻤﻴﺖ اﺳﺖ    </a:t>
            </a:r>
            <a:r>
              <a:rPr lang="fa-IR" sz="2000" b="1" dirty="0" smtClean="0">
                <a:solidFill>
                  <a:schemeClr val="tx1"/>
                </a:solidFill>
                <a:cs typeface="B Nazanin" panose="00000400000000000000" pitchFamily="2" charset="-78"/>
              </a:rPr>
              <a:t>.    </a:t>
            </a:r>
            <a:r>
              <a:rPr lang="fa-IR" sz="2000" b="1" dirty="0">
                <a:solidFill>
                  <a:schemeClr val="tx1"/>
                </a:solidFill>
                <a:cs typeface="B Nazanin" panose="00000400000000000000" pitchFamily="2" charset="-78"/>
              </a:rPr>
              <a:t>ﻣﺸﺎوره و ارﺗﺒﺎط ﺑﺎ ﻣﺸﻜﻼت ﻣﺸﺎﺑﻪ </a:t>
            </a:r>
            <a:r>
              <a:rPr lang="fa-IR" sz="2000" b="1" dirty="0" smtClean="0">
                <a:solidFill>
                  <a:schemeClr val="tx1"/>
                </a:solidFill>
                <a:cs typeface="B Nazanin" panose="00000400000000000000" pitchFamily="2" charset="-78"/>
              </a:rPr>
              <a:t>ﺑﻪ </a:t>
            </a:r>
            <a:r>
              <a:rPr lang="fa-IR" sz="2000" b="1" dirty="0">
                <a:solidFill>
                  <a:schemeClr val="tx1"/>
                </a:solidFill>
                <a:cs typeface="B Nazanin" panose="00000400000000000000" pitchFamily="2" charset="-78"/>
              </a:rPr>
              <a:t>ﺳﺮدرﮔﻤﻲ و ﻧﻮﻣﻴﺪي ﻛﻤﻚ ﻣﻲ  ﻛﻨﺪ . ﻫﻤﭽﻨﻴﻦ </a:t>
            </a:r>
            <a:r>
              <a:rPr lang="fa-IR" sz="2000" b="1" dirty="0" smtClean="0">
                <a:solidFill>
                  <a:schemeClr val="tx1"/>
                </a:solidFill>
                <a:cs typeface="B Nazanin" panose="00000400000000000000" pitchFamily="2" charset="-78"/>
              </a:rPr>
              <a:t>ﭘﻴﺎده </a:t>
            </a:r>
            <a:r>
              <a:rPr lang="fa-IR" sz="2000" b="1" dirty="0">
                <a:solidFill>
                  <a:schemeClr val="tx1"/>
                </a:solidFill>
                <a:cs typeface="B Nazanin" panose="00000400000000000000" pitchFamily="2" charset="-78"/>
              </a:rPr>
              <a:t>روي، ﺷﻨﺎ و ﻳﻮﮔﺎ ﺳﺒﺐ ﻛﺎﻫﺶ اﺳﺘﺮس ﺷﺪه و ﺑﺎ ﻛﺎﻫﺶ وزن اﺛﺮات ﻣﺜﺒﺖ ﻣﻀﺎﻋﻔﻲ ﺑﺮ </a:t>
            </a:r>
            <a:r>
              <a:rPr lang="fa-IR" sz="2000" b="1" dirty="0" smtClean="0">
                <a:solidFill>
                  <a:schemeClr val="tx1"/>
                </a:solidFill>
                <a:cs typeface="B Nazanin" panose="00000400000000000000" pitchFamily="2" charset="-78"/>
              </a:rPr>
              <a:t>ﺑﺎروری دارد</a:t>
            </a:r>
            <a:br>
              <a:rPr lang="fa-IR" sz="2000" b="1" dirty="0" smtClean="0">
                <a:solidFill>
                  <a:schemeClr val="tx1"/>
                </a:solidFill>
                <a:cs typeface="B Nazanin" panose="00000400000000000000" pitchFamily="2" charset="-78"/>
              </a:rPr>
            </a:br>
            <a:r>
              <a:rPr lang="fa-IR" sz="2000" b="1" dirty="0">
                <a:solidFill>
                  <a:schemeClr val="tx1"/>
                </a:solidFill>
                <a:cs typeface="B Nazanin" panose="00000400000000000000" pitchFamily="2" charset="-78"/>
              </a:rPr>
              <a:t/>
            </a:r>
            <a:br>
              <a:rPr lang="fa-IR" sz="2000" b="1" dirty="0">
                <a:solidFill>
                  <a:schemeClr val="tx1"/>
                </a:solidFill>
                <a:cs typeface="B Nazanin" panose="00000400000000000000" pitchFamily="2" charset="-78"/>
              </a:rPr>
            </a:br>
            <a:r>
              <a:rPr lang="fa-IR" sz="2000" b="1" dirty="0" smtClean="0">
                <a:solidFill>
                  <a:schemeClr val="tx1"/>
                </a:solidFill>
                <a:cs typeface="B Nazanin" panose="00000400000000000000" pitchFamily="2" charset="-78"/>
              </a:rPr>
              <a:t>5 . </a:t>
            </a:r>
            <a:r>
              <a:rPr lang="fa-IR" sz="2000" b="1" dirty="0">
                <a:solidFill>
                  <a:schemeClr val="tx1"/>
                </a:solidFill>
                <a:cs typeface="B Nazanin" panose="00000400000000000000" pitchFamily="2" charset="-78"/>
              </a:rPr>
              <a:t>ﺑﺎ ﺗﻮﺟﻪ ﺑﻪ دﻻﻳﻞ ﻣﺨﺘﻠﻔﻲ ﻛﻪ ﻣﻴﺘﻮاﻧﺪ ﺑﻪ ﻋﻨﻮان ﻋﻠـﺖ </a:t>
            </a:r>
            <a:r>
              <a:rPr lang="fa-IR" sz="2000" b="1" dirty="0" smtClean="0">
                <a:solidFill>
                  <a:schemeClr val="tx1"/>
                </a:solidFill>
                <a:cs typeface="B Nazanin" panose="00000400000000000000" pitchFamily="2" charset="-78"/>
              </a:rPr>
              <a:t>ﻧﺎﺑـﺎروری </a:t>
            </a:r>
            <a:r>
              <a:rPr lang="fa-IR" sz="2000" b="1" dirty="0">
                <a:solidFill>
                  <a:prstClr val="black"/>
                </a:solidFill>
                <a:cs typeface="B Nazanin" panose="00000400000000000000" pitchFamily="2" charset="-78"/>
              </a:rPr>
              <a:t>زن ﻳﺎ ﻣﺮد وﺟﻮد داﺷﺘﻪ </a:t>
            </a:r>
            <a:r>
              <a:rPr lang="fa-IR" sz="2000" b="1" dirty="0" smtClean="0">
                <a:solidFill>
                  <a:prstClr val="black"/>
                </a:solidFill>
                <a:cs typeface="B Nazanin" panose="00000400000000000000" pitchFamily="2" charset="-78"/>
              </a:rPr>
              <a:t>ﺑﺎﺷﺪ،</a:t>
            </a:r>
            <a:r>
              <a:rPr lang="fa-IR" sz="2000" b="1" dirty="0" smtClean="0">
                <a:solidFill>
                  <a:schemeClr val="tx1"/>
                </a:solidFill>
                <a:cs typeface="B Nazanin" panose="00000400000000000000" pitchFamily="2" charset="-78"/>
              </a:rPr>
              <a:t> ﻧﻮع </a:t>
            </a:r>
            <a:r>
              <a:rPr lang="fa-IR" sz="2000" b="1" dirty="0">
                <a:solidFill>
                  <a:schemeClr val="tx1"/>
                </a:solidFill>
                <a:cs typeface="B Nazanin" panose="00000400000000000000" pitchFamily="2" charset="-78"/>
              </a:rPr>
              <a:t>ﺑﺮﺧﻮرد ﺑﺎ اﻳﻦ ﻣـﺴﺎﻟﻪ و درﻣـﺎن </a:t>
            </a:r>
            <a:r>
              <a:rPr lang="fa-IR" sz="2000" b="1" dirty="0" smtClean="0">
                <a:solidFill>
                  <a:schemeClr val="tx1"/>
                </a:solidFill>
                <a:cs typeface="B Nazanin" panose="00000400000000000000" pitchFamily="2" charset="-78"/>
              </a:rPr>
              <a:t>آن </a:t>
            </a:r>
            <a:r>
              <a:rPr lang="fa-IR" sz="2000" b="1" dirty="0">
                <a:solidFill>
                  <a:schemeClr val="tx1"/>
                </a:solidFill>
                <a:cs typeface="B Nazanin" panose="00000400000000000000" pitchFamily="2" charset="-78"/>
              </a:rPr>
              <a:t>ﻣﺘﻔﺎوت </a:t>
            </a:r>
            <a:r>
              <a:rPr lang="fa-IR" sz="2000" b="1" dirty="0" smtClean="0">
                <a:solidFill>
                  <a:schemeClr val="tx1"/>
                </a:solidFill>
                <a:cs typeface="B Nazanin" panose="00000400000000000000" pitchFamily="2" charset="-78"/>
              </a:rPr>
              <a:t>اﺳﺖ . اﻳﺠﺎد </a:t>
            </a:r>
            <a:r>
              <a:rPr lang="fa-IR" sz="2000" b="1" dirty="0">
                <a:solidFill>
                  <a:schemeClr val="tx1"/>
                </a:solidFill>
                <a:cs typeface="B Nazanin" panose="00000400000000000000" pitchFamily="2" charset="-78"/>
              </a:rPr>
              <a:t>ﺗﻐﻴﻴﺮات در ﺷـﻴﻮه زﻧـﺪﮔﻲ ﻣﺎﻧﻨـﺪ :  ﺗﻐﻴﻴـﺮ رژﻳﻢ ﻏﺬاﺋﻲ و ﻋﺪم اﺳﺘﻔﺎده از ﺳﻴﮕﺎر، اﻟﻜﻞ و ﻣﻮاد ﻣﺨﺪر ﺑﻲ </a:t>
            </a:r>
            <a:r>
              <a:rPr lang="fa-IR" sz="2000" b="1" dirty="0" smtClean="0">
                <a:solidFill>
                  <a:schemeClr val="tx1"/>
                </a:solidFill>
                <a:cs typeface="B Nazanin" panose="00000400000000000000" pitchFamily="2" charset="-78"/>
              </a:rPr>
              <a:t>ﺷـﻚ </a:t>
            </a:r>
            <a:r>
              <a:rPr lang="fa-IR" sz="2000" b="1" dirty="0">
                <a:solidFill>
                  <a:schemeClr val="tx1"/>
                </a:solidFill>
                <a:cs typeface="B Nazanin" panose="00000400000000000000" pitchFamily="2" charset="-78"/>
              </a:rPr>
              <a:t>اوﻟﻴﻦ </a:t>
            </a:r>
            <a:r>
              <a:rPr lang="fa-IR" sz="2000" b="1" dirty="0" smtClean="0">
                <a:solidFill>
                  <a:schemeClr val="tx1"/>
                </a:solidFill>
                <a:cs typeface="B Nazanin" panose="00000400000000000000" pitchFamily="2" charset="-78"/>
              </a:rPr>
              <a:t>ﮔﺎﻣﻬﺎي ﺣﻞ </a:t>
            </a:r>
            <a:r>
              <a:rPr lang="fa-IR" sz="2000" b="1" dirty="0">
                <a:solidFill>
                  <a:schemeClr val="tx1"/>
                </a:solidFill>
                <a:cs typeface="B Nazanin" panose="00000400000000000000" pitchFamily="2" charset="-78"/>
              </a:rPr>
              <a:t>ﻣﺸﻜﻞ ﺑﺤﺴﺎب ﻣـﻲ آﻳﻨـﺪ.      ﭘـﺲ از آن ارزﻳـﺎﺑﻲ دﻗﻴﻖ ﻋﻠﺖ ﻧﺎﺑﺎروري ﺿﺮوري اﺳﺖ</a:t>
            </a:r>
            <a:r>
              <a:rPr lang="fa-IR" sz="2000" b="1" dirty="0" smtClean="0">
                <a:solidFill>
                  <a:schemeClr val="tx1"/>
                </a:solidFill>
                <a:cs typeface="B Nazanin" panose="00000400000000000000" pitchFamily="2" charset="-78"/>
              </a:rPr>
              <a:t>.</a:t>
            </a:r>
            <a:br>
              <a:rPr lang="fa-IR" sz="2000" b="1" dirty="0" smtClean="0">
                <a:solidFill>
                  <a:schemeClr val="tx1"/>
                </a:solidFill>
                <a:cs typeface="B Nazanin" panose="00000400000000000000" pitchFamily="2" charset="-78"/>
              </a:rPr>
            </a:br>
            <a:r>
              <a:rPr lang="fa-IR" sz="2000" b="1" dirty="0">
                <a:solidFill>
                  <a:schemeClr val="tx1"/>
                </a:solidFill>
                <a:cs typeface="B Nazanin" panose="00000400000000000000" pitchFamily="2" charset="-78"/>
              </a:rPr>
              <a:t/>
            </a:r>
            <a:br>
              <a:rPr lang="fa-IR" sz="2000" b="1" dirty="0">
                <a:solidFill>
                  <a:schemeClr val="tx1"/>
                </a:solidFill>
                <a:cs typeface="B Nazanin" panose="00000400000000000000" pitchFamily="2" charset="-78"/>
              </a:rPr>
            </a:br>
            <a:r>
              <a:rPr lang="fa-IR" sz="2000" b="1" dirty="0">
                <a:solidFill>
                  <a:schemeClr val="tx1"/>
                </a:solidFill>
                <a:cs typeface="B Nazanin" panose="00000400000000000000" pitchFamily="2" charset="-78"/>
              </a:rPr>
              <a:t>درﻣﺎن در اﻛﺜﺮ ﻣﻮارد ﺑﺎ روﺷﻬﺎي ﺳﺎده وﻟﻲ ﮔﺎه ﮔﺮان اﻣﻜـﺎن </a:t>
            </a:r>
            <a:r>
              <a:rPr lang="fa-IR" sz="2000" b="1" dirty="0" smtClean="0">
                <a:solidFill>
                  <a:schemeClr val="tx1"/>
                </a:solidFill>
                <a:cs typeface="B Nazanin" panose="00000400000000000000" pitchFamily="2" charset="-78"/>
              </a:rPr>
              <a:t>ﭘـﺬیراﺳﺖ </a:t>
            </a:r>
            <a:r>
              <a:rPr lang="fa-IR" sz="2000" b="1" dirty="0">
                <a:solidFill>
                  <a:schemeClr val="tx1"/>
                </a:solidFill>
                <a:cs typeface="B Nazanin" panose="00000400000000000000" pitchFamily="2" charset="-78"/>
              </a:rPr>
              <a:t>ﻣـﺜﻼ در ﺧﺎﻧﻤﻬـﺎي دﭼـﺎر اﺧـﺘﻼل در ﻛـﺎرﻛﺮد ﺗﺨﻤـﺪان ﺑـﺎ </a:t>
            </a:r>
            <a:r>
              <a:rPr lang="fa-IR" sz="2000" b="1" dirty="0" smtClean="0">
                <a:solidFill>
                  <a:schemeClr val="tx1"/>
                </a:solidFill>
                <a:cs typeface="B Nazanin" panose="00000400000000000000" pitchFamily="2" charset="-78"/>
              </a:rPr>
              <a:t>داروﻫﺎي </a:t>
            </a:r>
            <a:r>
              <a:rPr lang="fa-IR" sz="2000" b="1" dirty="0">
                <a:solidFill>
                  <a:schemeClr val="tx1"/>
                </a:solidFill>
                <a:cs typeface="B Nazanin" panose="00000400000000000000" pitchFamily="2" charset="-78"/>
              </a:rPr>
              <a:t>ﺧﺎص در ﻋﻤﺪه ﻣـﻮارد ﻣـﺸﻜﻞ ﺣـﻞ </a:t>
            </a:r>
            <a:r>
              <a:rPr lang="fa-IR" sz="2000" b="1" dirty="0" smtClean="0">
                <a:solidFill>
                  <a:schemeClr val="tx1"/>
                </a:solidFill>
                <a:cs typeface="B Nazanin" panose="00000400000000000000" pitchFamily="2" charset="-78"/>
              </a:rPr>
              <a:t>ﻣﻴـﺸﻮد . در </a:t>
            </a:r>
            <a:r>
              <a:rPr lang="fa-IR" sz="2000" b="1" dirty="0">
                <a:solidFill>
                  <a:schemeClr val="tx1"/>
                </a:solidFill>
                <a:cs typeface="B Nazanin" panose="00000400000000000000" pitchFamily="2" charset="-78"/>
              </a:rPr>
              <a:t>ﺻـﻮرت ﮔﺮﻓﺘﮕﻲ و اﻧﺴﺪاد ﻟﻮﻟﻪ </a:t>
            </a:r>
            <a:r>
              <a:rPr lang="fa-IR" sz="2000" b="1" dirty="0" smtClean="0">
                <a:solidFill>
                  <a:schemeClr val="tx1"/>
                </a:solidFill>
                <a:cs typeface="B Nazanin" panose="00000400000000000000" pitchFamily="2" charset="-78"/>
              </a:rPr>
              <a:t>رﺣﻢ  </a:t>
            </a:r>
            <a:r>
              <a:rPr lang="fa-IR" sz="2000" b="1" dirty="0">
                <a:solidFill>
                  <a:schemeClr val="tx1"/>
                </a:solidFill>
                <a:cs typeface="B Nazanin" panose="00000400000000000000" pitchFamily="2" charset="-78"/>
              </a:rPr>
              <a:t>ﻣﻌﻤﻮﻻ اﺑﺘﺪا ﺑﺎ ﻛﻤﻚ </a:t>
            </a:r>
            <a:r>
              <a:rPr lang="fa-IR" sz="2000" b="1" dirty="0" smtClean="0">
                <a:solidFill>
                  <a:schemeClr val="tx1"/>
                </a:solidFill>
                <a:cs typeface="B Nazanin" panose="00000400000000000000" pitchFamily="2" charset="-78"/>
              </a:rPr>
              <a:t>ﺟﺮاﺣـﻲ( </a:t>
            </a:r>
            <a:r>
              <a:rPr lang="fa-IR" sz="2000" b="1" dirty="0">
                <a:solidFill>
                  <a:schemeClr val="tx1"/>
                </a:solidFill>
                <a:cs typeface="B Nazanin" panose="00000400000000000000" pitchFamily="2" charset="-78"/>
              </a:rPr>
              <a:t>ﺑـﺎز و ﻳﺎ اﺳﺘﻔﺎده از ﻻﭘﺎراﺳﻜﻮﭘﻲ </a:t>
            </a:r>
            <a:r>
              <a:rPr lang="fa-IR" sz="2000" b="1" dirty="0" smtClean="0">
                <a:solidFill>
                  <a:schemeClr val="tx1"/>
                </a:solidFill>
                <a:cs typeface="B Nazanin" panose="00000400000000000000" pitchFamily="2" charset="-78"/>
              </a:rPr>
              <a:t>) اﻗﺪام </a:t>
            </a:r>
            <a:r>
              <a:rPr lang="fa-IR" sz="2000" b="1" dirty="0">
                <a:solidFill>
                  <a:schemeClr val="tx1"/>
                </a:solidFill>
                <a:cs typeface="B Nazanin" panose="00000400000000000000" pitchFamily="2" charset="-78"/>
              </a:rPr>
              <a:t>ﺑﻪ ﺑﺎز ﻧﻤﻮدن ﻟﻮﻟﻪ ﻫﺎ </a:t>
            </a:r>
            <a:r>
              <a:rPr lang="fa-IR" sz="2000" b="1" dirty="0" smtClean="0">
                <a:solidFill>
                  <a:schemeClr val="tx1"/>
                </a:solidFill>
                <a:cs typeface="B Nazanin" panose="00000400000000000000" pitchFamily="2" charset="-78"/>
              </a:rPr>
              <a:t>میشود.  </a:t>
            </a:r>
            <a:r>
              <a:rPr lang="fa-IR" sz="2000" b="1" dirty="0">
                <a:solidFill>
                  <a:schemeClr val="tx1"/>
                </a:solidFill>
                <a:cs typeface="B Nazanin" panose="00000400000000000000" pitchFamily="2" charset="-78"/>
              </a:rPr>
              <a:t>وﻟﻲ </a:t>
            </a:r>
            <a:r>
              <a:rPr lang="fa-IR" sz="2000" b="1" dirty="0" smtClean="0">
                <a:solidFill>
                  <a:schemeClr val="tx1"/>
                </a:solidFill>
                <a:cs typeface="B Nazanin" panose="00000400000000000000" pitchFamily="2" charset="-78"/>
              </a:rPr>
              <a:t>درﻣﺎن </a:t>
            </a:r>
            <a:r>
              <a:rPr lang="fa-IR" sz="2000" b="1" dirty="0">
                <a:solidFill>
                  <a:schemeClr val="tx1"/>
                </a:solidFill>
                <a:cs typeface="B Nazanin" panose="00000400000000000000" pitchFamily="2" charset="-78"/>
              </a:rPr>
              <a:t>ﻫﺎي ﻓﻮق </a:t>
            </a:r>
            <a:r>
              <a:rPr lang="fa-IR" sz="2000" b="1" dirty="0" smtClean="0">
                <a:solidFill>
                  <a:schemeClr val="tx1"/>
                </a:solidFill>
                <a:cs typeface="B Nazanin" panose="00000400000000000000" pitchFamily="2" charset="-78"/>
              </a:rPr>
              <a:t>در15تا 20 </a:t>
            </a:r>
            <a:r>
              <a:rPr lang="fa-IR" sz="2000" b="1" dirty="0">
                <a:solidFill>
                  <a:schemeClr val="tx1"/>
                </a:solidFill>
                <a:cs typeface="B Nazanin" panose="00000400000000000000" pitchFamily="2" charset="-78"/>
              </a:rPr>
              <a:t>درﺻﺪ از زوج ﻫﺎي ﻧﺎﺑﺎرور ﻣﻮﻓﻖ ﻧﺒﻮده و اﺳﺘﻔﺎده از روﺷﻬﺎي آزﻣﺎﻳﺸﮕﺎﻫﻲ ﺑﺮاي درﻣﺎن ﻧﺎﺑـﺎروري ﺿـﺮورت  </a:t>
            </a:r>
            <a:r>
              <a:rPr lang="fa-IR" sz="2000" b="1" dirty="0" smtClean="0">
                <a:solidFill>
                  <a:schemeClr val="tx1"/>
                </a:solidFill>
                <a:cs typeface="B Nazanin" panose="00000400000000000000" pitchFamily="2" charset="-78"/>
              </a:rPr>
              <a:t>پیدا میکند. (  مانند ﻟﻘـاح مصنوعی (</a:t>
            </a:r>
            <a:r>
              <a:rPr lang="en-US" sz="2000" b="1" dirty="0" smtClean="0">
                <a:solidFill>
                  <a:schemeClr val="tx1"/>
                </a:solidFill>
                <a:cs typeface="B Nazanin" panose="00000400000000000000" pitchFamily="2" charset="-78"/>
              </a:rPr>
              <a:t>(IVF</a:t>
            </a:r>
            <a:r>
              <a:rPr lang="fa-IR" sz="2000" b="1" dirty="0" smtClean="0">
                <a:solidFill>
                  <a:schemeClr val="tx1"/>
                </a:solidFill>
                <a:cs typeface="B Nazanin" panose="00000400000000000000" pitchFamily="2" charset="-78"/>
              </a:rPr>
              <a:t> کاشت داخل رحمی (</a:t>
            </a:r>
            <a:r>
              <a:rPr lang="en-US" sz="2000" b="1" dirty="0" smtClean="0">
                <a:solidFill>
                  <a:schemeClr val="tx1"/>
                </a:solidFill>
                <a:cs typeface="B Nazanin" panose="00000400000000000000" pitchFamily="2" charset="-78"/>
              </a:rPr>
              <a:t> </a:t>
            </a:r>
            <a:r>
              <a:rPr lang="en-US" sz="2000" b="1" dirty="0">
                <a:solidFill>
                  <a:schemeClr val="tx1"/>
                </a:solidFill>
                <a:cs typeface="B Nazanin" panose="00000400000000000000" pitchFamily="2" charset="-78"/>
              </a:rPr>
              <a:t> </a:t>
            </a:r>
            <a:r>
              <a:rPr lang="en-US" sz="2000" b="1" dirty="0" smtClean="0">
                <a:solidFill>
                  <a:schemeClr val="tx1"/>
                </a:solidFill>
                <a:cs typeface="B Nazanin" panose="00000400000000000000" pitchFamily="2" charset="-78"/>
              </a:rPr>
              <a:t>             ( (IUI</a:t>
            </a:r>
            <a:endParaRPr lang="fa-IR" sz="20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1727918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2669" y="-174648"/>
            <a:ext cx="6288259" cy="3880773"/>
          </a:xfrm>
        </p:spPr>
        <p:txBody>
          <a:bodyPr anchor="ctr">
            <a:normAutofit/>
          </a:bodyPr>
          <a:lstStyle/>
          <a:p>
            <a:pPr marL="3657600" lvl="8" indent="0" algn="ctr">
              <a:buNone/>
            </a:pPr>
            <a:r>
              <a:rPr lang="fa-IR" sz="5400" dirty="0" smtClean="0">
                <a:solidFill>
                  <a:srgbClr val="C00000"/>
                </a:solidFill>
                <a:cs typeface="B Titr" panose="00000700000000000000" pitchFamily="2" charset="-78"/>
              </a:rPr>
              <a:t>ناباروری</a:t>
            </a:r>
          </a:p>
          <a:p>
            <a:pPr marL="3657600" lvl="8" indent="0" algn="ctr">
              <a:buNone/>
            </a:pPr>
            <a:endParaRPr lang="fa-IR" sz="5400" dirty="0">
              <a:cs typeface="B Titr" panose="00000700000000000000" pitchFamily="2" charset="-78"/>
            </a:endParaRPr>
          </a:p>
          <a:p>
            <a:pPr marL="3657600" lvl="8" indent="0" algn="ctr">
              <a:buNone/>
            </a:pPr>
            <a:endParaRPr lang="en-US" sz="5400" dirty="0">
              <a:cs typeface="B Titr" panose="00000700000000000000" pitchFamily="2" charset="-78"/>
            </a:endParaRPr>
          </a:p>
        </p:txBody>
      </p:sp>
    </p:spTree>
    <p:extLst>
      <p:ext uri="{BB962C8B-B14F-4D97-AF65-F5344CB8AC3E}">
        <p14:creationId xmlns:p14="http://schemas.microsoft.com/office/powerpoint/2010/main" val="3753984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534" y="609600"/>
            <a:ext cx="8596668" cy="845127"/>
          </a:xfrm>
        </p:spPr>
        <p:txBody>
          <a:bodyPr>
            <a:normAutofit fontScale="90000"/>
          </a:bodyPr>
          <a:lstStyle/>
          <a:p>
            <a:pPr algn="ctr" rtl="1"/>
            <a:r>
              <a:rPr lang="fa-IR" b="1" dirty="0" smtClean="0">
                <a:solidFill>
                  <a:schemeClr val="bg2">
                    <a:lumMod val="10000"/>
                  </a:schemeClr>
                </a:solidFill>
                <a:cs typeface="B Nazanin" panose="00000400000000000000" pitchFamily="2" charset="-78"/>
              </a:rPr>
              <a:t>نکات مورد توجه در بررسی زوجین مشکوک به ناباروری</a:t>
            </a:r>
            <a:endParaRPr lang="en-US" b="1" dirty="0">
              <a:solidFill>
                <a:schemeClr val="bg2">
                  <a:lumMod val="10000"/>
                </a:schemeClr>
              </a:solidFill>
              <a:cs typeface="B Nazanin" panose="00000400000000000000" pitchFamily="2" charset="-78"/>
            </a:endParaRPr>
          </a:p>
        </p:txBody>
      </p:sp>
      <p:sp>
        <p:nvSpPr>
          <p:cNvPr id="7" name="Content Placeholder 6"/>
          <p:cNvSpPr>
            <a:spLocks noGrp="1"/>
          </p:cNvSpPr>
          <p:nvPr>
            <p:ph idx="1"/>
          </p:nvPr>
        </p:nvSpPr>
        <p:spPr>
          <a:xfrm>
            <a:off x="1264920" y="1454727"/>
            <a:ext cx="9767668" cy="5237018"/>
          </a:xfrm>
        </p:spPr>
        <p:txBody>
          <a:bodyPr>
            <a:normAutofit fontScale="25000" lnSpcReduction="20000"/>
          </a:bodyPr>
          <a:lstStyle/>
          <a:p>
            <a:pPr algn="just" rtl="1">
              <a:lnSpc>
                <a:spcPct val="170000"/>
              </a:lnSpc>
              <a:buClr>
                <a:schemeClr val="accent2">
                  <a:lumMod val="50000"/>
                </a:schemeClr>
              </a:buClr>
              <a:buFont typeface="Arial" panose="020B0604020202090204" pitchFamily="34" charset="0"/>
              <a:buChar char="•"/>
            </a:pPr>
            <a:r>
              <a:rPr lang="fa-IR" sz="8000" b="1" dirty="0" smtClean="0">
                <a:solidFill>
                  <a:schemeClr val="bg2">
                    <a:lumMod val="10000"/>
                  </a:schemeClr>
                </a:solidFill>
                <a:cs typeface="B Nazanin" panose="00000400000000000000" pitchFamily="2" charset="-78"/>
              </a:rPr>
              <a:t>بررسی ناباروری باید بر روی زوجین متمرکز گردد و فقط یکی از زوجین نباید بررسی گردد.</a:t>
            </a:r>
            <a:endParaRPr lang="en-US" sz="8000" b="1" dirty="0" smtClean="0">
              <a:solidFill>
                <a:schemeClr val="bg2">
                  <a:lumMod val="10000"/>
                </a:schemeClr>
              </a:solidFill>
              <a:cs typeface="B Nazanin" panose="00000400000000000000" pitchFamily="2" charset="-78"/>
            </a:endParaRPr>
          </a:p>
          <a:p>
            <a:pPr algn="just" rtl="1">
              <a:lnSpc>
                <a:spcPct val="170000"/>
              </a:lnSpc>
              <a:buClr>
                <a:schemeClr val="accent2">
                  <a:lumMod val="50000"/>
                </a:schemeClr>
              </a:buClr>
              <a:buFont typeface="Arial" panose="020B0604020202090204" pitchFamily="34" charset="0"/>
              <a:buChar char="•"/>
            </a:pPr>
            <a:r>
              <a:rPr lang="fa-IR" sz="8000" b="1" dirty="0" smtClean="0">
                <a:solidFill>
                  <a:schemeClr val="bg2">
                    <a:lumMod val="10000"/>
                  </a:schemeClr>
                </a:solidFill>
                <a:cs typeface="B Nazanin" panose="00000400000000000000" pitchFamily="2" charset="-78"/>
              </a:rPr>
              <a:t>میزان درمان </a:t>
            </a:r>
            <a:r>
              <a:rPr lang="fa-IR" sz="8000" b="1" dirty="0">
                <a:solidFill>
                  <a:schemeClr val="bg2">
                    <a:lumMod val="10000"/>
                  </a:schemeClr>
                </a:solidFill>
                <a:cs typeface="B Nazanin" panose="00000400000000000000" pitchFamily="2" charset="-78"/>
              </a:rPr>
              <a:t>ناباروری قابل توجه است و این میزان با توجه به سن زن، مدت ناباروری، سابقه قبلی حاملگی و علت ناباروری متغیر است</a:t>
            </a:r>
            <a:r>
              <a:rPr lang="fa-IR" sz="8000" b="1" dirty="0" smtClean="0">
                <a:solidFill>
                  <a:schemeClr val="bg2">
                    <a:lumMod val="10000"/>
                  </a:schemeClr>
                </a:solidFill>
                <a:cs typeface="B Nazanin" panose="00000400000000000000" pitchFamily="2" charset="-78"/>
              </a:rPr>
              <a:t>.</a:t>
            </a:r>
          </a:p>
          <a:p>
            <a:pPr algn="just" rtl="1">
              <a:lnSpc>
                <a:spcPct val="170000"/>
              </a:lnSpc>
              <a:buClr>
                <a:schemeClr val="accent2">
                  <a:lumMod val="50000"/>
                </a:schemeClr>
              </a:buClr>
              <a:buFont typeface="Arial" panose="020B0604020202090204" pitchFamily="34" charset="0"/>
              <a:buChar char="•"/>
            </a:pPr>
            <a:r>
              <a:rPr lang="fa-IR" sz="8000" b="1" dirty="0" smtClean="0">
                <a:solidFill>
                  <a:schemeClr val="bg2">
                    <a:lumMod val="10000"/>
                  </a:schemeClr>
                </a:solidFill>
                <a:cs typeface="B Nazanin" panose="00000400000000000000" pitchFamily="2" charset="-78"/>
              </a:rPr>
              <a:t>تجربیات بین المللی نشان می دهد که متوسط زمان ناباروری در زوجینی که در مراکز درمانی سطح سه مراجعه می نمایند 42 ماه است که دو برابر مدت زمان در افرادی است که به مراکز مراقبت های اولیه مراجعه می نمایند(21 ماه). </a:t>
            </a:r>
          </a:p>
          <a:p>
            <a:pPr algn="just" rtl="1">
              <a:lnSpc>
                <a:spcPct val="170000"/>
              </a:lnSpc>
              <a:buClr>
                <a:schemeClr val="accent2">
                  <a:lumMod val="50000"/>
                </a:schemeClr>
              </a:buClr>
              <a:buFont typeface="Arial" panose="020B0604020202090204" pitchFamily="34" charset="0"/>
              <a:buChar char="•"/>
            </a:pPr>
            <a:r>
              <a:rPr lang="fa-IR" sz="8000" b="1" dirty="0" smtClean="0">
                <a:solidFill>
                  <a:schemeClr val="bg2">
                    <a:lumMod val="10000"/>
                  </a:schemeClr>
                </a:solidFill>
                <a:cs typeface="B Nazanin" panose="00000400000000000000" pitchFamily="2" charset="-78"/>
              </a:rPr>
              <a:t>حداکثر احتمال حاملگی‌های </a:t>
            </a:r>
            <a:r>
              <a:rPr lang="fa-IR" sz="8000" b="1" dirty="0">
                <a:solidFill>
                  <a:schemeClr val="bg2">
                    <a:lumMod val="10000"/>
                  </a:schemeClr>
                </a:solidFill>
                <a:cs typeface="B Nazanin" panose="00000400000000000000" pitchFamily="2" charset="-78"/>
              </a:rPr>
              <a:t>خودبه‌خود در طول 3 سال اتفاق می‌افتد و بعد از آن، پیش‌آگهی موفقیت بدون انجام درمان ضعیف است.</a:t>
            </a:r>
            <a:endParaRPr lang="en-US" sz="8000" b="1" dirty="0">
              <a:solidFill>
                <a:schemeClr val="bg2">
                  <a:lumMod val="10000"/>
                </a:schemeClr>
              </a:solidFill>
              <a:cs typeface="B Nazanin" panose="00000400000000000000" pitchFamily="2" charset="-78"/>
            </a:endParaRPr>
          </a:p>
          <a:p>
            <a:pPr algn="r" rtl="1">
              <a:lnSpc>
                <a:spcPct val="170000"/>
              </a:lnSpc>
              <a:buClr>
                <a:schemeClr val="accent2">
                  <a:lumMod val="50000"/>
                </a:schemeClr>
              </a:buClr>
              <a:buFont typeface="Arial" panose="020B0604020202090204" pitchFamily="34" charset="0"/>
              <a:buChar char="•"/>
            </a:pPr>
            <a:r>
              <a:rPr lang="fa-IR" sz="8000" b="1" dirty="0">
                <a:solidFill>
                  <a:srgbClr val="C00000"/>
                </a:solidFill>
                <a:cs typeface="B Nazanin" panose="00000400000000000000" pitchFamily="2" charset="-78"/>
              </a:rPr>
              <a:t>تمام زوج‌هایی </a:t>
            </a:r>
            <a:r>
              <a:rPr lang="fa-IR" sz="8000" b="1" dirty="0">
                <a:solidFill>
                  <a:schemeClr val="bg2">
                    <a:lumMod val="10000"/>
                  </a:schemeClr>
                </a:solidFill>
                <a:cs typeface="B Nazanin" panose="00000400000000000000" pitchFamily="2" charset="-78"/>
              </a:rPr>
              <a:t>که بعد از یک سال (یا بیشتر) نزدیکی منظم و بدون جلوگیری نتوانسته‌اند حامله شوند، باید مورد ارزیابی قرار گیرند</a:t>
            </a:r>
            <a:r>
              <a:rPr lang="fa-IR" sz="8000" dirty="0">
                <a:solidFill>
                  <a:schemeClr val="bg2">
                    <a:lumMod val="10000"/>
                  </a:schemeClr>
                </a:solidFill>
                <a:cs typeface="B Nazanin" panose="00000400000000000000" pitchFamily="2" charset="-78"/>
              </a:rPr>
              <a:t>. </a:t>
            </a:r>
            <a:endParaRPr lang="fa-IR" sz="8000" dirty="0" smtClean="0">
              <a:solidFill>
                <a:schemeClr val="bg2">
                  <a:lumMod val="10000"/>
                </a:schemeClr>
              </a:solidFill>
              <a:cs typeface="B Nazanin" panose="00000400000000000000" pitchFamily="2" charset="-78"/>
            </a:endParaRPr>
          </a:p>
          <a:p>
            <a:pPr rtl="1"/>
            <a:r>
              <a:rPr lang="fa-IR" dirty="0"/>
              <a:t> </a:t>
            </a:r>
            <a:endParaRPr lang="en-US" i="1" dirty="0"/>
          </a:p>
        </p:txBody>
      </p:sp>
    </p:spTree>
    <p:extLst>
      <p:ext uri="{BB962C8B-B14F-4D97-AF65-F5344CB8AC3E}">
        <p14:creationId xmlns:p14="http://schemas.microsoft.com/office/powerpoint/2010/main" val="111086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4134" y="609600"/>
            <a:ext cx="8596668" cy="845127"/>
          </a:xfrm>
        </p:spPr>
        <p:txBody>
          <a:bodyPr/>
          <a:lstStyle/>
          <a:p>
            <a:pPr algn="ctr" rtl="1"/>
            <a:r>
              <a:rPr lang="fa-IR" b="1" dirty="0" smtClean="0">
                <a:solidFill>
                  <a:schemeClr val="bg2">
                    <a:lumMod val="10000"/>
                  </a:schemeClr>
                </a:solidFill>
                <a:cs typeface="B Nazanin" panose="00000400000000000000" pitchFamily="2" charset="-78"/>
              </a:rPr>
              <a:t>موارد تسریع در بررسی زوجین مشکوک به ناباروری</a:t>
            </a:r>
            <a:endParaRPr lang="en-US" b="1" dirty="0">
              <a:solidFill>
                <a:schemeClr val="bg2">
                  <a:lumMod val="10000"/>
                </a:schemeClr>
              </a:solidFill>
              <a:cs typeface="B Nazanin" panose="00000400000000000000" pitchFamily="2" charset="-78"/>
            </a:endParaRPr>
          </a:p>
        </p:txBody>
      </p:sp>
      <p:sp>
        <p:nvSpPr>
          <p:cNvPr id="7" name="Content Placeholder 6"/>
          <p:cNvSpPr>
            <a:spLocks noGrp="1"/>
          </p:cNvSpPr>
          <p:nvPr>
            <p:ph idx="1"/>
          </p:nvPr>
        </p:nvSpPr>
        <p:spPr>
          <a:xfrm>
            <a:off x="-1" y="1454727"/>
            <a:ext cx="10986869" cy="5237018"/>
          </a:xfrm>
        </p:spPr>
        <p:txBody>
          <a:bodyPr>
            <a:normAutofit fontScale="40000" lnSpcReduction="20000"/>
          </a:bodyPr>
          <a:lstStyle/>
          <a:p>
            <a:pPr marL="0" indent="0" algn="r" rtl="1">
              <a:lnSpc>
                <a:spcPct val="170000"/>
              </a:lnSpc>
              <a:buClr>
                <a:schemeClr val="accent2">
                  <a:lumMod val="50000"/>
                </a:schemeClr>
              </a:buClr>
              <a:buNone/>
            </a:pPr>
            <a:r>
              <a:rPr lang="fa-IR" sz="8000" b="1" dirty="0" smtClean="0">
                <a:solidFill>
                  <a:schemeClr val="bg2">
                    <a:lumMod val="10000"/>
                  </a:schemeClr>
                </a:solidFill>
                <a:cs typeface="B Nazanin" panose="00000400000000000000" pitchFamily="2" charset="-78"/>
              </a:rPr>
              <a:t>ارزیابی </a:t>
            </a:r>
            <a:r>
              <a:rPr lang="fa-IR" sz="8000" b="1" dirty="0">
                <a:solidFill>
                  <a:schemeClr val="bg2">
                    <a:lumMod val="10000"/>
                  </a:schemeClr>
                </a:solidFill>
                <a:cs typeface="B Nazanin" panose="00000400000000000000" pitchFamily="2" charset="-78"/>
              </a:rPr>
              <a:t>زودتر در موارد زیر موجه است:</a:t>
            </a:r>
            <a:endParaRPr lang="en-US" sz="8000" b="1" i="1" dirty="0">
              <a:solidFill>
                <a:schemeClr val="bg2">
                  <a:lumMod val="10000"/>
                </a:schemeClr>
              </a:solidFill>
              <a:cs typeface="B Nazanin" panose="00000400000000000000" pitchFamily="2" charset="-78"/>
            </a:endParaRPr>
          </a:p>
          <a:p>
            <a:pPr lvl="0" algn="r" rtl="1">
              <a:lnSpc>
                <a:spcPct val="170000"/>
              </a:lnSpc>
              <a:buClr>
                <a:schemeClr val="accent2">
                  <a:lumMod val="50000"/>
                </a:schemeClr>
              </a:buClr>
              <a:buFont typeface="Arial" panose="020B0604020202090204" pitchFamily="34" charset="0"/>
              <a:buChar char="•"/>
            </a:pPr>
            <a:r>
              <a:rPr lang="fa-IR" sz="8000" dirty="0">
                <a:solidFill>
                  <a:schemeClr val="bg2">
                    <a:lumMod val="10000"/>
                  </a:schemeClr>
                </a:solidFill>
                <a:cs typeface="B Nazanin" panose="00000400000000000000" pitchFamily="2" charset="-78"/>
              </a:rPr>
              <a:t>در زنانی که دارای قاعدگی‌های نامنظم و کم تعداد هستند.</a:t>
            </a:r>
            <a:endParaRPr lang="en-US" sz="8000" i="1" dirty="0">
              <a:solidFill>
                <a:schemeClr val="bg2">
                  <a:lumMod val="10000"/>
                </a:schemeClr>
              </a:solidFill>
              <a:cs typeface="B Nazanin" panose="00000400000000000000" pitchFamily="2" charset="-78"/>
            </a:endParaRPr>
          </a:p>
          <a:p>
            <a:pPr lvl="0" algn="r" rtl="1">
              <a:lnSpc>
                <a:spcPct val="170000"/>
              </a:lnSpc>
              <a:buClr>
                <a:schemeClr val="accent2">
                  <a:lumMod val="50000"/>
                </a:schemeClr>
              </a:buClr>
              <a:buFont typeface="Arial" panose="020B0604020202090204" pitchFamily="34" charset="0"/>
              <a:buChar char="•"/>
            </a:pPr>
            <a:r>
              <a:rPr lang="fa-IR" sz="8000" dirty="0">
                <a:solidFill>
                  <a:schemeClr val="bg2">
                    <a:lumMod val="10000"/>
                  </a:schemeClr>
                </a:solidFill>
                <a:cs typeface="B Nazanin" panose="00000400000000000000" pitchFamily="2" charset="-78"/>
              </a:rPr>
              <a:t>در زنانی که سابقه عفونت </a:t>
            </a:r>
            <a:r>
              <a:rPr lang="fa-IR" sz="8000" dirty="0" smtClean="0">
                <a:solidFill>
                  <a:schemeClr val="bg2">
                    <a:lumMod val="10000"/>
                  </a:schemeClr>
                </a:solidFill>
                <a:cs typeface="B Nazanin" panose="00000400000000000000" pitchFamily="2" charset="-78"/>
              </a:rPr>
              <a:t>لگنی یا اندومتریوز دارند </a:t>
            </a:r>
          </a:p>
          <a:p>
            <a:pPr lvl="0" algn="r" rtl="1">
              <a:lnSpc>
                <a:spcPct val="170000"/>
              </a:lnSpc>
              <a:buClr>
                <a:schemeClr val="accent2">
                  <a:lumMod val="50000"/>
                </a:schemeClr>
              </a:buClr>
              <a:buFont typeface="Arial" panose="020B0604020202090204" pitchFamily="34" charset="0"/>
              <a:buChar char="•"/>
            </a:pPr>
            <a:r>
              <a:rPr lang="fa-IR" sz="8000" dirty="0" smtClean="0">
                <a:solidFill>
                  <a:schemeClr val="bg2">
                    <a:lumMod val="10000"/>
                  </a:schemeClr>
                </a:solidFill>
                <a:cs typeface="B Nazanin" panose="00000400000000000000" pitchFamily="2" charset="-78"/>
              </a:rPr>
              <a:t>در افرادی </a:t>
            </a:r>
            <a:r>
              <a:rPr lang="fa-IR" sz="8000" dirty="0">
                <a:solidFill>
                  <a:schemeClr val="bg2">
                    <a:lumMod val="10000"/>
                  </a:schemeClr>
                </a:solidFill>
                <a:cs typeface="B Nazanin" panose="00000400000000000000" pitchFamily="2" charset="-78"/>
              </a:rPr>
              <a:t>که کیفیت مایع منی شوهر آنها </a:t>
            </a:r>
            <a:r>
              <a:rPr lang="fa-IR" sz="8000" dirty="0" smtClean="0">
                <a:solidFill>
                  <a:schemeClr val="bg2">
                    <a:lumMod val="10000"/>
                  </a:schemeClr>
                </a:solidFill>
                <a:cs typeface="B Nazanin" panose="00000400000000000000" pitchFamily="2" charset="-78"/>
              </a:rPr>
              <a:t>بنا به دلایلی ضعیف تشخیص داده شده </a:t>
            </a:r>
            <a:r>
              <a:rPr lang="fa-IR" sz="8000" dirty="0">
                <a:solidFill>
                  <a:schemeClr val="bg2">
                    <a:lumMod val="10000"/>
                  </a:schemeClr>
                </a:solidFill>
                <a:cs typeface="B Nazanin" panose="00000400000000000000" pitchFamily="2" charset="-78"/>
              </a:rPr>
              <a:t>است</a:t>
            </a:r>
            <a:r>
              <a:rPr lang="fa-IR" sz="8000" dirty="0" smtClean="0">
                <a:solidFill>
                  <a:schemeClr val="bg2">
                    <a:lumMod val="10000"/>
                  </a:schemeClr>
                </a:solidFill>
                <a:cs typeface="B Nazanin" panose="00000400000000000000" pitchFamily="2" charset="-78"/>
              </a:rPr>
              <a:t>.(مثلا سابقه واریکوسل یا اوریون)</a:t>
            </a:r>
            <a:endParaRPr lang="en-US" sz="8000" i="1" dirty="0">
              <a:solidFill>
                <a:schemeClr val="bg2">
                  <a:lumMod val="10000"/>
                </a:schemeClr>
              </a:solidFill>
              <a:cs typeface="B Nazanin" panose="00000400000000000000" pitchFamily="2" charset="-78"/>
            </a:endParaRPr>
          </a:p>
          <a:p>
            <a:pPr lvl="0" algn="r" rtl="1">
              <a:lnSpc>
                <a:spcPct val="170000"/>
              </a:lnSpc>
              <a:buClr>
                <a:schemeClr val="accent2">
                  <a:lumMod val="50000"/>
                </a:schemeClr>
              </a:buClr>
              <a:buFont typeface="Arial" panose="020B0604020202090204" pitchFamily="34" charset="0"/>
              <a:buChar char="•"/>
            </a:pPr>
            <a:r>
              <a:rPr lang="fa-IR" sz="8000" dirty="0">
                <a:solidFill>
                  <a:schemeClr val="bg2">
                    <a:lumMod val="10000"/>
                  </a:schemeClr>
                </a:solidFill>
                <a:cs typeface="B Nazanin" panose="00000400000000000000" pitchFamily="2" charset="-78"/>
              </a:rPr>
              <a:t>پس از 6 ماه تلاش ناموفق در زنان بالای 35 سال ارزیابی ابتدایی زوج‌های نابارور</a:t>
            </a:r>
            <a:endParaRPr lang="en-US" sz="8000" i="1" dirty="0">
              <a:solidFill>
                <a:schemeClr val="bg2">
                  <a:lumMod val="10000"/>
                </a:schemeClr>
              </a:solidFill>
              <a:cs typeface="B Nazanin" panose="00000400000000000000" pitchFamily="2" charset="-78"/>
            </a:endParaRPr>
          </a:p>
          <a:p>
            <a:pPr rtl="1"/>
            <a:r>
              <a:rPr lang="fa-IR" dirty="0"/>
              <a:t> </a:t>
            </a:r>
            <a:endParaRPr lang="en-US" i="1" dirty="0"/>
          </a:p>
        </p:txBody>
      </p:sp>
    </p:spTree>
    <p:extLst>
      <p:ext uri="{BB962C8B-B14F-4D97-AF65-F5344CB8AC3E}">
        <p14:creationId xmlns:p14="http://schemas.microsoft.com/office/powerpoint/2010/main" val="18870050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52694" y="609600"/>
            <a:ext cx="8596668" cy="775855"/>
          </a:xfrm>
        </p:spPr>
        <p:txBody>
          <a:bodyPr/>
          <a:lstStyle/>
          <a:p>
            <a:pPr algn="ctr"/>
            <a:r>
              <a:rPr lang="fa-IR" b="1" dirty="0" smtClean="0">
                <a:solidFill>
                  <a:schemeClr val="bg2">
                    <a:lumMod val="10000"/>
                  </a:schemeClr>
                </a:solidFill>
                <a:cs typeface="B Nazanin" panose="00000400000000000000" pitchFamily="2" charset="-78"/>
              </a:rPr>
              <a:t>شرح حال و معاینه در خانم ها</a:t>
            </a:r>
            <a:endParaRPr lang="en-US" b="1" dirty="0">
              <a:solidFill>
                <a:schemeClr val="bg2">
                  <a:lumMod val="10000"/>
                </a:schemeClr>
              </a:solidFill>
              <a:cs typeface="B Nazanin" panose="00000400000000000000" pitchFamily="2" charset="-78"/>
            </a:endParaRPr>
          </a:p>
        </p:txBody>
      </p:sp>
      <p:sp>
        <p:nvSpPr>
          <p:cNvPr id="5" name="Content Placeholder 4"/>
          <p:cNvSpPr>
            <a:spLocks noGrp="1"/>
          </p:cNvSpPr>
          <p:nvPr>
            <p:ph sz="half" idx="1"/>
          </p:nvPr>
        </p:nvSpPr>
        <p:spPr>
          <a:xfrm>
            <a:off x="517950" y="1704109"/>
            <a:ext cx="5056909" cy="4337252"/>
          </a:xfrm>
        </p:spPr>
        <p:txBody>
          <a:bodyPr>
            <a:normAutofit fontScale="92500" lnSpcReduction="10000"/>
          </a:bodyPr>
          <a:lstStyle/>
          <a:p>
            <a:pPr lvl="0" algn="just" rtl="1">
              <a:buClr>
                <a:schemeClr val="accent2">
                  <a:lumMod val="50000"/>
                </a:schemeClr>
              </a:buClr>
              <a:buFont typeface="Arial" panose="020B0604020202090204" pitchFamily="34" charset="0"/>
              <a:buChar char="•"/>
            </a:pPr>
            <a:r>
              <a:rPr lang="fa-IR" sz="2400" b="1" dirty="0">
                <a:cs typeface="B Nazanin" panose="00000400000000000000" pitchFamily="2" charset="-78"/>
              </a:rPr>
              <a:t>سابقه جراحی و بیماری‌های طبی قبلی یا فعلی</a:t>
            </a:r>
            <a:endParaRPr lang="en-US" sz="2400" b="1" dirty="0">
              <a:cs typeface="B Nazanin" panose="00000400000000000000" pitchFamily="2" charset="-78"/>
            </a:endParaRPr>
          </a:p>
          <a:p>
            <a:pPr lvl="0" algn="just" rtl="1">
              <a:buClr>
                <a:schemeClr val="accent2">
                  <a:lumMod val="50000"/>
                </a:schemeClr>
              </a:buClr>
              <a:buFont typeface="Arial" panose="020B0604020202090204" pitchFamily="34" charset="0"/>
              <a:buChar char="•"/>
            </a:pPr>
            <a:r>
              <a:rPr lang="fa-IR" sz="2400" b="1" dirty="0">
                <a:cs typeface="B Nazanin" panose="00000400000000000000" pitchFamily="2" charset="-78"/>
              </a:rPr>
              <a:t>نتایج غیرطبیعی پاپ‌اسمیرهای قبلی و </a:t>
            </a:r>
            <a:r>
              <a:rPr lang="fa-IR" sz="2400" b="1" dirty="0" smtClean="0">
                <a:cs typeface="B Nazanin" panose="00000400000000000000" pitchFamily="2" charset="-78"/>
              </a:rPr>
              <a:t>درمان ‌های </a:t>
            </a:r>
            <a:r>
              <a:rPr lang="fa-IR" sz="2400" b="1" dirty="0">
                <a:cs typeface="B Nazanin" panose="00000400000000000000" pitchFamily="2" charset="-78"/>
              </a:rPr>
              <a:t>بعدی </a:t>
            </a:r>
            <a:r>
              <a:rPr lang="fa-IR" sz="2400" b="1" dirty="0" smtClean="0">
                <a:cs typeface="B Nazanin" panose="00000400000000000000" pitchFamily="2" charset="-78"/>
              </a:rPr>
              <a:t>آن</a:t>
            </a:r>
          </a:p>
          <a:p>
            <a:pPr lvl="0" algn="just" rtl="1">
              <a:buClr>
                <a:schemeClr val="accent2">
                  <a:lumMod val="50000"/>
                </a:schemeClr>
              </a:buClr>
              <a:buFont typeface="Arial" panose="020B0604020202090204" pitchFamily="34" charset="0"/>
              <a:buChar char="•"/>
            </a:pPr>
            <a:r>
              <a:rPr lang="fa-IR" sz="2400" b="1" dirty="0" smtClean="0">
                <a:cs typeface="B Nazanin" panose="00000400000000000000" pitchFamily="2" charset="-78"/>
              </a:rPr>
              <a:t>داروهای </a:t>
            </a:r>
            <a:r>
              <a:rPr lang="fa-IR" sz="2400" b="1" dirty="0">
                <a:cs typeface="B Nazanin" panose="00000400000000000000" pitchFamily="2" charset="-78"/>
              </a:rPr>
              <a:t>مورد مصرف و آلرژی‌ها</a:t>
            </a:r>
            <a:endParaRPr lang="en-US" sz="2400" b="1" dirty="0">
              <a:cs typeface="B Nazanin" panose="00000400000000000000" pitchFamily="2" charset="-78"/>
            </a:endParaRPr>
          </a:p>
          <a:p>
            <a:pPr lvl="0" algn="just" rtl="1">
              <a:buClr>
                <a:schemeClr val="accent2">
                  <a:lumMod val="50000"/>
                </a:schemeClr>
              </a:buClr>
              <a:buFont typeface="Arial" panose="020B0604020202090204" pitchFamily="34" charset="0"/>
              <a:buChar char="•"/>
            </a:pPr>
            <a:r>
              <a:rPr lang="fa-IR" sz="2400" b="1" dirty="0">
                <a:cs typeface="B Nazanin" panose="00000400000000000000" pitchFamily="2" charset="-78"/>
              </a:rPr>
              <a:t>شغل، استعمال دخانیات و الکل</a:t>
            </a:r>
            <a:endParaRPr lang="en-US" sz="2400" b="1" dirty="0">
              <a:cs typeface="B Nazanin" panose="00000400000000000000" pitchFamily="2" charset="-78"/>
            </a:endParaRPr>
          </a:p>
          <a:p>
            <a:pPr lvl="0" algn="just" rtl="1">
              <a:buClr>
                <a:schemeClr val="accent2">
                  <a:lumMod val="50000"/>
                </a:schemeClr>
              </a:buClr>
              <a:buFont typeface="Arial" panose="020B0604020202090204" pitchFamily="34" charset="0"/>
              <a:buChar char="•"/>
            </a:pPr>
            <a:r>
              <a:rPr lang="fa-IR" sz="2400" b="1" dirty="0">
                <a:cs typeface="B Nazanin" panose="00000400000000000000" pitchFamily="2" charset="-78"/>
              </a:rPr>
              <a:t>سابقه خانوادگی ناهنجاری‌های </a:t>
            </a:r>
            <a:r>
              <a:rPr lang="fa-IR" sz="2400" b="1" dirty="0" smtClean="0">
                <a:cs typeface="B Nazanin" panose="00000400000000000000" pitchFamily="2" charset="-78"/>
              </a:rPr>
              <a:t>مادرزادی(</a:t>
            </a:r>
            <a:r>
              <a:rPr lang="fa-IR" sz="2400" dirty="0" smtClean="0">
                <a:cs typeface="B Nazanin" panose="00000400000000000000" pitchFamily="2" charset="-78"/>
              </a:rPr>
              <a:t>مالفورماسیون های مادرزادی</a:t>
            </a:r>
            <a:r>
              <a:rPr lang="fa-IR" sz="2400" b="1" dirty="0" smtClean="0">
                <a:cs typeface="B Nazanin" panose="00000400000000000000" pitchFamily="2" charset="-78"/>
              </a:rPr>
              <a:t>)، سابقه خانوادگی عقب‌ماندگی </a:t>
            </a:r>
            <a:r>
              <a:rPr lang="fa-IR" sz="2400" b="1" dirty="0">
                <a:cs typeface="B Nazanin" panose="00000400000000000000" pitchFamily="2" charset="-78"/>
              </a:rPr>
              <a:t>ذهنی، یائسگی زودرس یا شکست در باروری</a:t>
            </a:r>
            <a:endParaRPr lang="en-US" sz="2400" b="1" dirty="0">
              <a:cs typeface="B Nazanin" panose="00000400000000000000" pitchFamily="2" charset="-78"/>
            </a:endParaRPr>
          </a:p>
          <a:p>
            <a:pPr lvl="0" algn="just" rtl="1">
              <a:buClr>
                <a:schemeClr val="accent2">
                  <a:lumMod val="50000"/>
                </a:schemeClr>
              </a:buClr>
              <a:buFont typeface="Arial" panose="020B0604020202090204" pitchFamily="34" charset="0"/>
              <a:buChar char="•"/>
            </a:pPr>
            <a:r>
              <a:rPr lang="fa-IR" sz="2400" b="1" dirty="0">
                <a:cs typeface="B Nazanin" panose="00000400000000000000" pitchFamily="2" charset="-78"/>
              </a:rPr>
              <a:t>علائم بیماری تیروئید، درد لگن یا شکم، گالاکتوره، هیرسوتیسم یا </a:t>
            </a:r>
            <a:r>
              <a:rPr lang="fa-IR" sz="2400" b="1" dirty="0" smtClean="0">
                <a:cs typeface="B Nazanin" panose="00000400000000000000" pitchFamily="2" charset="-78"/>
              </a:rPr>
              <a:t>دیسپارونی</a:t>
            </a:r>
            <a:endParaRPr lang="en-US" sz="2400" b="1" dirty="0">
              <a:cs typeface="B Nazanin" panose="00000400000000000000" pitchFamily="2" charset="-78"/>
            </a:endParaRPr>
          </a:p>
          <a:p>
            <a:endParaRPr lang="en-US" dirty="0"/>
          </a:p>
        </p:txBody>
      </p:sp>
      <p:sp>
        <p:nvSpPr>
          <p:cNvPr id="6" name="Content Placeholder 5"/>
          <p:cNvSpPr>
            <a:spLocks noGrp="1"/>
          </p:cNvSpPr>
          <p:nvPr>
            <p:ph sz="half" idx="2"/>
          </p:nvPr>
        </p:nvSpPr>
        <p:spPr>
          <a:xfrm>
            <a:off x="6317458" y="1704109"/>
            <a:ext cx="4514664" cy="4337253"/>
          </a:xfrm>
        </p:spPr>
        <p:txBody>
          <a:bodyPr>
            <a:noAutofit/>
          </a:bodyPr>
          <a:lstStyle/>
          <a:p>
            <a:pPr lvl="0" algn="just" rtl="1">
              <a:buClr>
                <a:schemeClr val="accent2">
                  <a:lumMod val="50000"/>
                </a:schemeClr>
              </a:buClr>
              <a:buFont typeface="Arial" panose="020B0604020202090204" pitchFamily="34" charset="0"/>
              <a:buChar char="•"/>
            </a:pPr>
            <a:r>
              <a:rPr lang="fa-IR" sz="2400" b="1" dirty="0">
                <a:cs typeface="B Nazanin" panose="00000400000000000000" pitchFamily="2" charset="-78"/>
              </a:rPr>
              <a:t>تعداد حاملگی، تعداد زایمان، پیامد حاملگی و عوارض مرتبط</a:t>
            </a:r>
            <a:endParaRPr lang="en-US" sz="2400" b="1" dirty="0">
              <a:cs typeface="B Nazanin" panose="00000400000000000000" pitchFamily="2" charset="-78"/>
            </a:endParaRPr>
          </a:p>
          <a:p>
            <a:pPr lvl="0" algn="just" rtl="1">
              <a:buClr>
                <a:schemeClr val="accent2">
                  <a:lumMod val="50000"/>
                </a:schemeClr>
              </a:buClr>
              <a:buFont typeface="Arial" panose="020B0604020202090204" pitchFamily="34" charset="0"/>
              <a:buChar char="•"/>
            </a:pPr>
            <a:r>
              <a:rPr lang="fa-IR" sz="2400" b="1" dirty="0">
                <a:cs typeface="B Nazanin" panose="00000400000000000000" pitchFamily="2" charset="-78"/>
              </a:rPr>
              <a:t>طول‌مدت و ویژگی‌های سیکل، شروع و شدت دیس‌منوره</a:t>
            </a:r>
            <a:endParaRPr lang="en-US" sz="2400" b="1" dirty="0">
              <a:cs typeface="B Nazanin" panose="00000400000000000000" pitchFamily="2" charset="-78"/>
            </a:endParaRPr>
          </a:p>
          <a:p>
            <a:pPr lvl="0" algn="just" rtl="1">
              <a:buClr>
                <a:schemeClr val="accent2">
                  <a:lumMod val="50000"/>
                </a:schemeClr>
              </a:buClr>
              <a:buFont typeface="Arial" panose="020B0604020202090204" pitchFamily="34" charset="0"/>
              <a:buChar char="•"/>
            </a:pPr>
            <a:r>
              <a:rPr lang="fa-IR" sz="2400" b="1" dirty="0">
                <a:cs typeface="B Nazanin" panose="00000400000000000000" pitchFamily="2" charset="-78"/>
              </a:rPr>
              <a:t>دفعات نزدیکی و </a:t>
            </a:r>
            <a:endParaRPr lang="fa-IR" sz="2400" b="1" dirty="0" smtClean="0">
              <a:cs typeface="B Nazanin" panose="00000400000000000000" pitchFamily="2" charset="-78"/>
            </a:endParaRPr>
          </a:p>
          <a:p>
            <a:pPr lvl="0" algn="just" rtl="1">
              <a:buClr>
                <a:schemeClr val="accent2">
                  <a:lumMod val="50000"/>
                </a:schemeClr>
              </a:buClr>
              <a:buFont typeface="Arial" panose="020B0604020202090204" pitchFamily="34" charset="0"/>
              <a:buChar char="•"/>
            </a:pPr>
            <a:r>
              <a:rPr lang="fa-IR" sz="2400" b="1" dirty="0" smtClean="0">
                <a:cs typeface="B Nazanin" panose="00000400000000000000" pitchFamily="2" charset="-78"/>
              </a:rPr>
              <a:t>بیماری </a:t>
            </a:r>
            <a:r>
              <a:rPr lang="fa-IR" sz="2400" b="1" dirty="0" err="1" smtClean="0">
                <a:cs typeface="B Nazanin" panose="00000400000000000000" pitchFamily="2" charset="-78"/>
              </a:rPr>
              <a:t>هایی</a:t>
            </a:r>
            <a:r>
              <a:rPr lang="fa-IR" sz="2400" b="1" dirty="0" smtClean="0">
                <a:cs typeface="B Nazanin" panose="00000400000000000000" pitchFamily="2" charset="-78"/>
              </a:rPr>
              <a:t> که می توانند سبب اختلال عملکرد جنسی شوند: دیابت</a:t>
            </a:r>
            <a:endParaRPr lang="en-US" sz="2400" b="1" dirty="0">
              <a:cs typeface="B Nazanin" panose="00000400000000000000" pitchFamily="2" charset="-78"/>
            </a:endParaRPr>
          </a:p>
          <a:p>
            <a:pPr lvl="0" algn="just" rtl="1">
              <a:buClr>
                <a:schemeClr val="accent2">
                  <a:lumMod val="50000"/>
                </a:schemeClr>
              </a:buClr>
              <a:buFont typeface="Arial" panose="020B0604020202090204" pitchFamily="34" charset="0"/>
              <a:buChar char="•"/>
            </a:pPr>
            <a:r>
              <a:rPr lang="fa-IR" sz="2400" b="1" dirty="0">
                <a:cs typeface="B Nazanin" panose="00000400000000000000" pitchFamily="2" charset="-78"/>
              </a:rPr>
              <a:t>مدت ناباروری و نتایج تمامی ارزیابی‌ها و درمان‌های قبلی</a:t>
            </a:r>
            <a:endParaRPr lang="en-US" sz="2400" b="1" dirty="0">
              <a:cs typeface="B Nazanin" panose="00000400000000000000" pitchFamily="2" charset="-78"/>
            </a:endParaRPr>
          </a:p>
          <a:p>
            <a:pPr algn="just" rtl="1">
              <a:buClr>
                <a:schemeClr val="accent2">
                  <a:lumMod val="50000"/>
                </a:schemeClr>
              </a:buClr>
              <a:buFont typeface="Arial" panose="020B0604020202090204" pitchFamily="34" charset="0"/>
              <a:buChar char="•"/>
            </a:pPr>
            <a:endParaRPr lang="en-US" sz="2000" dirty="0">
              <a:cs typeface="B Nazanin" panose="00000400000000000000" pitchFamily="2" charset="-78"/>
            </a:endParaRPr>
          </a:p>
        </p:txBody>
      </p:sp>
    </p:spTree>
    <p:extLst>
      <p:ext uri="{BB962C8B-B14F-4D97-AF65-F5344CB8AC3E}">
        <p14:creationId xmlns:p14="http://schemas.microsoft.com/office/powerpoint/2010/main" val="32450137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bg2">
                    <a:lumMod val="10000"/>
                  </a:schemeClr>
                </a:solidFill>
                <a:cs typeface="B Nazanin" panose="00000400000000000000" pitchFamily="2" charset="-78"/>
              </a:rPr>
              <a:t>معاینه درخانم ها</a:t>
            </a:r>
            <a:endParaRPr lang="en-US" dirty="0"/>
          </a:p>
        </p:txBody>
      </p:sp>
      <p:sp>
        <p:nvSpPr>
          <p:cNvPr id="4" name="Content Placeholder 3"/>
          <p:cNvSpPr>
            <a:spLocks noGrp="1"/>
          </p:cNvSpPr>
          <p:nvPr>
            <p:ph sz="half" idx="2"/>
          </p:nvPr>
        </p:nvSpPr>
        <p:spPr>
          <a:xfrm>
            <a:off x="423081" y="1678675"/>
            <a:ext cx="8850923" cy="4362688"/>
          </a:xfrm>
        </p:spPr>
        <p:txBody>
          <a:bodyPr>
            <a:normAutofit/>
          </a:bodyPr>
          <a:lstStyle/>
          <a:p>
            <a:pPr lvl="0" algn="r" rtl="1">
              <a:lnSpc>
                <a:spcPct val="150000"/>
              </a:lnSpc>
              <a:buClr>
                <a:schemeClr val="accent2">
                  <a:lumMod val="50000"/>
                </a:schemeClr>
              </a:buClr>
              <a:buFont typeface="Arial" panose="020B0604020202090204" pitchFamily="34" charset="0"/>
              <a:buChar char="•"/>
            </a:pPr>
            <a:r>
              <a:rPr lang="fa-IR" sz="2000" b="1" dirty="0">
                <a:solidFill>
                  <a:schemeClr val="tx1"/>
                </a:solidFill>
                <a:cs typeface="B Nazanin" panose="00000400000000000000" pitchFamily="2" charset="-78"/>
              </a:rPr>
              <a:t>سنجش وزن و </a:t>
            </a:r>
            <a:r>
              <a:rPr lang="en-US" sz="2000" b="1" dirty="0">
                <a:solidFill>
                  <a:schemeClr val="tx1"/>
                </a:solidFill>
                <a:cs typeface="B Nazanin" panose="00000400000000000000" pitchFamily="2" charset="-78"/>
              </a:rPr>
              <a:t>BMI</a:t>
            </a:r>
            <a:r>
              <a:rPr lang="fa-IR" sz="2000" b="1" dirty="0">
                <a:solidFill>
                  <a:schemeClr val="tx1"/>
                </a:solidFill>
                <a:cs typeface="B Nazanin" panose="00000400000000000000" pitchFamily="2" charset="-78"/>
              </a:rPr>
              <a:t> (شاخص توده بدنی)</a:t>
            </a:r>
            <a:endParaRPr lang="en-US" sz="2000" b="1" dirty="0">
              <a:solidFill>
                <a:schemeClr val="tx1"/>
              </a:solidFill>
              <a:cs typeface="B Nazanin" panose="00000400000000000000" pitchFamily="2" charset="-78"/>
            </a:endParaRPr>
          </a:p>
          <a:p>
            <a:pPr lvl="0" algn="r" rtl="1">
              <a:lnSpc>
                <a:spcPct val="150000"/>
              </a:lnSpc>
              <a:buClr>
                <a:schemeClr val="accent2">
                  <a:lumMod val="50000"/>
                </a:schemeClr>
              </a:buClr>
              <a:buFont typeface="Arial" panose="020B0604020202090204" pitchFamily="34" charset="0"/>
              <a:buChar char="•"/>
            </a:pPr>
            <a:r>
              <a:rPr lang="fa-IR" sz="2000" b="1" dirty="0">
                <a:solidFill>
                  <a:schemeClr val="tx1"/>
                </a:solidFill>
                <a:cs typeface="B Nazanin" panose="00000400000000000000" pitchFamily="2" charset="-78"/>
              </a:rPr>
              <a:t>بزرگ‌شدگی، ندول با حساسیت تیروئید</a:t>
            </a:r>
            <a:endParaRPr lang="en-US" sz="2000" b="1" dirty="0">
              <a:solidFill>
                <a:schemeClr val="tx1"/>
              </a:solidFill>
              <a:cs typeface="B Nazanin" panose="00000400000000000000" pitchFamily="2" charset="-78"/>
            </a:endParaRPr>
          </a:p>
          <a:p>
            <a:pPr lvl="0" algn="r" rtl="1">
              <a:lnSpc>
                <a:spcPct val="150000"/>
              </a:lnSpc>
              <a:buClr>
                <a:schemeClr val="accent2">
                  <a:lumMod val="50000"/>
                </a:schemeClr>
              </a:buClr>
              <a:buFont typeface="Arial" panose="020B0604020202090204" pitchFamily="34" charset="0"/>
              <a:buChar char="•"/>
            </a:pPr>
            <a:r>
              <a:rPr lang="fa-IR" sz="2000" b="1" dirty="0">
                <a:solidFill>
                  <a:schemeClr val="tx1"/>
                </a:solidFill>
                <a:cs typeface="B Nazanin" panose="00000400000000000000" pitchFamily="2" charset="-78"/>
              </a:rPr>
              <a:t>نشانه‌های افزايش هورمون هاي مردانه</a:t>
            </a:r>
            <a:endParaRPr lang="en-US" sz="2000" b="1" dirty="0">
              <a:solidFill>
                <a:schemeClr val="tx1"/>
              </a:solidFill>
              <a:cs typeface="B Nazanin" panose="00000400000000000000" pitchFamily="2" charset="-78"/>
            </a:endParaRPr>
          </a:p>
          <a:p>
            <a:pPr lvl="0" algn="r" rtl="1">
              <a:lnSpc>
                <a:spcPct val="150000"/>
              </a:lnSpc>
              <a:buClr>
                <a:schemeClr val="accent2">
                  <a:lumMod val="50000"/>
                </a:schemeClr>
              </a:buClr>
              <a:buFont typeface="Arial" panose="020B0604020202090204" pitchFamily="34" charset="0"/>
              <a:buChar char="•"/>
            </a:pPr>
            <a:r>
              <a:rPr lang="fa-IR" sz="2000" b="1" dirty="0">
                <a:solidFill>
                  <a:schemeClr val="tx1"/>
                </a:solidFill>
                <a:cs typeface="B Nazanin" panose="00000400000000000000" pitchFamily="2" charset="-78"/>
              </a:rPr>
              <a:t>حساسیت، بزرگی اعضاء یا وجود توده در لگن یا شکم</a:t>
            </a:r>
            <a:endParaRPr lang="en-US" sz="2000" b="1" dirty="0">
              <a:solidFill>
                <a:schemeClr val="tx1"/>
              </a:solidFill>
              <a:cs typeface="B Nazanin" panose="00000400000000000000" pitchFamily="2" charset="-78"/>
            </a:endParaRPr>
          </a:p>
          <a:p>
            <a:pPr lvl="0" algn="r" rtl="1">
              <a:lnSpc>
                <a:spcPct val="150000"/>
              </a:lnSpc>
              <a:buClr>
                <a:schemeClr val="accent2">
                  <a:lumMod val="50000"/>
                </a:schemeClr>
              </a:buClr>
              <a:buFont typeface="Arial" panose="020B0604020202090204" pitchFamily="34" charset="0"/>
              <a:buChar char="•"/>
            </a:pPr>
            <a:r>
              <a:rPr lang="fa-IR" sz="2000" b="1" dirty="0">
                <a:solidFill>
                  <a:schemeClr val="tx1"/>
                </a:solidFill>
                <a:cs typeface="B Nazanin" panose="00000400000000000000" pitchFamily="2" charset="-78"/>
              </a:rPr>
              <a:t>ناهنجاری واژن یا سرویکس، وجود ترشح از </a:t>
            </a:r>
            <a:r>
              <a:rPr lang="fa-IR" sz="2000" b="1" dirty="0" smtClean="0">
                <a:solidFill>
                  <a:schemeClr val="tx1"/>
                </a:solidFill>
                <a:cs typeface="B Nazanin" panose="00000400000000000000" pitchFamily="2" charset="-78"/>
              </a:rPr>
              <a:t>آنها</a:t>
            </a:r>
            <a:endParaRPr lang="en-US" sz="20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2318431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609600"/>
            <a:ext cx="8596668" cy="775855"/>
          </a:xfrm>
        </p:spPr>
        <p:txBody>
          <a:bodyPr/>
          <a:lstStyle/>
          <a:p>
            <a:pPr algn="ctr"/>
            <a:r>
              <a:rPr lang="fa-IR" b="1" dirty="0" smtClean="0">
                <a:solidFill>
                  <a:schemeClr val="bg2">
                    <a:lumMod val="10000"/>
                  </a:schemeClr>
                </a:solidFill>
                <a:cs typeface="B Nazanin" panose="00000400000000000000" pitchFamily="2" charset="-78"/>
              </a:rPr>
              <a:t>شرح حال و معاینه درمردان</a:t>
            </a:r>
            <a:endParaRPr lang="en-US" b="1" dirty="0">
              <a:solidFill>
                <a:schemeClr val="bg2">
                  <a:lumMod val="10000"/>
                </a:schemeClr>
              </a:solidFill>
              <a:cs typeface="B Nazanin" panose="00000400000000000000" pitchFamily="2" charset="-78"/>
            </a:endParaRPr>
          </a:p>
        </p:txBody>
      </p:sp>
      <p:sp>
        <p:nvSpPr>
          <p:cNvPr id="5" name="Content Placeholder 4"/>
          <p:cNvSpPr>
            <a:spLocks noGrp="1"/>
          </p:cNvSpPr>
          <p:nvPr>
            <p:ph sz="half" idx="1"/>
          </p:nvPr>
        </p:nvSpPr>
        <p:spPr>
          <a:xfrm>
            <a:off x="166255" y="2160589"/>
            <a:ext cx="5250872" cy="3880772"/>
          </a:xfrm>
        </p:spPr>
        <p:txBody>
          <a:bodyPr>
            <a:normAutofit/>
          </a:bodyPr>
          <a:lstStyle/>
          <a:p>
            <a:pPr lvl="0" algn="just" rtl="1">
              <a:buClr>
                <a:schemeClr val="accent2">
                  <a:lumMod val="50000"/>
                </a:schemeClr>
              </a:buClr>
              <a:buFont typeface="Arial" panose="020B0604020202090204" pitchFamily="34" charset="0"/>
              <a:buChar char="•"/>
            </a:pPr>
            <a:r>
              <a:rPr lang="fa-IR" sz="2200" b="1" dirty="0" smtClean="0">
                <a:solidFill>
                  <a:schemeClr val="tx1"/>
                </a:solidFill>
                <a:cs typeface="B Nazanin" panose="00000400000000000000" pitchFamily="2" charset="-78"/>
              </a:rPr>
              <a:t>حملات قبلی </a:t>
            </a:r>
            <a:r>
              <a:rPr lang="fa-IR" sz="2200" b="1" dirty="0">
                <a:solidFill>
                  <a:schemeClr val="tx1"/>
                </a:solidFill>
                <a:cs typeface="B Nazanin" panose="00000400000000000000" pitchFamily="2" charset="-78"/>
              </a:rPr>
              <a:t>و یا تماس با عفونت‌های آمیزشی</a:t>
            </a:r>
            <a:endParaRPr lang="en-US" sz="2200" b="1" dirty="0">
              <a:solidFill>
                <a:schemeClr val="tx1"/>
              </a:solidFill>
              <a:cs typeface="B Nazanin" panose="00000400000000000000" pitchFamily="2" charset="-78"/>
            </a:endParaRPr>
          </a:p>
          <a:p>
            <a:pPr lvl="0" algn="r" rtl="1">
              <a:buClr>
                <a:schemeClr val="accent2">
                  <a:lumMod val="50000"/>
                </a:schemeClr>
              </a:buClr>
              <a:buFont typeface="Arial" panose="020B0604020202090204" pitchFamily="34" charset="0"/>
              <a:buChar char="•"/>
            </a:pPr>
            <a:r>
              <a:rPr lang="fa-IR" sz="2200" b="1" dirty="0">
                <a:solidFill>
                  <a:schemeClr val="tx1"/>
                </a:solidFill>
                <a:cs typeface="B Nazanin" panose="00000400000000000000" pitchFamily="2" charset="-78"/>
              </a:rPr>
              <a:t>قرار گرفتن در معرض توکسین‌های محیطی از جمله گرما</a:t>
            </a:r>
            <a:endParaRPr lang="en-US" sz="2200" b="1" dirty="0">
              <a:solidFill>
                <a:schemeClr val="tx1"/>
              </a:solidFill>
              <a:cs typeface="B Nazanin" panose="00000400000000000000" pitchFamily="2" charset="-78"/>
            </a:endParaRPr>
          </a:p>
          <a:p>
            <a:pPr lvl="0" algn="just" rtl="1">
              <a:buClr>
                <a:schemeClr val="accent2">
                  <a:lumMod val="50000"/>
                </a:schemeClr>
              </a:buClr>
              <a:buFont typeface="Arial" panose="020B0604020202090204" pitchFamily="34" charset="0"/>
              <a:buChar char="•"/>
            </a:pPr>
            <a:r>
              <a:rPr lang="fa-IR" sz="2200" b="1" dirty="0">
                <a:solidFill>
                  <a:schemeClr val="tx1"/>
                </a:solidFill>
                <a:cs typeface="B Nazanin" panose="00000400000000000000" pitchFamily="2" charset="-78"/>
              </a:rPr>
              <a:t>درمان‌های دارویی و آلرژی‌های فعلی</a:t>
            </a:r>
            <a:endParaRPr lang="en-US" sz="2200" b="1" dirty="0">
              <a:solidFill>
                <a:schemeClr val="tx1"/>
              </a:solidFill>
              <a:cs typeface="B Nazanin" panose="00000400000000000000" pitchFamily="2" charset="-78"/>
            </a:endParaRPr>
          </a:p>
          <a:p>
            <a:pPr lvl="0" algn="just" rtl="1">
              <a:buClr>
                <a:schemeClr val="accent2">
                  <a:lumMod val="50000"/>
                </a:schemeClr>
              </a:buClr>
              <a:buFont typeface="Arial" panose="020B0604020202090204" pitchFamily="34" charset="0"/>
              <a:buChar char="•"/>
            </a:pPr>
            <a:r>
              <a:rPr lang="fa-IR" sz="2200" b="1" dirty="0">
                <a:solidFill>
                  <a:schemeClr val="tx1"/>
                </a:solidFill>
                <a:cs typeface="B Nazanin" panose="00000400000000000000" pitchFamily="2" charset="-78"/>
              </a:rPr>
              <a:t>شغل و استعمال دخانیات و الکل</a:t>
            </a:r>
            <a:endParaRPr lang="en-US" sz="2200" b="1" dirty="0">
              <a:solidFill>
                <a:schemeClr val="tx1"/>
              </a:solidFill>
            </a:endParaRPr>
          </a:p>
        </p:txBody>
      </p:sp>
      <p:sp>
        <p:nvSpPr>
          <p:cNvPr id="6" name="Content Placeholder 5"/>
          <p:cNvSpPr>
            <a:spLocks noGrp="1"/>
          </p:cNvSpPr>
          <p:nvPr>
            <p:ph sz="half" idx="2"/>
          </p:nvPr>
        </p:nvSpPr>
        <p:spPr>
          <a:xfrm>
            <a:off x="5417127" y="2160589"/>
            <a:ext cx="4987637" cy="3880773"/>
          </a:xfrm>
        </p:spPr>
        <p:txBody>
          <a:bodyPr>
            <a:noAutofit/>
          </a:bodyPr>
          <a:lstStyle/>
          <a:p>
            <a:pPr lvl="0" algn="just" rtl="1">
              <a:buClr>
                <a:schemeClr val="accent2">
                  <a:lumMod val="50000"/>
                </a:schemeClr>
              </a:buClr>
              <a:buFont typeface="Arial" panose="020B0604020202090204" pitchFamily="34" charset="0"/>
              <a:buChar char="•"/>
            </a:pPr>
            <a:r>
              <a:rPr lang="fa-IR" sz="2200" b="1" dirty="0">
                <a:solidFill>
                  <a:schemeClr val="tx1"/>
                </a:solidFill>
                <a:cs typeface="B Nazanin" panose="00000400000000000000" pitchFamily="2" charset="-78"/>
              </a:rPr>
              <a:t>مدت ناباروری و وضعیت قبلی باروری</a:t>
            </a:r>
            <a:endParaRPr lang="en-US" sz="2200" b="1" dirty="0">
              <a:solidFill>
                <a:schemeClr val="tx1"/>
              </a:solidFill>
              <a:cs typeface="B Nazanin" panose="00000400000000000000" pitchFamily="2" charset="-78"/>
            </a:endParaRPr>
          </a:p>
          <a:p>
            <a:pPr lvl="0" algn="just" rtl="1">
              <a:buClr>
                <a:schemeClr val="accent2">
                  <a:lumMod val="50000"/>
                </a:schemeClr>
              </a:buClr>
              <a:buFont typeface="Arial" panose="020B0604020202090204" pitchFamily="34" charset="0"/>
              <a:buChar char="•"/>
            </a:pPr>
            <a:r>
              <a:rPr lang="fa-IR" sz="2200" b="1" dirty="0">
                <a:solidFill>
                  <a:schemeClr val="tx1"/>
                </a:solidFill>
                <a:cs typeface="B Nazanin" panose="00000400000000000000" pitchFamily="2" charset="-78"/>
              </a:rPr>
              <a:t>تعداد دفعات نزدیکی و وجود هرگونه اختلال عملکرد جنسی</a:t>
            </a:r>
            <a:endParaRPr lang="en-US" sz="2200" b="1" dirty="0">
              <a:solidFill>
                <a:schemeClr val="tx1"/>
              </a:solidFill>
              <a:cs typeface="B Nazanin" panose="00000400000000000000" pitchFamily="2" charset="-78"/>
            </a:endParaRPr>
          </a:p>
          <a:p>
            <a:pPr lvl="0" algn="just" rtl="1">
              <a:buClr>
                <a:schemeClr val="accent2">
                  <a:lumMod val="50000"/>
                </a:schemeClr>
              </a:buClr>
              <a:buFont typeface="Arial" panose="020B0604020202090204" pitchFamily="34" charset="0"/>
              <a:buChar char="•"/>
            </a:pPr>
            <a:r>
              <a:rPr lang="fa-IR" sz="2200" b="1" dirty="0">
                <a:solidFill>
                  <a:schemeClr val="tx1"/>
                </a:solidFill>
                <a:cs typeface="B Nazanin" panose="00000400000000000000" pitchFamily="2" charset="-78"/>
              </a:rPr>
              <a:t>نتایج حاصل از ارزیابی‌ها با درمان‌های </a:t>
            </a:r>
            <a:r>
              <a:rPr lang="fa-IR" sz="2200" b="1" dirty="0" smtClean="0">
                <a:solidFill>
                  <a:schemeClr val="tx1"/>
                </a:solidFill>
                <a:cs typeface="B Nazanin" panose="00000400000000000000" pitchFamily="2" charset="-78"/>
              </a:rPr>
              <a:t>قبلی</a:t>
            </a:r>
          </a:p>
          <a:p>
            <a:pPr marL="0" lvl="0" indent="0" algn="just" rtl="1">
              <a:buClr>
                <a:schemeClr val="accent2">
                  <a:lumMod val="50000"/>
                </a:schemeClr>
              </a:buClr>
              <a:buNone/>
            </a:pPr>
            <a:r>
              <a:rPr lang="fa-IR" sz="2200" b="1" dirty="0">
                <a:solidFill>
                  <a:schemeClr val="tx1"/>
                </a:solidFill>
                <a:cs typeface="B Nazanin" panose="00000400000000000000" pitchFamily="2" charset="-78"/>
              </a:rPr>
              <a:t> </a:t>
            </a:r>
            <a:r>
              <a:rPr lang="fa-IR" sz="2200" b="1" dirty="0" smtClean="0">
                <a:solidFill>
                  <a:schemeClr val="tx1"/>
                </a:solidFill>
                <a:cs typeface="B Nazanin" panose="00000400000000000000" pitchFamily="2" charset="-78"/>
              </a:rPr>
              <a:t>      </a:t>
            </a:r>
            <a:r>
              <a:rPr lang="fa-IR" sz="2200" b="1" dirty="0">
                <a:solidFill>
                  <a:schemeClr val="tx1"/>
                </a:solidFill>
                <a:cs typeface="B Nazanin" panose="00000400000000000000" pitchFamily="2" charset="-78"/>
              </a:rPr>
              <a:t>ناباروری</a:t>
            </a:r>
            <a:endParaRPr lang="en-US" sz="2200" b="1" dirty="0">
              <a:solidFill>
                <a:schemeClr val="tx1"/>
              </a:solidFill>
              <a:cs typeface="B Nazanin" panose="00000400000000000000" pitchFamily="2" charset="-78"/>
            </a:endParaRPr>
          </a:p>
          <a:p>
            <a:pPr lvl="0" algn="just" rtl="1">
              <a:buClr>
                <a:schemeClr val="accent2">
                  <a:lumMod val="50000"/>
                </a:schemeClr>
              </a:buClr>
              <a:buFont typeface="Arial" panose="020B0604020202090204" pitchFamily="34" charset="0"/>
              <a:buChar char="•"/>
            </a:pPr>
            <a:r>
              <a:rPr lang="fa-IR" sz="2200" b="1" dirty="0">
                <a:solidFill>
                  <a:schemeClr val="tx1"/>
                </a:solidFill>
                <a:cs typeface="B Nazanin" panose="00000400000000000000" pitchFamily="2" charset="-78"/>
              </a:rPr>
              <a:t>بیماری‌های دوران کودکی و شرح‌حال تکاملی</a:t>
            </a:r>
            <a:endParaRPr lang="en-US" sz="2200" b="1" dirty="0">
              <a:solidFill>
                <a:schemeClr val="tx1"/>
              </a:solidFill>
              <a:cs typeface="B Nazanin" panose="00000400000000000000" pitchFamily="2" charset="-78"/>
            </a:endParaRPr>
          </a:p>
          <a:p>
            <a:pPr lvl="0" algn="just" rtl="1">
              <a:buClr>
                <a:schemeClr val="accent2">
                  <a:lumMod val="50000"/>
                </a:schemeClr>
              </a:buClr>
              <a:buFont typeface="Arial" panose="020B0604020202090204" pitchFamily="34" charset="0"/>
              <a:buChar char="•"/>
            </a:pPr>
            <a:r>
              <a:rPr lang="fa-IR" sz="2200" b="1" dirty="0">
                <a:solidFill>
                  <a:schemeClr val="tx1"/>
                </a:solidFill>
                <a:cs typeface="B Nazanin" panose="00000400000000000000" pitchFamily="2" charset="-78"/>
              </a:rPr>
              <a:t>جراحی قبلی و بیماری‌های طبی سیستمیک</a:t>
            </a:r>
            <a:endParaRPr lang="en-US" sz="2200" b="1" dirty="0">
              <a:solidFill>
                <a:schemeClr val="tx1"/>
              </a:solidFill>
              <a:cs typeface="B Nazanin" panose="00000400000000000000" pitchFamily="2" charset="-78"/>
            </a:endParaRPr>
          </a:p>
          <a:p>
            <a:pPr lvl="0" algn="just" rtl="1"/>
            <a:endParaRPr lang="en-US" sz="2200" dirty="0">
              <a:cs typeface="B Nazanin" panose="00000400000000000000" pitchFamily="2" charset="-78"/>
            </a:endParaRPr>
          </a:p>
          <a:p>
            <a:pPr marL="0" indent="0" algn="just" rtl="1">
              <a:buNone/>
            </a:pPr>
            <a:endParaRPr lang="en-US" sz="2200" dirty="0">
              <a:cs typeface="B Nazanin" panose="00000400000000000000" pitchFamily="2" charset="-78"/>
            </a:endParaRPr>
          </a:p>
        </p:txBody>
      </p:sp>
    </p:spTree>
    <p:extLst>
      <p:ext uri="{BB962C8B-B14F-4D97-AF65-F5344CB8AC3E}">
        <p14:creationId xmlns:p14="http://schemas.microsoft.com/office/powerpoint/2010/main" val="1499732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251" y="609601"/>
            <a:ext cx="9362363" cy="2597623"/>
          </a:xfrm>
        </p:spPr>
        <p:txBody>
          <a:bodyPr>
            <a:normAutofit fontScale="90000"/>
          </a:bodyPr>
          <a:lstStyle/>
          <a:p>
            <a:pPr algn="r" rtl="1"/>
            <a:r>
              <a:rPr lang="fa-IR" b="1" dirty="0" smtClean="0">
                <a:solidFill>
                  <a:schemeClr val="tx1"/>
                </a:solidFill>
                <a:cs typeface="B Nazanin" panose="00000400000000000000" pitchFamily="2" charset="-78"/>
              </a:rPr>
              <a:t>عوامل مستعد کننده ناباروری</a:t>
            </a:r>
            <a:br>
              <a:rPr lang="fa-IR" b="1" dirty="0" smtClean="0">
                <a:solidFill>
                  <a:schemeClr val="tx1"/>
                </a:solidFill>
                <a:cs typeface="B Nazanin" panose="00000400000000000000" pitchFamily="2" charset="-78"/>
              </a:rPr>
            </a:br>
            <a:r>
              <a:rPr lang="fa-IR" sz="3200" b="1" dirty="0" smtClean="0">
                <a:solidFill>
                  <a:schemeClr val="tx1"/>
                </a:solidFill>
                <a:cs typeface="B Nazanin" panose="00000400000000000000" pitchFamily="2" charset="-78"/>
              </a:rPr>
              <a:t>رویکرد:</a:t>
            </a:r>
            <a:br>
              <a:rPr lang="fa-IR" sz="3200" b="1" dirty="0" smtClean="0">
                <a:solidFill>
                  <a:schemeClr val="tx1"/>
                </a:solidFill>
                <a:cs typeface="B Nazanin" panose="00000400000000000000" pitchFamily="2" charset="-78"/>
              </a:rPr>
            </a:br>
            <a:r>
              <a:rPr lang="fa-IR" sz="3200" b="1" dirty="0" smtClean="0">
                <a:solidFill>
                  <a:schemeClr val="tx1"/>
                </a:solidFill>
                <a:cs typeface="B Nazanin" panose="00000400000000000000" pitchFamily="2" charset="-78"/>
              </a:rPr>
              <a:t>1-  </a:t>
            </a:r>
            <a:r>
              <a:rPr lang="fa-IR" sz="2700" b="1" dirty="0" smtClean="0">
                <a:solidFill>
                  <a:schemeClr val="tx1"/>
                </a:solidFill>
                <a:cs typeface="B Nazanin" panose="00000400000000000000" pitchFamily="2" charset="-78"/>
              </a:rPr>
              <a:t>اطلاع رسانی و افزایش آگاهی گروه هدف در خصوص عوامل مستعد کننده ناباروری</a:t>
            </a:r>
            <a:br>
              <a:rPr lang="fa-IR" sz="2700" b="1" dirty="0" smtClean="0">
                <a:solidFill>
                  <a:schemeClr val="tx1"/>
                </a:solidFill>
                <a:cs typeface="B Nazanin" panose="00000400000000000000" pitchFamily="2" charset="-78"/>
              </a:rPr>
            </a:br>
            <a:r>
              <a:rPr lang="fa-IR" sz="2700" b="1" dirty="0" smtClean="0">
                <a:solidFill>
                  <a:schemeClr val="tx1"/>
                </a:solidFill>
                <a:cs typeface="B Nazanin" panose="00000400000000000000" pitchFamily="2" charset="-78"/>
              </a:rPr>
              <a:t>2- شناسایی عوامل زودرس هشدار دهنده و مراجعه به موقع</a:t>
            </a:r>
            <a:br>
              <a:rPr lang="fa-IR" sz="2700" b="1" dirty="0" smtClean="0">
                <a:solidFill>
                  <a:schemeClr val="tx1"/>
                </a:solidFill>
                <a:cs typeface="B Nazanin" panose="00000400000000000000" pitchFamily="2" charset="-78"/>
              </a:rPr>
            </a:br>
            <a:r>
              <a:rPr lang="fa-IR" sz="2700" b="1" dirty="0" smtClean="0">
                <a:solidFill>
                  <a:schemeClr val="tx1"/>
                </a:solidFill>
                <a:cs typeface="B Nazanin" panose="00000400000000000000" pitchFamily="2" charset="-78"/>
              </a:rPr>
              <a:t>3- بهبود شیوه زندگی سالم</a:t>
            </a:r>
            <a:br>
              <a:rPr lang="fa-IR" sz="2700" b="1" dirty="0" smtClean="0">
                <a:solidFill>
                  <a:schemeClr val="tx1"/>
                </a:solidFill>
                <a:cs typeface="B Nazanin" panose="00000400000000000000" pitchFamily="2" charset="-78"/>
              </a:rPr>
            </a:br>
            <a:endParaRPr lang="en-US" sz="2700" b="1" dirty="0">
              <a:solidFill>
                <a:schemeClr val="tx1"/>
              </a:solidFill>
              <a:cs typeface="B Nazanin" panose="00000400000000000000" pitchFamily="2" charset="-78"/>
            </a:endParaRPr>
          </a:p>
        </p:txBody>
      </p:sp>
      <p:sp>
        <p:nvSpPr>
          <p:cNvPr id="3" name="Content Placeholder 2"/>
          <p:cNvSpPr>
            <a:spLocks noGrp="1"/>
          </p:cNvSpPr>
          <p:nvPr>
            <p:ph idx="1"/>
          </p:nvPr>
        </p:nvSpPr>
        <p:spPr>
          <a:xfrm>
            <a:off x="600502" y="2920620"/>
            <a:ext cx="9376012" cy="3367637"/>
          </a:xfrm>
        </p:spPr>
        <p:txBody>
          <a:bodyPr>
            <a:normAutofit fontScale="55000" lnSpcReduction="20000"/>
          </a:bodyPr>
          <a:lstStyle/>
          <a:p>
            <a:pPr marL="0" indent="0" algn="r" rtl="1">
              <a:buClr>
                <a:schemeClr val="accent2">
                  <a:lumMod val="50000"/>
                </a:schemeClr>
              </a:buClr>
              <a:buNone/>
            </a:pPr>
            <a:endParaRPr lang="fa-IR" dirty="0"/>
          </a:p>
          <a:p>
            <a:pPr marL="0" indent="0" algn="r" rtl="1">
              <a:buClr>
                <a:schemeClr val="accent2">
                  <a:lumMod val="50000"/>
                </a:schemeClr>
              </a:buClr>
              <a:buNone/>
            </a:pPr>
            <a:endParaRPr lang="fa-IR" sz="2800" b="1" dirty="0" smtClean="0">
              <a:solidFill>
                <a:schemeClr val="tx1"/>
              </a:solidFill>
              <a:cs typeface="B Nazanin" panose="00000400000000000000" pitchFamily="2" charset="-78"/>
            </a:endParaRPr>
          </a:p>
          <a:p>
            <a:pPr algn="r" rtl="1">
              <a:buClr>
                <a:schemeClr val="accent2">
                  <a:lumMod val="50000"/>
                </a:schemeClr>
              </a:buClr>
              <a:buFont typeface="Arial" panose="020B0604020202090204" pitchFamily="34" charset="0"/>
              <a:buChar char="•"/>
            </a:pPr>
            <a:r>
              <a:rPr lang="fa-IR" sz="3800" b="1" dirty="0" smtClean="0">
                <a:solidFill>
                  <a:schemeClr val="tx1"/>
                </a:solidFill>
                <a:cs typeface="B Nazanin" panose="00000400000000000000" pitchFamily="2" charset="-78"/>
              </a:rPr>
              <a:t>در این راستا کتاب های ذیل طراحی و به چاپ رسیده و گروه هدف این کتاب ها مشخص گردیده است</a:t>
            </a:r>
            <a:endParaRPr lang="fa-IR" sz="3800" b="1" dirty="0">
              <a:solidFill>
                <a:schemeClr val="tx1"/>
              </a:solidFill>
              <a:cs typeface="B Nazanin" panose="00000400000000000000" pitchFamily="2" charset="-78"/>
            </a:endParaRPr>
          </a:p>
          <a:p>
            <a:pPr algn="r" rtl="1">
              <a:buClr>
                <a:schemeClr val="accent2">
                  <a:lumMod val="50000"/>
                </a:schemeClr>
              </a:buClr>
              <a:buFont typeface="Arial" panose="020B0604020202090204" pitchFamily="34" charset="0"/>
              <a:buChar char="•"/>
            </a:pPr>
            <a:endParaRPr lang="fa-IR" sz="3800" b="1" dirty="0" smtClean="0">
              <a:solidFill>
                <a:schemeClr val="tx1"/>
              </a:solidFill>
              <a:cs typeface="B Nazanin" panose="00000400000000000000" pitchFamily="2" charset="-78"/>
            </a:endParaRPr>
          </a:p>
          <a:p>
            <a:pPr algn="r" rtl="1">
              <a:buClr>
                <a:schemeClr val="accent2">
                  <a:lumMod val="50000"/>
                </a:schemeClr>
              </a:buClr>
              <a:buFont typeface="Arial" panose="020B0604020202090204" pitchFamily="34" charset="0"/>
              <a:buChar char="•"/>
            </a:pPr>
            <a:r>
              <a:rPr lang="fa-IR" sz="3800" b="1" dirty="0" smtClean="0">
                <a:solidFill>
                  <a:schemeClr val="tx1"/>
                </a:solidFill>
                <a:cs typeface="B Nazanin" panose="00000400000000000000" pitchFamily="2" charset="-78"/>
              </a:rPr>
              <a:t>سن و ناباروری</a:t>
            </a:r>
          </a:p>
          <a:p>
            <a:pPr algn="r" rtl="1">
              <a:buClr>
                <a:schemeClr val="accent2">
                  <a:lumMod val="50000"/>
                </a:schemeClr>
              </a:buClr>
              <a:buFont typeface="Arial" panose="020B0604020202090204" pitchFamily="34" charset="0"/>
              <a:buChar char="•"/>
            </a:pPr>
            <a:r>
              <a:rPr lang="fa-IR" sz="3800" b="1" dirty="0" smtClean="0">
                <a:solidFill>
                  <a:schemeClr val="tx1"/>
                </a:solidFill>
                <a:cs typeface="B Nazanin" panose="00000400000000000000" pitchFamily="2" charset="-78"/>
              </a:rPr>
              <a:t>شیوه زندگی و ناباروری</a:t>
            </a:r>
          </a:p>
          <a:p>
            <a:pPr algn="r" rtl="1">
              <a:buClr>
                <a:schemeClr val="accent2">
                  <a:lumMod val="50000"/>
                </a:schemeClr>
              </a:buClr>
              <a:buFont typeface="Arial" panose="020B0604020202090204" pitchFamily="34" charset="0"/>
              <a:buChar char="•"/>
            </a:pPr>
            <a:r>
              <a:rPr lang="fa-IR" sz="3800" b="1" dirty="0" smtClean="0">
                <a:solidFill>
                  <a:schemeClr val="tx1"/>
                </a:solidFill>
                <a:cs typeface="B Nazanin" panose="00000400000000000000" pitchFamily="2" charset="-78"/>
              </a:rPr>
              <a:t>اندومتریوز </a:t>
            </a:r>
          </a:p>
          <a:p>
            <a:pPr algn="r" rtl="1">
              <a:buClr>
                <a:schemeClr val="accent2">
                  <a:lumMod val="50000"/>
                </a:schemeClr>
              </a:buClr>
              <a:buFont typeface="Arial" panose="020B0604020202090204" pitchFamily="34" charset="0"/>
              <a:buChar char="•"/>
            </a:pPr>
            <a:r>
              <a:rPr lang="fa-IR" sz="3800" b="1" dirty="0" smtClean="0">
                <a:solidFill>
                  <a:schemeClr val="tx1"/>
                </a:solidFill>
                <a:cs typeface="B Nazanin" panose="00000400000000000000" pitchFamily="2" charset="-78"/>
              </a:rPr>
              <a:t>سندروم تخمدان پلی کیستیک</a:t>
            </a:r>
            <a:endParaRPr lang="en-US" sz="38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2692022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tx1"/>
                </a:solidFill>
                <a:cs typeface="B Nazanin" panose="00000400000000000000" pitchFamily="2" charset="-78"/>
              </a:rPr>
              <a:t>با سپاس فراوان</a:t>
            </a:r>
            <a:endParaRPr lang="en-US"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3681741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r" rtl="1"/>
            <a:r>
              <a:rPr lang="fa-IR" b="1" dirty="0" smtClean="0">
                <a:solidFill>
                  <a:schemeClr val="tx1"/>
                </a:solidFill>
                <a:cs typeface="B Nazanin" panose="00000400000000000000" pitchFamily="2" charset="-78"/>
              </a:rPr>
              <a:t>تعریف ناباروری:</a:t>
            </a:r>
            <a:endParaRPr lang="en-US" b="1" dirty="0">
              <a:solidFill>
                <a:schemeClr val="tx1"/>
              </a:solidFill>
              <a:cs typeface="B Nazanin" panose="00000400000000000000" pitchFamily="2" charset="-78"/>
            </a:endParaRPr>
          </a:p>
        </p:txBody>
      </p:sp>
      <p:sp>
        <p:nvSpPr>
          <p:cNvPr id="3" name="Content Placeholder 2"/>
          <p:cNvSpPr>
            <a:spLocks noGrp="1"/>
          </p:cNvSpPr>
          <p:nvPr>
            <p:ph idx="1"/>
          </p:nvPr>
        </p:nvSpPr>
        <p:spPr>
          <a:xfrm>
            <a:off x="677334" y="1635617"/>
            <a:ext cx="8596668" cy="4405745"/>
          </a:xfrm>
        </p:spPr>
        <p:txBody>
          <a:bodyPr>
            <a:normAutofit fontScale="55000" lnSpcReduction="20000"/>
          </a:bodyPr>
          <a:lstStyle/>
          <a:p>
            <a:pPr algn="r" rtl="1"/>
            <a:endParaRPr lang="fa-IR" sz="2400" b="1" dirty="0" smtClean="0">
              <a:cs typeface="B Nazanin" panose="00000400000000000000" pitchFamily="2" charset="-78"/>
            </a:endParaRPr>
          </a:p>
          <a:p>
            <a:pPr marL="0" indent="0" algn="just" rtl="1">
              <a:lnSpc>
                <a:spcPct val="170000"/>
              </a:lnSpc>
              <a:buNone/>
            </a:pPr>
            <a:r>
              <a:rPr lang="fa-IR" sz="4400" b="1" i="1" u="sng" dirty="0">
                <a:solidFill>
                  <a:schemeClr val="tx1"/>
                </a:solidFill>
                <a:cs typeface="B Nazanin" panose="00000400000000000000" pitchFamily="2" charset="-78"/>
              </a:rPr>
              <a:t>ب</a:t>
            </a:r>
            <a:r>
              <a:rPr lang="ar-SA" sz="4400" b="1" i="1" u="sng" dirty="0" smtClean="0">
                <a:solidFill>
                  <a:schemeClr val="tx1"/>
                </a:solidFill>
                <a:cs typeface="B Nazanin" panose="00000400000000000000" pitchFamily="2" charset="-78"/>
              </a:rPr>
              <a:t>ه </a:t>
            </a:r>
            <a:r>
              <a:rPr lang="ar-SA" sz="4400" b="1" i="1" u="sng" dirty="0">
                <a:solidFill>
                  <a:schemeClr val="tx1"/>
                </a:solidFill>
                <a:cs typeface="B Nazanin" panose="00000400000000000000" pitchFamily="2" charset="-78"/>
              </a:rPr>
              <a:t>زوجی نابارور گفته می شود که علیرغم تمایل به بچه دار شدن و عدم استفاده از روش های پیشگیری از بارداری و داشتن تماس جنسی </a:t>
            </a:r>
            <a:r>
              <a:rPr lang="ar-SA" sz="4400" b="1" i="1" u="sng" dirty="0">
                <a:solidFill>
                  <a:srgbClr val="C00000"/>
                </a:solidFill>
                <a:cs typeface="B Nazanin" panose="00000400000000000000" pitchFamily="2" charset="-78"/>
              </a:rPr>
              <a:t>منظم</a:t>
            </a:r>
            <a:r>
              <a:rPr lang="ar-SA" sz="4400" b="1" i="1" u="sng" dirty="0">
                <a:solidFill>
                  <a:schemeClr val="tx1"/>
                </a:solidFill>
                <a:cs typeface="B Nazanin" panose="00000400000000000000" pitchFamily="2" charset="-78"/>
              </a:rPr>
              <a:t> برای باردار شدن تا یکسال باردار نگردند</a:t>
            </a:r>
            <a:r>
              <a:rPr lang="ar-SA" sz="4400" b="1" i="1" u="sng" dirty="0" smtClean="0">
                <a:solidFill>
                  <a:schemeClr val="tx1"/>
                </a:solidFill>
                <a:cs typeface="B Nazanin" panose="00000400000000000000" pitchFamily="2" charset="-78"/>
              </a:rPr>
              <a:t>.</a:t>
            </a:r>
            <a:r>
              <a:rPr lang="fa-IR" sz="4400" b="1" i="1" u="sng" dirty="0" smtClean="0">
                <a:solidFill>
                  <a:schemeClr val="tx1"/>
                </a:solidFill>
                <a:cs typeface="B Nazanin" panose="00000400000000000000" pitchFamily="2" charset="-78"/>
              </a:rPr>
              <a:t> (در زنان با سن بالاتر از 35 سال بعد از شش ماه)</a:t>
            </a:r>
          </a:p>
          <a:p>
            <a:pPr marL="0" indent="0" algn="r" rtl="1">
              <a:lnSpc>
                <a:spcPct val="170000"/>
              </a:lnSpc>
              <a:buNone/>
            </a:pPr>
            <a:endParaRPr lang="fa-IR" sz="3400" b="1" dirty="0" smtClean="0">
              <a:solidFill>
                <a:schemeClr val="tx1"/>
              </a:solidFill>
              <a:cs typeface="B Nazanin" panose="00000400000000000000" pitchFamily="2" charset="-78"/>
            </a:endParaRPr>
          </a:p>
          <a:p>
            <a:pPr algn="r" rtl="1">
              <a:buClr>
                <a:schemeClr val="accent2">
                  <a:lumMod val="50000"/>
                </a:schemeClr>
              </a:buClr>
            </a:pPr>
            <a:r>
              <a:rPr lang="ar-SA" sz="5100" b="1" dirty="0">
                <a:solidFill>
                  <a:schemeClr val="tx1"/>
                </a:solidFill>
                <a:cs typeface="B Nazanin" panose="00000400000000000000" pitchFamily="2" charset="-78"/>
              </a:rPr>
              <a:t>شرایطی که در این یک سال باید وجود داشته </a:t>
            </a:r>
            <a:r>
              <a:rPr lang="ar-SA" sz="5100" b="1" dirty="0" smtClean="0">
                <a:solidFill>
                  <a:schemeClr val="tx1"/>
                </a:solidFill>
                <a:cs typeface="B Nazanin" panose="00000400000000000000" pitchFamily="2" charset="-78"/>
              </a:rPr>
              <a:t>باشد، </a:t>
            </a:r>
            <a:r>
              <a:rPr lang="ar-SA" sz="5100" b="1" dirty="0">
                <a:solidFill>
                  <a:schemeClr val="tx1"/>
                </a:solidFill>
                <a:cs typeface="B Nazanin" panose="00000400000000000000" pitchFamily="2" charset="-78"/>
              </a:rPr>
              <a:t>شامل : </a:t>
            </a:r>
            <a:endParaRPr lang="en-US" sz="5100" b="1" dirty="0">
              <a:solidFill>
                <a:schemeClr val="tx1"/>
              </a:solidFill>
              <a:cs typeface="B Nazanin" panose="00000400000000000000" pitchFamily="2" charset="-78"/>
            </a:endParaRPr>
          </a:p>
          <a:p>
            <a:pPr lvl="0" algn="r" rtl="1">
              <a:buClr>
                <a:schemeClr val="accent2">
                  <a:lumMod val="50000"/>
                </a:schemeClr>
              </a:buClr>
              <a:buFont typeface="Arial" panose="020B0604020202090204" pitchFamily="34" charset="0"/>
              <a:buChar char="•"/>
            </a:pPr>
            <a:r>
              <a:rPr lang="ar-SA" sz="4400" dirty="0">
                <a:solidFill>
                  <a:schemeClr val="tx1"/>
                </a:solidFill>
                <a:cs typeface="B Nazanin" panose="00000400000000000000" pitchFamily="2" charset="-78"/>
              </a:rPr>
              <a:t>زن </a:t>
            </a:r>
            <a:r>
              <a:rPr lang="ar-SA" sz="4400" dirty="0" smtClean="0">
                <a:solidFill>
                  <a:schemeClr val="tx1"/>
                </a:solidFill>
                <a:cs typeface="B Nazanin" panose="00000400000000000000" pitchFamily="2" charset="-78"/>
              </a:rPr>
              <a:t>و</a:t>
            </a:r>
            <a:r>
              <a:rPr lang="fa-IR" sz="4400" dirty="0" smtClean="0">
                <a:solidFill>
                  <a:schemeClr val="tx1"/>
                </a:solidFill>
                <a:cs typeface="B Nazanin" panose="00000400000000000000" pitchFamily="2" charset="-78"/>
              </a:rPr>
              <a:t> </a:t>
            </a:r>
            <a:r>
              <a:rPr lang="ar-SA" sz="4400" dirty="0" smtClean="0">
                <a:solidFill>
                  <a:schemeClr val="tx1"/>
                </a:solidFill>
                <a:cs typeface="B Nazanin" panose="00000400000000000000" pitchFamily="2" charset="-78"/>
              </a:rPr>
              <a:t>شوهر </a:t>
            </a:r>
            <a:r>
              <a:rPr lang="ar-SA" sz="4400" dirty="0">
                <a:solidFill>
                  <a:schemeClr val="tx1"/>
                </a:solidFill>
                <a:cs typeface="B Nazanin" panose="00000400000000000000" pitchFamily="2" charset="-78"/>
              </a:rPr>
              <a:t>با هم زندگی کنند.</a:t>
            </a:r>
            <a:endParaRPr lang="en-US" sz="4400" dirty="0">
              <a:solidFill>
                <a:schemeClr val="tx1"/>
              </a:solidFill>
              <a:cs typeface="B Nazanin" panose="00000400000000000000" pitchFamily="2" charset="-78"/>
            </a:endParaRPr>
          </a:p>
          <a:p>
            <a:pPr lvl="0" algn="r" rtl="1">
              <a:buClr>
                <a:schemeClr val="accent2">
                  <a:lumMod val="50000"/>
                </a:schemeClr>
              </a:buClr>
              <a:buFont typeface="Arial" panose="020B0604020202090204" pitchFamily="34" charset="0"/>
              <a:buChar char="•"/>
            </a:pPr>
            <a:r>
              <a:rPr lang="ar-SA" sz="4400" dirty="0">
                <a:solidFill>
                  <a:schemeClr val="tx1"/>
                </a:solidFill>
                <a:cs typeface="B Nazanin" panose="00000400000000000000" pitchFamily="2" charset="-78"/>
              </a:rPr>
              <a:t>تعداد نزدیکی زوجین بین </a:t>
            </a:r>
            <a:r>
              <a:rPr lang="fa-IR" sz="4400" dirty="0" smtClean="0">
                <a:solidFill>
                  <a:schemeClr val="tx1"/>
                </a:solidFill>
                <a:cs typeface="B Nazanin" panose="00000400000000000000" pitchFamily="2" charset="-78"/>
              </a:rPr>
              <a:t>2</a:t>
            </a:r>
            <a:r>
              <a:rPr lang="ar-SA" sz="4400" dirty="0" smtClean="0">
                <a:solidFill>
                  <a:schemeClr val="tx1"/>
                </a:solidFill>
                <a:cs typeface="B Nazanin" panose="00000400000000000000" pitchFamily="2" charset="-78"/>
              </a:rPr>
              <a:t> ت</a:t>
            </a:r>
            <a:r>
              <a:rPr lang="fa-IR" sz="4400" dirty="0" smtClean="0">
                <a:solidFill>
                  <a:schemeClr val="tx1"/>
                </a:solidFill>
                <a:cs typeface="B Nazanin" panose="00000400000000000000" pitchFamily="2" charset="-78"/>
              </a:rPr>
              <a:t>ا </a:t>
            </a:r>
            <a:r>
              <a:rPr lang="ar-SA" sz="4400" dirty="0" smtClean="0">
                <a:solidFill>
                  <a:schemeClr val="tx1"/>
                </a:solidFill>
                <a:cs typeface="B Nazanin" panose="00000400000000000000" pitchFamily="2" charset="-78"/>
              </a:rPr>
              <a:t>3 </a:t>
            </a:r>
            <a:r>
              <a:rPr lang="ar-SA" sz="4400" dirty="0">
                <a:solidFill>
                  <a:schemeClr val="tx1"/>
                </a:solidFill>
                <a:cs typeface="B Nazanin" panose="00000400000000000000" pitchFamily="2" charset="-78"/>
              </a:rPr>
              <a:t>بار در هفته باشد</a:t>
            </a:r>
            <a:endParaRPr lang="en-US" sz="4400" dirty="0">
              <a:solidFill>
                <a:schemeClr val="tx1"/>
              </a:solidFill>
              <a:cs typeface="B Nazanin" panose="00000400000000000000" pitchFamily="2" charset="-78"/>
            </a:endParaRPr>
          </a:p>
          <a:p>
            <a:pPr marL="0" indent="0" algn="r" rtl="1">
              <a:buClr>
                <a:schemeClr val="accent2">
                  <a:lumMod val="50000"/>
                </a:schemeClr>
              </a:buClr>
              <a:buNone/>
            </a:pPr>
            <a:endParaRPr lang="fa-IR" sz="4400" dirty="0" smtClean="0">
              <a:solidFill>
                <a:schemeClr val="tx1"/>
              </a:solidFill>
              <a:cs typeface="B Nazanin" panose="00000400000000000000" pitchFamily="2" charset="-78"/>
            </a:endParaRPr>
          </a:p>
        </p:txBody>
      </p:sp>
    </p:spTree>
    <p:extLst>
      <p:ext uri="{BB962C8B-B14F-4D97-AF65-F5344CB8AC3E}">
        <p14:creationId xmlns:p14="http://schemas.microsoft.com/office/powerpoint/2010/main" val="2895863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6924"/>
          </a:xfrm>
        </p:spPr>
        <p:txBody>
          <a:bodyPr anchor="ctr"/>
          <a:lstStyle/>
          <a:p>
            <a:pPr algn="r" rtl="1"/>
            <a:r>
              <a:rPr lang="ar-SA" b="1" dirty="0">
                <a:solidFill>
                  <a:schemeClr val="tx1"/>
                </a:solidFill>
                <a:cs typeface="B Nazanin" panose="00000400000000000000" pitchFamily="2" charset="-78"/>
              </a:rPr>
              <a:t>انواع ناباروري: </a:t>
            </a:r>
            <a:endParaRPr lang="en-US" b="1" dirty="0">
              <a:solidFill>
                <a:schemeClr val="tx1"/>
              </a:solidFill>
              <a:cs typeface="B Nazanin" panose="00000400000000000000" pitchFamily="2" charset="-78"/>
            </a:endParaRPr>
          </a:p>
        </p:txBody>
      </p:sp>
      <p:sp>
        <p:nvSpPr>
          <p:cNvPr id="3" name="Content Placeholder 2"/>
          <p:cNvSpPr>
            <a:spLocks noGrp="1"/>
          </p:cNvSpPr>
          <p:nvPr>
            <p:ph idx="1"/>
          </p:nvPr>
        </p:nvSpPr>
        <p:spPr>
          <a:xfrm>
            <a:off x="677334" y="1326525"/>
            <a:ext cx="8596668" cy="4214466"/>
          </a:xfrm>
        </p:spPr>
        <p:txBody>
          <a:bodyPr>
            <a:noAutofit/>
          </a:bodyPr>
          <a:lstStyle/>
          <a:p>
            <a:pPr lvl="0" algn="just" rtl="1">
              <a:buClrTx/>
            </a:pPr>
            <a:r>
              <a:rPr lang="ar-SA" sz="2400" b="1" dirty="0" smtClean="0">
                <a:solidFill>
                  <a:schemeClr val="tx1"/>
                </a:solidFill>
                <a:cs typeface="B Nazanin" panose="00000400000000000000" pitchFamily="2" charset="-78"/>
              </a:rPr>
              <a:t>ناباروری </a:t>
            </a:r>
            <a:r>
              <a:rPr lang="ar-SA" sz="2400" b="1" dirty="0">
                <a:solidFill>
                  <a:schemeClr val="tx1"/>
                </a:solidFill>
                <a:cs typeface="B Nazanin" panose="00000400000000000000" pitchFamily="2" charset="-78"/>
              </a:rPr>
              <a:t>اولیه: زماني ناباروري اوليه است كه زوجين تجربه بارداري </a:t>
            </a:r>
            <a:r>
              <a:rPr lang="ar-SA" sz="2400" b="1" dirty="0" smtClean="0">
                <a:solidFill>
                  <a:schemeClr val="tx1"/>
                </a:solidFill>
                <a:cs typeface="B Nazanin" panose="00000400000000000000" pitchFamily="2" charset="-78"/>
              </a:rPr>
              <a:t>نداشته </a:t>
            </a:r>
            <a:r>
              <a:rPr lang="ar-SA" sz="2400" b="1" dirty="0">
                <a:solidFill>
                  <a:schemeClr val="tx1"/>
                </a:solidFill>
                <a:cs typeface="B Nazanin" panose="00000400000000000000" pitchFamily="2" charset="-78"/>
              </a:rPr>
              <a:t>باشند. در اكثريت قريب به اتفاق زوجین نابارور این نوع ناباروری‌ اتفاق مي </a:t>
            </a:r>
            <a:r>
              <a:rPr lang="ar-SA" sz="2400" b="1" dirty="0" smtClean="0">
                <a:solidFill>
                  <a:schemeClr val="tx1"/>
                </a:solidFill>
                <a:cs typeface="B Nazanin" panose="00000400000000000000" pitchFamily="2" charset="-78"/>
              </a:rPr>
              <a:t>افتد</a:t>
            </a:r>
            <a:endParaRPr lang="fa-IR" sz="2400" b="1" dirty="0" smtClean="0">
              <a:solidFill>
                <a:schemeClr val="tx1"/>
              </a:solidFill>
              <a:cs typeface="B Nazanin" panose="00000400000000000000" pitchFamily="2" charset="-78"/>
            </a:endParaRPr>
          </a:p>
          <a:p>
            <a:pPr marL="0" lvl="0" indent="0" algn="just" rtl="1">
              <a:buClrTx/>
              <a:buNone/>
            </a:pPr>
            <a:endParaRPr lang="en-US" sz="2400" b="1" dirty="0">
              <a:solidFill>
                <a:schemeClr val="tx1"/>
              </a:solidFill>
              <a:cs typeface="B Nazanin" panose="00000400000000000000" pitchFamily="2" charset="-78"/>
            </a:endParaRPr>
          </a:p>
          <a:p>
            <a:pPr lvl="0" algn="just" rtl="1">
              <a:buClrTx/>
            </a:pPr>
            <a:r>
              <a:rPr lang="ar-SA" sz="2400" b="1" dirty="0">
                <a:solidFill>
                  <a:schemeClr val="tx1"/>
                </a:solidFill>
                <a:cs typeface="B Nazanin" panose="00000400000000000000" pitchFamily="2" charset="-78"/>
              </a:rPr>
              <a:t>ناباروری ثانویه: در درصد كمتري از زوجين نابارور تجربه  </a:t>
            </a:r>
            <a:r>
              <a:rPr lang="fa-IR" sz="2400" b="1" dirty="0">
                <a:solidFill>
                  <a:schemeClr val="tx1"/>
                </a:solidFill>
                <a:cs typeface="B Nazanin" panose="00000400000000000000" pitchFamily="2" charset="-78"/>
              </a:rPr>
              <a:t>قبلی </a:t>
            </a:r>
            <a:r>
              <a:rPr lang="ar-SA" sz="2400" b="1" dirty="0">
                <a:solidFill>
                  <a:schemeClr val="tx1"/>
                </a:solidFill>
                <a:cs typeface="B Nazanin" panose="00000400000000000000" pitchFamily="2" charset="-78"/>
              </a:rPr>
              <a:t>بارداري  وجود دارد اگر چه الزاما منجر به تولد نوزاد زنده نشده باشد </a:t>
            </a:r>
            <a:r>
              <a:rPr lang="ar-SA" sz="2400" b="1" dirty="0" smtClean="0">
                <a:solidFill>
                  <a:schemeClr val="tx1"/>
                </a:solidFill>
                <a:cs typeface="B Nazanin" panose="00000400000000000000" pitchFamily="2" charset="-78"/>
              </a:rPr>
              <a:t>.</a:t>
            </a:r>
            <a:endParaRPr lang="fa-IR" sz="2400" b="1" dirty="0" smtClean="0">
              <a:solidFill>
                <a:schemeClr val="tx1"/>
              </a:solidFill>
              <a:cs typeface="B Nazanin" panose="00000400000000000000" pitchFamily="2" charset="-78"/>
            </a:endParaRPr>
          </a:p>
          <a:p>
            <a:pPr marL="0" lvl="0" indent="0" algn="just" rtl="1">
              <a:buClrTx/>
              <a:buNone/>
            </a:pPr>
            <a:r>
              <a:rPr lang="fa-IR" sz="2400" b="1" dirty="0" smtClean="0">
                <a:solidFill>
                  <a:schemeClr val="tx1"/>
                </a:solidFill>
                <a:cs typeface="B Nazanin" panose="00000400000000000000" pitchFamily="2" charset="-78"/>
              </a:rPr>
              <a:t>10 تا 15 درصد زوجین نابارور هستند . </a:t>
            </a:r>
          </a:p>
        </p:txBody>
      </p:sp>
    </p:spTree>
    <p:extLst>
      <p:ext uri="{BB962C8B-B14F-4D97-AF65-F5344CB8AC3E}">
        <p14:creationId xmlns:p14="http://schemas.microsoft.com/office/powerpoint/2010/main" val="1901953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400" b="1" cap="all" dirty="0">
                <a:ln w="500">
                  <a:solidFill>
                    <a:srgbClr val="B13F9A">
                      <a:shade val="20000"/>
                      <a:satMod val="120000"/>
                    </a:srgbClr>
                  </a:solidFill>
                </a:ln>
                <a:solidFill>
                  <a:prstClr val="black"/>
                </a:solidFill>
                <a:cs typeface="B Nazanin" pitchFamily="2" charset="-78"/>
              </a:rPr>
              <a:t>شیوع ناباروری</a:t>
            </a:r>
            <a:endParaRPr lang="fa-IR" dirty="0"/>
          </a:p>
        </p:txBody>
      </p:sp>
      <p:sp>
        <p:nvSpPr>
          <p:cNvPr id="3" name="Content Placeholder 2"/>
          <p:cNvSpPr>
            <a:spLocks noGrp="1"/>
          </p:cNvSpPr>
          <p:nvPr>
            <p:ph idx="1"/>
          </p:nvPr>
        </p:nvSpPr>
        <p:spPr/>
        <p:txBody>
          <a:bodyPr/>
          <a:lstStyle/>
          <a:p>
            <a:pPr marL="274320" lvl="0" indent="-274320" algn="just" defTabSz="914400" rtl="1">
              <a:spcBef>
                <a:spcPts val="600"/>
              </a:spcBef>
              <a:buClr>
                <a:srgbClr val="B13F9A"/>
              </a:buClr>
              <a:buSzPct val="73000"/>
              <a:buFont typeface="Wingdings 2"/>
              <a:buChar char=""/>
            </a:pPr>
            <a:r>
              <a:rPr lang="fa-IR" sz="2800" dirty="0">
                <a:solidFill>
                  <a:prstClr val="black"/>
                </a:solidFill>
                <a:cs typeface="B Nazanin" pitchFamily="2" charset="-78"/>
              </a:rPr>
              <a:t>آمار جهانی ناباروری: 15%-10% زوج های 44-15 سال </a:t>
            </a:r>
            <a:endParaRPr lang="en-US" sz="2800" dirty="0">
              <a:solidFill>
                <a:prstClr val="black"/>
              </a:solidFill>
              <a:cs typeface="B Nazanin" pitchFamily="2" charset="-78"/>
            </a:endParaRPr>
          </a:p>
          <a:p>
            <a:pPr marL="274320" lvl="0" indent="-274320" algn="just" defTabSz="914400" rtl="1">
              <a:spcBef>
                <a:spcPts val="600"/>
              </a:spcBef>
              <a:buClr>
                <a:srgbClr val="B13F9A"/>
              </a:buClr>
              <a:buSzPct val="73000"/>
              <a:buFont typeface="Wingdings 2"/>
              <a:buChar char=""/>
            </a:pPr>
            <a:r>
              <a:rPr lang="fa-IR" sz="2800" dirty="0">
                <a:solidFill>
                  <a:prstClr val="black"/>
                </a:solidFill>
                <a:cs typeface="B Nazanin" pitchFamily="2" charset="-78"/>
              </a:rPr>
              <a:t>گزارش </a:t>
            </a:r>
            <a:r>
              <a:rPr lang="en-US" sz="2800" dirty="0">
                <a:solidFill>
                  <a:prstClr val="black"/>
                </a:solidFill>
                <a:cs typeface="B Nazanin" pitchFamily="2" charset="-78"/>
              </a:rPr>
              <a:t>WHO</a:t>
            </a:r>
            <a:r>
              <a:rPr lang="fa-IR" sz="2800" dirty="0">
                <a:solidFill>
                  <a:prstClr val="black"/>
                </a:solidFill>
                <a:cs typeface="B Nazanin" pitchFamily="2" charset="-78"/>
              </a:rPr>
              <a:t>: وجود 1 زوج نابارور در هر 4 زوج در کشورهای در حال توسعه</a:t>
            </a:r>
          </a:p>
          <a:p>
            <a:pPr marL="274320" lvl="0" indent="-274320" algn="just" defTabSz="914400" rtl="1">
              <a:spcBef>
                <a:spcPts val="600"/>
              </a:spcBef>
              <a:buClr>
                <a:srgbClr val="B13F9A"/>
              </a:buClr>
              <a:buSzPct val="73000"/>
              <a:buFont typeface="Wingdings 2"/>
              <a:buChar char=""/>
            </a:pPr>
            <a:r>
              <a:rPr lang="fa-IR" sz="2800" dirty="0">
                <a:solidFill>
                  <a:prstClr val="black"/>
                </a:solidFill>
                <a:cs typeface="B Nazanin" pitchFamily="2" charset="-78"/>
              </a:rPr>
              <a:t>آمارهای متفاوت از ایران. برآورد وجود حدود 3 ميليون زوج نابارور در کشور</a:t>
            </a:r>
            <a:endParaRPr lang="en-US" sz="2800" dirty="0">
              <a:solidFill>
                <a:prstClr val="black"/>
              </a:solidFill>
              <a:cs typeface="B Homa" pitchFamily="2" charset="-78"/>
            </a:endParaRPr>
          </a:p>
          <a:p>
            <a:pPr marL="0" lvl="0" indent="0" algn="just" rtl="1">
              <a:buClrTx/>
              <a:buNone/>
            </a:pPr>
            <a:r>
              <a:rPr lang="fa-IR" sz="2400" b="1" dirty="0">
                <a:solidFill>
                  <a:prstClr val="black"/>
                </a:solidFill>
                <a:cs typeface="B Nazanin" panose="00000400000000000000" pitchFamily="2" charset="-78"/>
              </a:rPr>
              <a:t>احتمال بارداری در بازه زمانی مختلف</a:t>
            </a:r>
          </a:p>
          <a:p>
            <a:pPr lvl="0" algn="just" rtl="1">
              <a:buClr>
                <a:srgbClr val="2E83C3">
                  <a:lumMod val="50000"/>
                </a:srgbClr>
              </a:buClr>
              <a:buSzPct val="90000"/>
              <a:buFont typeface="Arial" panose="020B0604020202090204" pitchFamily="34" charset="0"/>
              <a:buChar char="•"/>
            </a:pPr>
            <a:r>
              <a:rPr lang="fa-IR" sz="2400" b="1" dirty="0">
                <a:solidFill>
                  <a:prstClr val="black"/>
                </a:solidFill>
                <a:cs typeface="B Nazanin" panose="00000400000000000000" pitchFamily="2" charset="-78"/>
              </a:rPr>
              <a:t>احتمال بارداری بعد از یکسال 85 درصد</a:t>
            </a:r>
          </a:p>
          <a:p>
            <a:pPr lvl="0" algn="just" rtl="1">
              <a:buClr>
                <a:srgbClr val="2E83C3">
                  <a:lumMod val="50000"/>
                </a:srgbClr>
              </a:buClr>
              <a:buSzPct val="90000"/>
              <a:buFont typeface="Arial" panose="020B0604020202090204" pitchFamily="34" charset="0"/>
              <a:buChar char="•"/>
            </a:pPr>
            <a:r>
              <a:rPr lang="fa-IR" sz="2400" b="1" dirty="0">
                <a:solidFill>
                  <a:prstClr val="black"/>
                </a:solidFill>
                <a:cs typeface="B Nazanin" panose="00000400000000000000" pitchFamily="2" charset="-78"/>
              </a:rPr>
              <a:t>احتمال بارداری پس از دوسال 93 درصد</a:t>
            </a:r>
          </a:p>
          <a:p>
            <a:endParaRPr lang="fa-IR" dirty="0"/>
          </a:p>
        </p:txBody>
      </p:sp>
    </p:spTree>
    <p:extLst>
      <p:ext uri="{BB962C8B-B14F-4D97-AF65-F5344CB8AC3E}">
        <p14:creationId xmlns:p14="http://schemas.microsoft.com/office/powerpoint/2010/main" val="4019832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solidFill>
                  <a:srgbClr val="002060"/>
                </a:solidFill>
                <a:cs typeface="B Nazanin" pitchFamily="2" charset="-78"/>
              </a:rPr>
              <a:t>علل ناباروری</a:t>
            </a:r>
            <a:endParaRPr lang="en-US" b="1" dirty="0">
              <a:solidFill>
                <a:srgbClr val="002060"/>
              </a:solidFill>
              <a:cs typeface="B Nazanin" pitchFamily="2" charset="-78"/>
            </a:endParaRPr>
          </a:p>
        </p:txBody>
      </p:sp>
      <p:sp>
        <p:nvSpPr>
          <p:cNvPr id="3" name="Content Placeholder 2"/>
          <p:cNvSpPr>
            <a:spLocks noGrp="1"/>
          </p:cNvSpPr>
          <p:nvPr>
            <p:ph idx="1"/>
          </p:nvPr>
        </p:nvSpPr>
        <p:spPr>
          <a:xfrm>
            <a:off x="677334" y="1930400"/>
            <a:ext cx="8762880" cy="4570434"/>
          </a:xfrm>
        </p:spPr>
        <p:txBody>
          <a:bodyPr>
            <a:noAutofit/>
          </a:bodyPr>
          <a:lstStyle/>
          <a:p>
            <a:pPr lvl="0" algn="just" rtl="1">
              <a:buClr>
                <a:schemeClr val="accent2">
                  <a:lumMod val="50000"/>
                </a:schemeClr>
              </a:buClr>
            </a:pPr>
            <a:r>
              <a:rPr lang="fa-IR" sz="2600" b="1" dirty="0" smtClean="0">
                <a:solidFill>
                  <a:schemeClr val="tx1"/>
                </a:solidFill>
                <a:latin typeface="Arial" pitchFamily="34" charset="0"/>
                <a:cs typeface="B Nazanin" pitchFamily="2" charset="-78"/>
              </a:rPr>
              <a:t>برای سهولت کار تقسیم بندی علل ناباروری به شکل زیر است</a:t>
            </a:r>
          </a:p>
          <a:p>
            <a:pPr lvl="0" algn="just" rtl="1">
              <a:buClr>
                <a:schemeClr val="accent2">
                  <a:lumMod val="50000"/>
                </a:schemeClr>
              </a:buClr>
              <a:buFont typeface="Wingdings" panose="05000000000000000000" pitchFamily="2" charset="2"/>
              <a:buChar char="§"/>
            </a:pPr>
            <a:r>
              <a:rPr lang="fa-IR" sz="2600" b="1" dirty="0" smtClean="0">
                <a:solidFill>
                  <a:schemeClr val="tx1"/>
                </a:solidFill>
                <a:latin typeface="Arial" pitchFamily="34" charset="0"/>
                <a:cs typeface="B Nazanin" pitchFamily="2" charset="-78"/>
              </a:rPr>
              <a:t>40 درصد علل مردانه                </a:t>
            </a:r>
          </a:p>
          <a:p>
            <a:pPr lvl="0" algn="just" rtl="1">
              <a:buClr>
                <a:schemeClr val="accent2">
                  <a:lumMod val="50000"/>
                </a:schemeClr>
              </a:buClr>
              <a:buFont typeface="Wingdings" panose="05000000000000000000" pitchFamily="2" charset="2"/>
              <a:buChar char="§"/>
            </a:pPr>
            <a:r>
              <a:rPr lang="fa-IR" sz="2600" b="1" dirty="0" smtClean="0">
                <a:solidFill>
                  <a:schemeClr val="tx1"/>
                </a:solidFill>
                <a:latin typeface="Arial" pitchFamily="34" charset="0"/>
                <a:cs typeface="B Nazanin" pitchFamily="2" charset="-78"/>
              </a:rPr>
              <a:t>40  درصد علل زنانه</a:t>
            </a:r>
          </a:p>
          <a:p>
            <a:pPr lvl="0" algn="just" rtl="1">
              <a:buClr>
                <a:schemeClr val="accent2">
                  <a:lumMod val="50000"/>
                </a:schemeClr>
              </a:buClr>
              <a:buFont typeface="Wingdings" panose="05000000000000000000" pitchFamily="2" charset="2"/>
              <a:buChar char="§"/>
            </a:pPr>
            <a:r>
              <a:rPr lang="fa-IR" sz="2600" b="1" dirty="0" smtClean="0">
                <a:solidFill>
                  <a:schemeClr val="tx1"/>
                </a:solidFill>
                <a:latin typeface="Arial" pitchFamily="34" charset="0"/>
                <a:cs typeface="B Nazanin" pitchFamily="2" charset="-78"/>
              </a:rPr>
              <a:t>10 درصد علل توام               </a:t>
            </a:r>
          </a:p>
          <a:p>
            <a:pPr lvl="0" algn="just" rtl="1">
              <a:buClr>
                <a:schemeClr val="accent2">
                  <a:lumMod val="50000"/>
                </a:schemeClr>
              </a:buClr>
              <a:buFont typeface="Wingdings" panose="05000000000000000000" pitchFamily="2" charset="2"/>
              <a:buChar char="§"/>
            </a:pPr>
            <a:r>
              <a:rPr lang="fa-IR" sz="2600" b="1" dirty="0" smtClean="0">
                <a:solidFill>
                  <a:schemeClr val="tx1"/>
                </a:solidFill>
                <a:latin typeface="Arial" pitchFamily="34" charset="0"/>
                <a:cs typeface="B Nazanin" pitchFamily="2" charset="-78"/>
              </a:rPr>
              <a:t>   10 درصد علل ناشناخته</a:t>
            </a:r>
            <a:endParaRPr lang="ar-SA" sz="2600" b="1" dirty="0">
              <a:solidFill>
                <a:schemeClr val="tx1"/>
              </a:solidFill>
              <a:latin typeface="Arial" pitchFamily="34" charset="0"/>
              <a:cs typeface="B Nazanin" pitchFamily="2" charset="-78"/>
            </a:endParaRPr>
          </a:p>
          <a:p>
            <a:pPr algn="just" rtl="1"/>
            <a:endParaRPr lang="en-US" sz="2600" b="1" dirty="0">
              <a:solidFill>
                <a:schemeClr val="tx1"/>
              </a:solidFill>
              <a:cs typeface="B Nazanin" pitchFamily="2" charset="-78"/>
            </a:endParaRPr>
          </a:p>
        </p:txBody>
      </p:sp>
    </p:spTree>
    <p:extLst>
      <p:ext uri="{BB962C8B-B14F-4D97-AF65-F5344CB8AC3E}">
        <p14:creationId xmlns:p14="http://schemas.microsoft.com/office/powerpoint/2010/main" val="2868158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14179"/>
            <a:ext cx="8596668" cy="1092590"/>
          </a:xfrm>
        </p:spPr>
        <p:txBody>
          <a:bodyPr anchor="ctr">
            <a:normAutofit/>
          </a:bodyPr>
          <a:lstStyle/>
          <a:p>
            <a:pPr algn="ctr"/>
            <a:r>
              <a:rPr lang="fa-IR" sz="2800" b="1" dirty="0" smtClean="0">
                <a:solidFill>
                  <a:schemeClr val="tx1"/>
                </a:solidFill>
                <a:cs typeface="B Nazanin" panose="00000400000000000000" pitchFamily="2" charset="-78"/>
              </a:rPr>
              <a:t>اجزای اصلی فرایند باروری که برای ارزیابی باروری لازم می باشند:</a:t>
            </a:r>
            <a:endParaRPr lang="en-US" sz="2800" b="1" dirty="0">
              <a:solidFill>
                <a:schemeClr val="tx1"/>
              </a:solidFill>
              <a:cs typeface="B Nazanin" panose="00000400000000000000" pitchFamily="2" charset="-78"/>
            </a:endParaRPr>
          </a:p>
        </p:txBody>
      </p:sp>
      <p:sp>
        <p:nvSpPr>
          <p:cNvPr id="3" name="Content Placeholder 2"/>
          <p:cNvSpPr>
            <a:spLocks noGrp="1"/>
          </p:cNvSpPr>
          <p:nvPr>
            <p:ph idx="1"/>
          </p:nvPr>
        </p:nvSpPr>
        <p:spPr>
          <a:xfrm>
            <a:off x="677334" y="1406769"/>
            <a:ext cx="8596668" cy="5205046"/>
          </a:xfrm>
        </p:spPr>
        <p:txBody>
          <a:bodyPr>
            <a:noAutofit/>
          </a:bodyPr>
          <a:lstStyle/>
          <a:p>
            <a:pPr algn="r" rtl="1">
              <a:buClrTx/>
            </a:pPr>
            <a:r>
              <a:rPr lang="fa-IR" sz="2400" b="1" dirty="0" smtClean="0">
                <a:solidFill>
                  <a:schemeClr val="tx1"/>
                </a:solidFill>
                <a:cs typeface="B Nazanin" panose="00000400000000000000" pitchFamily="2" charset="-78"/>
              </a:rPr>
              <a:t>اسپرم</a:t>
            </a:r>
            <a:r>
              <a:rPr lang="fa-IR" sz="2400" dirty="0" smtClean="0">
                <a:solidFill>
                  <a:schemeClr val="tx1"/>
                </a:solidFill>
                <a:cs typeface="B Nazanin" panose="00000400000000000000" pitchFamily="2" charset="-78"/>
              </a:rPr>
              <a:t> باید در گردن رحم یا نزدیک آن در حوالی زمان تخمک گذاری قرار گیرد و از طریق لوله های رحمی بالا رفته و ظرفیت لقاح با تخمک را داشته باشد</a:t>
            </a:r>
            <a:r>
              <a:rPr lang="fa-IR" sz="2400" b="1" dirty="0" smtClean="0">
                <a:solidFill>
                  <a:schemeClr val="tx1"/>
                </a:solidFill>
                <a:cs typeface="B Nazanin" panose="00000400000000000000" pitchFamily="2" charset="-78"/>
              </a:rPr>
              <a:t>.(فاکتور مردانه)</a:t>
            </a:r>
          </a:p>
          <a:p>
            <a:pPr algn="r" rtl="1">
              <a:buClrTx/>
            </a:pPr>
            <a:r>
              <a:rPr lang="fa-IR" sz="2400" b="1" dirty="0" smtClean="0">
                <a:solidFill>
                  <a:schemeClr val="tx1"/>
                </a:solidFill>
                <a:cs typeface="B Nazanin" panose="00000400000000000000" pitchFamily="2" charset="-78"/>
              </a:rPr>
              <a:t>تخمک</a:t>
            </a:r>
            <a:r>
              <a:rPr lang="fa-IR" sz="2400" dirty="0" smtClean="0">
                <a:solidFill>
                  <a:schemeClr val="tx1"/>
                </a:solidFill>
                <a:cs typeface="B Nazanin" panose="00000400000000000000" pitchFamily="2" charset="-78"/>
              </a:rPr>
              <a:t> گذاری تخمک بالغ باید به صورت منظم و قابل پیش بینی انجام شود.</a:t>
            </a:r>
            <a:r>
              <a:rPr lang="fa-IR" sz="2400" b="1" dirty="0" smtClean="0">
                <a:solidFill>
                  <a:schemeClr val="tx1"/>
                </a:solidFill>
                <a:cs typeface="B Nazanin" panose="00000400000000000000" pitchFamily="2" charset="-78"/>
              </a:rPr>
              <a:t>(عوامل تخمدانی)</a:t>
            </a:r>
          </a:p>
          <a:p>
            <a:pPr algn="r" rtl="1">
              <a:buClrTx/>
            </a:pPr>
            <a:r>
              <a:rPr lang="fa-IR" sz="2400" b="1" dirty="0" smtClean="0">
                <a:solidFill>
                  <a:schemeClr val="tx1"/>
                </a:solidFill>
                <a:cs typeface="B Nazanin" panose="00000400000000000000" pitchFamily="2" charset="-78"/>
              </a:rPr>
              <a:t>گردن رحم </a:t>
            </a:r>
            <a:r>
              <a:rPr lang="fa-IR" sz="2400" dirty="0" smtClean="0">
                <a:solidFill>
                  <a:schemeClr val="tx1"/>
                </a:solidFill>
                <a:cs typeface="B Nazanin" panose="00000400000000000000" pitchFamily="2" charset="-78"/>
              </a:rPr>
              <a:t>باید پس از گرفتن و تغذیه اسپرم آن را به داخل رحم و لوله های رحمی آزاد نماید</a:t>
            </a:r>
            <a:r>
              <a:rPr lang="fa-IR" sz="2400" b="1" dirty="0" smtClean="0">
                <a:solidFill>
                  <a:schemeClr val="tx1"/>
                </a:solidFill>
                <a:cs typeface="B Nazanin" panose="00000400000000000000" pitchFamily="2" charset="-78"/>
              </a:rPr>
              <a:t>.(عوامل سرویکال)</a:t>
            </a:r>
          </a:p>
          <a:p>
            <a:pPr algn="r" rtl="1">
              <a:buClrTx/>
            </a:pPr>
            <a:r>
              <a:rPr lang="fa-IR" sz="2400" b="1" dirty="0" smtClean="0">
                <a:solidFill>
                  <a:schemeClr val="tx1"/>
                </a:solidFill>
                <a:cs typeface="B Nazanin" panose="00000400000000000000" pitchFamily="2" charset="-78"/>
              </a:rPr>
              <a:t>رحم </a:t>
            </a:r>
            <a:r>
              <a:rPr lang="fa-IR" sz="2400" dirty="0" smtClean="0">
                <a:solidFill>
                  <a:schemeClr val="tx1"/>
                </a:solidFill>
                <a:cs typeface="B Nazanin" panose="00000400000000000000" pitchFamily="2" charset="-78"/>
              </a:rPr>
              <a:t>بایدجنین را در خود جایگزین نماید و قابلیت حمایت از رشد و تکامل جنین را داشته باشد.</a:t>
            </a:r>
            <a:r>
              <a:rPr lang="fa-IR" sz="2400" b="1" dirty="0" smtClean="0">
                <a:solidFill>
                  <a:schemeClr val="tx1"/>
                </a:solidFill>
                <a:cs typeface="B Nazanin" panose="00000400000000000000" pitchFamily="2" charset="-78"/>
              </a:rPr>
              <a:t>(فاکتورهای رحمی)</a:t>
            </a:r>
          </a:p>
          <a:p>
            <a:pPr algn="r" rtl="1">
              <a:buClrTx/>
            </a:pPr>
            <a:r>
              <a:rPr lang="fa-IR" sz="2400" b="1" dirty="0" smtClean="0">
                <a:solidFill>
                  <a:schemeClr val="tx1"/>
                </a:solidFill>
                <a:cs typeface="B Nazanin" panose="00000400000000000000" pitchFamily="2" charset="-78"/>
              </a:rPr>
              <a:t>لوله های رحمی </a:t>
            </a:r>
            <a:r>
              <a:rPr lang="fa-IR" sz="2400" dirty="0" smtClean="0">
                <a:solidFill>
                  <a:schemeClr val="tx1"/>
                </a:solidFill>
                <a:cs typeface="B Nazanin" panose="00000400000000000000" pitchFamily="2" charset="-78"/>
              </a:rPr>
              <a:t>باید قابلیت گرفتن سلول تخم و انتقال موثر اسپرم و جنین را داشته باشند.</a:t>
            </a:r>
            <a:r>
              <a:rPr lang="fa-IR" sz="2400" b="1" dirty="0" smtClean="0">
                <a:solidFill>
                  <a:schemeClr val="tx1"/>
                </a:solidFill>
                <a:cs typeface="B Nazanin" panose="00000400000000000000" pitchFamily="2" charset="-78"/>
              </a:rPr>
              <a:t>(عوامل لوله ای)</a:t>
            </a:r>
          </a:p>
          <a:p>
            <a:pPr algn="r" rtl="1">
              <a:buClrTx/>
            </a:pP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2062390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8866" y="368490"/>
            <a:ext cx="10304059" cy="1173707"/>
          </a:xfrm>
        </p:spPr>
        <p:txBody>
          <a:bodyPr anchor="ctr">
            <a:normAutofit/>
          </a:bodyPr>
          <a:lstStyle/>
          <a:p>
            <a:r>
              <a:rPr lang="fa-IR" sz="3600" b="1" dirty="0">
                <a:solidFill>
                  <a:schemeClr val="tx1"/>
                </a:solidFill>
                <a:cs typeface="B Nazanin" panose="00000400000000000000" pitchFamily="2" charset="-78"/>
              </a:rPr>
              <a:t>علل ناباروری مردانه</a:t>
            </a:r>
            <a:endParaRPr lang="en-US" sz="3600" b="1" dirty="0">
              <a:solidFill>
                <a:schemeClr val="tx1"/>
              </a:solidFill>
              <a:cs typeface="B Nazanin" panose="00000400000000000000" pitchFamily="2" charset="-78"/>
            </a:endParaRPr>
          </a:p>
        </p:txBody>
      </p:sp>
      <p:sp>
        <p:nvSpPr>
          <p:cNvPr id="3" name="Subtitle 2"/>
          <p:cNvSpPr>
            <a:spLocks noGrp="1"/>
          </p:cNvSpPr>
          <p:nvPr>
            <p:ph type="subTitle" idx="1"/>
          </p:nvPr>
        </p:nvSpPr>
        <p:spPr>
          <a:xfrm>
            <a:off x="818866" y="1542197"/>
            <a:ext cx="9198591" cy="5036023"/>
          </a:xfrm>
        </p:spPr>
        <p:txBody>
          <a:bodyPr>
            <a:normAutofit/>
          </a:bodyPr>
          <a:lstStyle/>
          <a:p>
            <a:pPr marL="914400" lvl="1" indent="-457200" algn="r" rtl="1">
              <a:buClrTx/>
              <a:buFont typeface="Arial" panose="020B0604020202090204" pitchFamily="34" charset="0"/>
              <a:buChar char="•"/>
            </a:pPr>
            <a:r>
              <a:rPr lang="fa-IR" sz="2800" b="1" dirty="0">
                <a:solidFill>
                  <a:schemeClr val="tx1"/>
                </a:solidFill>
                <a:cs typeface="B Nazanin" panose="00000400000000000000" pitchFamily="2" charset="-78"/>
              </a:rPr>
              <a:t>اختلالات هیپوتالاموس-هیپوفیز</a:t>
            </a:r>
          </a:p>
          <a:p>
            <a:pPr marL="800100" lvl="1" indent="-342900" algn="r" rtl="1">
              <a:lnSpc>
                <a:spcPct val="150000"/>
              </a:lnSpc>
              <a:buClrTx/>
              <a:buFont typeface="Wingdings" panose="05000000000000000000" pitchFamily="2" charset="2"/>
              <a:buChar char="ü"/>
            </a:pPr>
            <a:r>
              <a:rPr lang="en-US" dirty="0" smtClean="0">
                <a:solidFill>
                  <a:schemeClr val="tx1"/>
                </a:solidFill>
                <a:cs typeface="B Nazanin" panose="00000400000000000000" pitchFamily="2" charset="-78"/>
              </a:rPr>
              <a:t> </a:t>
            </a:r>
            <a:r>
              <a:rPr lang="fa-IR" sz="2400" dirty="0" smtClean="0">
                <a:solidFill>
                  <a:schemeClr val="tx1"/>
                </a:solidFill>
                <a:cs typeface="B Nazanin" panose="00000400000000000000" pitchFamily="2" charset="-78"/>
              </a:rPr>
              <a:t>سل، عفونت، دار</a:t>
            </a:r>
            <a:r>
              <a:rPr lang="fa-IR" sz="2400" dirty="0">
                <a:solidFill>
                  <a:schemeClr val="tx1"/>
                </a:solidFill>
                <a:cs typeface="B Nazanin" panose="00000400000000000000" pitchFamily="2" charset="-78"/>
              </a:rPr>
              <a:t>و</a:t>
            </a:r>
            <a:r>
              <a:rPr lang="fa-IR" sz="2400" dirty="0" smtClean="0">
                <a:solidFill>
                  <a:schemeClr val="tx1"/>
                </a:solidFill>
                <a:cs typeface="B Nazanin" panose="00000400000000000000" pitchFamily="2" charset="-78"/>
              </a:rPr>
              <a:t>های </a:t>
            </a:r>
            <a:r>
              <a:rPr lang="fa-IR" sz="2400" dirty="0">
                <a:solidFill>
                  <a:schemeClr val="tx1"/>
                </a:solidFill>
                <a:cs typeface="B Nazanin" panose="00000400000000000000" pitchFamily="2" charset="-78"/>
              </a:rPr>
              <a:t>روانپزشکی </a:t>
            </a:r>
            <a:r>
              <a:rPr lang="fa-IR" sz="2400" dirty="0" smtClean="0">
                <a:solidFill>
                  <a:schemeClr val="tx1"/>
                </a:solidFill>
                <a:cs typeface="B Nazanin" panose="00000400000000000000" pitchFamily="2" charset="-78"/>
              </a:rPr>
              <a:t>، </a:t>
            </a:r>
            <a:r>
              <a:rPr lang="fa-IR" sz="2400" dirty="0">
                <a:solidFill>
                  <a:schemeClr val="tx1"/>
                </a:solidFill>
                <a:cs typeface="B Nazanin" panose="00000400000000000000" pitchFamily="2" charset="-78"/>
              </a:rPr>
              <a:t>علل </a:t>
            </a:r>
            <a:r>
              <a:rPr lang="fa-IR" sz="2400" dirty="0" smtClean="0">
                <a:solidFill>
                  <a:schemeClr val="tx1"/>
                </a:solidFill>
                <a:cs typeface="B Nazanin" panose="00000400000000000000" pitchFamily="2" charset="-78"/>
              </a:rPr>
              <a:t>هورمونی، </a:t>
            </a:r>
            <a:r>
              <a:rPr lang="fa-IR" sz="2400" dirty="0">
                <a:solidFill>
                  <a:schemeClr val="tx1"/>
                </a:solidFill>
                <a:cs typeface="B Nazanin" panose="00000400000000000000" pitchFamily="2" charset="-78"/>
              </a:rPr>
              <a:t>تومورها</a:t>
            </a:r>
          </a:p>
          <a:p>
            <a:pPr marL="800100" lvl="1" indent="-342900" algn="r" rtl="1">
              <a:lnSpc>
                <a:spcPct val="150000"/>
              </a:lnSpc>
              <a:buClrTx/>
              <a:buFont typeface="Wingdings" panose="05000000000000000000" pitchFamily="2" charset="2"/>
              <a:buChar char="ü"/>
            </a:pPr>
            <a:r>
              <a:rPr lang="fa-IR" sz="2400" dirty="0">
                <a:solidFill>
                  <a:schemeClr val="tx1"/>
                </a:solidFill>
                <a:cs typeface="B Nazanin" panose="00000400000000000000" pitchFamily="2" charset="-78"/>
              </a:rPr>
              <a:t>بیماری های </a:t>
            </a:r>
            <a:r>
              <a:rPr lang="fa-IR" sz="2400" dirty="0" smtClean="0">
                <a:solidFill>
                  <a:schemeClr val="tx1"/>
                </a:solidFill>
                <a:cs typeface="B Nazanin" panose="00000400000000000000" pitchFamily="2" charset="-78"/>
              </a:rPr>
              <a:t>سیستمیک،  </a:t>
            </a:r>
            <a:r>
              <a:rPr lang="fa-IR" sz="2400" dirty="0">
                <a:solidFill>
                  <a:schemeClr val="tx1"/>
                </a:solidFill>
                <a:cs typeface="B Nazanin" panose="00000400000000000000" pitchFamily="2" charset="-78"/>
              </a:rPr>
              <a:t>بیماری های </a:t>
            </a:r>
            <a:r>
              <a:rPr lang="fa-IR" sz="2400" dirty="0" smtClean="0">
                <a:solidFill>
                  <a:schemeClr val="tx1"/>
                </a:solidFill>
                <a:cs typeface="B Nazanin" panose="00000400000000000000" pitchFamily="2" charset="-78"/>
              </a:rPr>
              <a:t>مزمن، سوءتغذیه، چاقی</a:t>
            </a:r>
          </a:p>
          <a:p>
            <a:pPr lvl="1" algn="r" rtl="1">
              <a:buClrTx/>
            </a:pPr>
            <a:endParaRPr lang="fa-IR" dirty="0">
              <a:solidFill>
                <a:schemeClr val="tx1"/>
              </a:solidFill>
              <a:cs typeface="B Nazanin" panose="00000400000000000000" pitchFamily="2" charset="-78"/>
            </a:endParaRPr>
          </a:p>
          <a:p>
            <a:pPr marL="800100" lvl="1" indent="-342900" algn="r" rtl="1">
              <a:buClrTx/>
              <a:buFont typeface="Arial" panose="020B0604020202020204" pitchFamily="34" charset="0"/>
              <a:buChar char="•"/>
            </a:pPr>
            <a:r>
              <a:rPr lang="fa-IR" sz="2800" b="1" dirty="0" smtClean="0">
                <a:solidFill>
                  <a:schemeClr val="tx1"/>
                </a:solidFill>
                <a:cs typeface="B Nazanin" panose="00000400000000000000" pitchFamily="2" charset="-78"/>
              </a:rPr>
              <a:t>مشکلات بیضه </a:t>
            </a:r>
            <a:r>
              <a:rPr lang="fa-IR" sz="2800" b="1" dirty="0">
                <a:solidFill>
                  <a:schemeClr val="tx1"/>
                </a:solidFill>
                <a:cs typeface="B Nazanin" panose="00000400000000000000" pitchFamily="2" charset="-78"/>
              </a:rPr>
              <a:t>در تولید اسپرم یا هورمون</a:t>
            </a:r>
          </a:p>
          <a:p>
            <a:pPr marL="800100" lvl="1" indent="-342900" algn="r" rtl="1">
              <a:buClrTx/>
              <a:buFont typeface="Wingdings" panose="05000000000000000000" pitchFamily="2" charset="2"/>
              <a:buChar char="ü"/>
            </a:pPr>
            <a:r>
              <a:rPr lang="fa-IR" sz="2400" dirty="0" smtClean="0">
                <a:solidFill>
                  <a:schemeClr val="tx1"/>
                </a:solidFill>
                <a:cs typeface="B Nazanin" panose="00000400000000000000" pitchFamily="2" charset="-78"/>
              </a:rPr>
              <a:t>عفونت ها </a:t>
            </a:r>
            <a:r>
              <a:rPr lang="fa-IR" sz="2400" dirty="0">
                <a:solidFill>
                  <a:schemeClr val="tx1"/>
                </a:solidFill>
                <a:cs typeface="B Nazanin" panose="00000400000000000000" pitchFamily="2" charset="-78"/>
              </a:rPr>
              <a:t>مثل </a:t>
            </a:r>
            <a:r>
              <a:rPr lang="fa-IR" sz="2400" dirty="0" smtClean="0">
                <a:solidFill>
                  <a:schemeClr val="tx1"/>
                </a:solidFill>
                <a:cs typeface="B Nazanin" panose="00000400000000000000" pitchFamily="2" charset="-78"/>
              </a:rPr>
              <a:t>اوریون- </a:t>
            </a:r>
            <a:r>
              <a:rPr lang="fa-IR" sz="2400" dirty="0">
                <a:solidFill>
                  <a:schemeClr val="tx1"/>
                </a:solidFill>
                <a:cs typeface="B Nazanin" panose="00000400000000000000" pitchFamily="2" charset="-78"/>
              </a:rPr>
              <a:t>کلامیدیا گنوره </a:t>
            </a:r>
            <a:r>
              <a:rPr lang="fa-IR" sz="2400" dirty="0" smtClean="0">
                <a:solidFill>
                  <a:schemeClr val="tx1"/>
                </a:solidFill>
                <a:cs typeface="B Nazanin" panose="00000400000000000000" pitchFamily="2" charset="-78"/>
              </a:rPr>
              <a:t>ا- داروها </a:t>
            </a:r>
            <a:r>
              <a:rPr lang="fa-IR" sz="2400" dirty="0">
                <a:solidFill>
                  <a:schemeClr val="tx1"/>
                </a:solidFill>
                <a:cs typeface="B Nazanin" panose="00000400000000000000" pitchFamily="2" charset="-78"/>
              </a:rPr>
              <a:t>مثل </a:t>
            </a:r>
            <a:r>
              <a:rPr lang="fa-IR" sz="2400" dirty="0" smtClean="0">
                <a:solidFill>
                  <a:schemeClr val="tx1"/>
                </a:solidFill>
                <a:cs typeface="B Nazanin" panose="00000400000000000000" pitchFamily="2" charset="-78"/>
              </a:rPr>
              <a:t>الکل</a:t>
            </a:r>
          </a:p>
          <a:p>
            <a:pPr marL="800100" lvl="1" indent="-342900" algn="r" rtl="1">
              <a:buClrTx/>
              <a:buFont typeface="Wingdings" panose="05000000000000000000" pitchFamily="2" charset="2"/>
              <a:buChar char="ü"/>
            </a:pPr>
            <a:r>
              <a:rPr lang="fa-IR" sz="2400" dirty="0" smtClean="0">
                <a:solidFill>
                  <a:schemeClr val="tx1"/>
                </a:solidFill>
                <a:cs typeface="B Nazanin" panose="00000400000000000000" pitchFamily="2" charset="-78"/>
              </a:rPr>
              <a:t>سموم </a:t>
            </a:r>
            <a:r>
              <a:rPr lang="fa-IR" sz="2400" dirty="0" smtClean="0">
                <a:solidFill>
                  <a:schemeClr val="tx1"/>
                </a:solidFill>
                <a:cs typeface="B Nazanin" panose="00000400000000000000" pitchFamily="2" charset="-78"/>
              </a:rPr>
              <a:t>محیطی : مثل سرب، جیوه، </a:t>
            </a:r>
            <a:r>
              <a:rPr lang="fa-IR" sz="2400" dirty="0">
                <a:solidFill>
                  <a:schemeClr val="tx1"/>
                </a:solidFill>
                <a:cs typeface="B Nazanin" panose="00000400000000000000" pitchFamily="2" charset="-78"/>
              </a:rPr>
              <a:t>سیگار و افزایش دما</a:t>
            </a:r>
          </a:p>
          <a:p>
            <a:pPr marL="800100" lvl="1" indent="-342900" algn="r" rtl="1">
              <a:buClrTx/>
              <a:buFont typeface="Wingdings" panose="05000000000000000000" pitchFamily="2" charset="2"/>
              <a:buChar char="ü"/>
            </a:pPr>
            <a:r>
              <a:rPr lang="fa-IR" sz="2400" dirty="0">
                <a:solidFill>
                  <a:schemeClr val="tx1"/>
                </a:solidFill>
                <a:cs typeface="B Nazanin" panose="00000400000000000000" pitchFamily="2" charset="-78"/>
              </a:rPr>
              <a:t>ضربه و </a:t>
            </a:r>
            <a:r>
              <a:rPr lang="fa-IR" sz="2400" dirty="0" smtClean="0">
                <a:solidFill>
                  <a:schemeClr val="tx1"/>
                </a:solidFill>
                <a:cs typeface="B Nazanin" panose="00000400000000000000" pitchFamily="2" charset="-78"/>
              </a:rPr>
              <a:t>پیچ خوردگی بیضه</a:t>
            </a:r>
          </a:p>
          <a:p>
            <a:pPr marL="800100" lvl="1" indent="-342900" algn="r" rtl="1">
              <a:buClrTx/>
              <a:buFont typeface="Wingdings" panose="05000000000000000000" pitchFamily="2" charset="2"/>
              <a:buChar char="ü"/>
            </a:pPr>
            <a:r>
              <a:rPr lang="fa-IR" sz="2400" dirty="0">
                <a:solidFill>
                  <a:schemeClr val="tx1"/>
                </a:solidFill>
                <a:cs typeface="B Nazanin" panose="00000400000000000000" pitchFamily="2" charset="-78"/>
              </a:rPr>
              <a:t>بیماریهای </a:t>
            </a:r>
            <a:r>
              <a:rPr lang="fa-IR" sz="2400" dirty="0" smtClean="0">
                <a:solidFill>
                  <a:schemeClr val="tx1"/>
                </a:solidFill>
                <a:cs typeface="B Nazanin" panose="00000400000000000000" pitchFamily="2" charset="-78"/>
              </a:rPr>
              <a:t>سیستمیک مثل </a:t>
            </a:r>
            <a:r>
              <a:rPr lang="fa-IR" sz="2400" dirty="0">
                <a:solidFill>
                  <a:schemeClr val="tx1"/>
                </a:solidFill>
                <a:cs typeface="B Nazanin" panose="00000400000000000000" pitchFamily="2" charset="-78"/>
              </a:rPr>
              <a:t>نارسایی </a:t>
            </a:r>
            <a:r>
              <a:rPr lang="fa-IR" sz="2400" dirty="0" smtClean="0">
                <a:solidFill>
                  <a:schemeClr val="tx1"/>
                </a:solidFill>
                <a:cs typeface="B Nazanin" panose="00000400000000000000" pitchFamily="2" charset="-78"/>
              </a:rPr>
              <a:t>کلیوی سرطان </a:t>
            </a:r>
            <a:endParaRPr lang="fa-IR" sz="2400" dirty="0">
              <a:solidFill>
                <a:schemeClr val="tx1"/>
              </a:solidFill>
              <a:cs typeface="B Nazanin" panose="00000400000000000000" pitchFamily="2" charset="-78"/>
            </a:endParaRPr>
          </a:p>
          <a:p>
            <a:pPr marL="800100" lvl="1" indent="-342900" algn="r" rtl="1">
              <a:buClrTx/>
              <a:buFont typeface="Wingdings" panose="05000000000000000000" pitchFamily="2" charset="2"/>
              <a:buChar char="ü"/>
            </a:pPr>
            <a:endParaRPr lang="en-US" dirty="0">
              <a:solidFill>
                <a:schemeClr val="tx1"/>
              </a:solidFill>
              <a:cs typeface="B Nazanin" panose="00000400000000000000" pitchFamily="2" charset="-78"/>
            </a:endParaRPr>
          </a:p>
        </p:txBody>
      </p:sp>
    </p:spTree>
    <p:extLst>
      <p:ext uri="{BB962C8B-B14F-4D97-AF65-F5344CB8AC3E}">
        <p14:creationId xmlns:p14="http://schemas.microsoft.com/office/powerpoint/2010/main" val="2895736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14651"/>
            <a:ext cx="10515600" cy="4962312"/>
          </a:xfrm>
        </p:spPr>
        <p:txBody>
          <a:bodyPr>
            <a:normAutofit fontScale="92500" lnSpcReduction="10000"/>
          </a:bodyPr>
          <a:lstStyle/>
          <a:p>
            <a:pPr lvl="3" algn="r" rtl="1">
              <a:buClrTx/>
              <a:buFont typeface="Arial" panose="020B0604020202090204" pitchFamily="34" charset="0"/>
              <a:buChar char="•"/>
            </a:pPr>
            <a:r>
              <a:rPr lang="fa-IR" sz="2800" b="1" dirty="0" smtClean="0">
                <a:solidFill>
                  <a:schemeClr val="tx1"/>
                </a:solidFill>
                <a:cs typeface="B Nazanin" panose="00000400000000000000" pitchFamily="2" charset="-78"/>
              </a:rPr>
              <a:t>اختلال </a:t>
            </a:r>
            <a:r>
              <a:rPr lang="fa-IR" sz="2800" b="1" dirty="0">
                <a:solidFill>
                  <a:schemeClr val="tx1"/>
                </a:solidFill>
                <a:cs typeface="B Nazanin" panose="00000400000000000000" pitchFamily="2" charset="-78"/>
              </a:rPr>
              <a:t>در تکامل و انتقال اسپرم</a:t>
            </a:r>
          </a:p>
          <a:p>
            <a:pPr lvl="3" algn="r" rtl="1">
              <a:lnSpc>
                <a:spcPct val="150000"/>
              </a:lnSpc>
              <a:buClrTx/>
              <a:buFont typeface="Wingdings" panose="05000000000000000000" pitchFamily="2" charset="2"/>
              <a:buChar char="ü"/>
            </a:pPr>
            <a:r>
              <a:rPr lang="fa-IR" sz="2800" dirty="0">
                <a:solidFill>
                  <a:schemeClr val="tx1"/>
                </a:solidFill>
                <a:cs typeface="B Nazanin" panose="00000400000000000000" pitchFamily="2" charset="-78"/>
              </a:rPr>
              <a:t>واریکوسل</a:t>
            </a:r>
          </a:p>
          <a:p>
            <a:pPr lvl="3" algn="r" rtl="1">
              <a:lnSpc>
                <a:spcPct val="150000"/>
              </a:lnSpc>
              <a:buClrTx/>
              <a:buFont typeface="Wingdings" panose="05000000000000000000" pitchFamily="2" charset="2"/>
              <a:buChar char="ü"/>
            </a:pPr>
            <a:r>
              <a:rPr lang="fa-IR" sz="2800" dirty="0">
                <a:solidFill>
                  <a:schemeClr val="tx1"/>
                </a:solidFill>
                <a:cs typeface="B Nazanin" panose="00000400000000000000" pitchFamily="2" charset="-78"/>
              </a:rPr>
              <a:t>اختلال در انتقال اسپرم مثل اختلال در اپیدیریم واز دفران پروستات و کیسه های </a:t>
            </a:r>
            <a:r>
              <a:rPr lang="fa-IR" sz="2800" dirty="0" smtClean="0">
                <a:solidFill>
                  <a:schemeClr val="tx1"/>
                </a:solidFill>
                <a:cs typeface="B Nazanin" panose="00000400000000000000" pitchFamily="2" charset="-78"/>
              </a:rPr>
              <a:t>منی ساز </a:t>
            </a:r>
            <a:r>
              <a:rPr lang="fa-IR" sz="2800" dirty="0">
                <a:solidFill>
                  <a:schemeClr val="tx1"/>
                </a:solidFill>
                <a:cs typeface="B Nazanin" panose="00000400000000000000" pitchFamily="2" charset="-78"/>
              </a:rPr>
              <a:t>و اختلال مجاری انزالی</a:t>
            </a:r>
          </a:p>
          <a:p>
            <a:pPr lvl="3" algn="r" rtl="1">
              <a:buClrTx/>
              <a:buFont typeface="Wingdings" panose="05000000000000000000" pitchFamily="2" charset="2"/>
              <a:buChar char="ü"/>
            </a:pPr>
            <a:r>
              <a:rPr lang="fa-IR" sz="2800" dirty="0">
                <a:solidFill>
                  <a:schemeClr val="tx1"/>
                </a:solidFill>
                <a:cs typeface="B Nazanin" panose="00000400000000000000" pitchFamily="2" charset="-78"/>
              </a:rPr>
              <a:t>اختلالات </a:t>
            </a:r>
            <a:r>
              <a:rPr lang="fa-IR" sz="2800" dirty="0" smtClean="0">
                <a:solidFill>
                  <a:schemeClr val="tx1"/>
                </a:solidFill>
                <a:cs typeface="B Nazanin" panose="00000400000000000000" pitchFamily="2" charset="-78"/>
              </a:rPr>
              <a:t>جنسی:اختلالات </a:t>
            </a:r>
            <a:r>
              <a:rPr lang="fa-IR" sz="2800" dirty="0">
                <a:solidFill>
                  <a:schemeClr val="tx1"/>
                </a:solidFill>
                <a:cs typeface="B Nazanin" panose="00000400000000000000" pitchFamily="2" charset="-78"/>
              </a:rPr>
              <a:t>عملکرد انزالی(بیماری نخاعی) انزال زودرس اختلال نعوظ</a:t>
            </a:r>
          </a:p>
          <a:p>
            <a:pPr lvl="3" algn="r" rtl="1">
              <a:buClrTx/>
              <a:buFont typeface="Arial" panose="020B0604020202090204" pitchFamily="34" charset="0"/>
              <a:buChar char="•"/>
            </a:pPr>
            <a:r>
              <a:rPr lang="fa-IR" sz="2800" b="1" dirty="0">
                <a:solidFill>
                  <a:schemeClr val="tx1"/>
                </a:solidFill>
                <a:cs typeface="B Nazanin" panose="00000400000000000000" pitchFamily="2" charset="-78"/>
              </a:rPr>
              <a:t>اختلالات </a:t>
            </a:r>
            <a:r>
              <a:rPr lang="fa-IR" sz="2800" b="1" dirty="0" smtClean="0">
                <a:solidFill>
                  <a:schemeClr val="tx1"/>
                </a:solidFill>
                <a:cs typeface="B Nazanin" panose="00000400000000000000" pitchFamily="2" charset="-78"/>
              </a:rPr>
              <a:t>ژنتیک</a:t>
            </a:r>
          </a:p>
          <a:p>
            <a:pPr lvl="3" algn="r" rtl="1">
              <a:buClrTx/>
              <a:buFont typeface="Arial" panose="020B0604020202090204" pitchFamily="34" charset="0"/>
              <a:buChar char="•"/>
            </a:pPr>
            <a:r>
              <a:rPr lang="fa-IR" sz="2800" b="1" dirty="0">
                <a:solidFill>
                  <a:schemeClr val="tx1"/>
                </a:solidFill>
                <a:cs typeface="B Nazanin" panose="00000400000000000000" pitchFamily="2" charset="-78"/>
              </a:rPr>
              <a:t>سونا و وان آب گرم در </a:t>
            </a:r>
            <a:r>
              <a:rPr lang="fa-IR" sz="2800" b="1" dirty="0" smtClean="0">
                <a:solidFill>
                  <a:schemeClr val="tx1"/>
                </a:solidFill>
                <a:cs typeface="B Nazanin" panose="00000400000000000000" pitchFamily="2" charset="-78"/>
              </a:rPr>
              <a:t>درازمدت: </a:t>
            </a:r>
            <a:r>
              <a:rPr lang="fa-IR" sz="2800" b="1" dirty="0">
                <a:solidFill>
                  <a:schemeClr val="tx1"/>
                </a:solidFill>
                <a:cs typeface="B Nazanin" panose="00000400000000000000" pitchFamily="2" charset="-78"/>
              </a:rPr>
              <a:t>بر اساس مجموع شواهد بهتر است بیضه ها را با پوشیدن لباس زیر نازک ,گشاد و نخی خنک نگه داشت و به ویژه در مشاغلی که با گرمای شدید سروکار دارند توصیه می شود بیضه ها با آب خنک مداوم شستشو شوند. </a:t>
            </a:r>
            <a:endParaRPr lang="fa-IR" sz="28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14238726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1877</TotalTime>
  <Words>1569</Words>
  <Application>Microsoft Office PowerPoint</Application>
  <PresentationFormat>Widescreen</PresentationFormat>
  <Paragraphs>163</Paragraphs>
  <Slides>26</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B Homa</vt:lpstr>
      <vt:lpstr>B Nazanin</vt:lpstr>
      <vt:lpstr>B Titr</vt:lpstr>
      <vt:lpstr>Calibri</vt:lpstr>
      <vt:lpstr>Tahoma</vt:lpstr>
      <vt:lpstr>Trebuchet MS</vt:lpstr>
      <vt:lpstr>Wingdings</vt:lpstr>
      <vt:lpstr>Wingdings 2</vt:lpstr>
      <vt:lpstr>Wingdings 3</vt:lpstr>
      <vt:lpstr>Facet</vt:lpstr>
      <vt:lpstr>PowerPoint Presentation</vt:lpstr>
      <vt:lpstr>PowerPoint Presentation</vt:lpstr>
      <vt:lpstr>تعریف ناباروری:</vt:lpstr>
      <vt:lpstr>انواع ناباروري: </vt:lpstr>
      <vt:lpstr>شیوع ناباروری</vt:lpstr>
      <vt:lpstr>علل ناباروری</vt:lpstr>
      <vt:lpstr>اجزای اصلی فرایند باروری که برای ارزیابی باروری لازم می باشند:</vt:lpstr>
      <vt:lpstr>علل ناباروری مردانه</vt:lpstr>
      <vt:lpstr>PowerPoint Presentation</vt:lpstr>
      <vt:lpstr>واریکوسل</vt:lpstr>
      <vt:lpstr>PowerPoint Presentation</vt:lpstr>
      <vt:lpstr>واریکوسل میتواند باعث آتروفی بیضه گردد. واریکوسل باعث کاهش حرکت و تعداد اسپرم ها و تغییر مورفولوژی آن ها خواهد شد. واریکوسل به طور مستقیم اثری بر توانایی جنسی یا ایجاد انزال زودرس ندارد </vt:lpstr>
      <vt:lpstr>PowerPoint Presentation</vt:lpstr>
      <vt:lpstr>درمان واریکوسل </vt:lpstr>
      <vt:lpstr>علل ناباروری در زنان</vt:lpstr>
      <vt:lpstr>PowerPoint Presentation</vt:lpstr>
      <vt:lpstr>عوامل کاهش دهنده شانس بارداری</vt:lpstr>
      <vt:lpstr>درمان ناباروری:  1. ﺑﺎ ﺗﻮﺟﻪ ﺑﻪ ﺳﻬﻢ ﻣـﺴﺎوي ﻋﻠـﻞ ﻣﺮداﻧـﻪ و ﻋﻠـﻞ زﻧﺎﻧـﻪ در اﻳﺠـﺎد ﻧﺎﺑﺎروري،( ﻣﺮاﺟﻌﻪ ﻫﺮ دو ﻧﻔﺮ) زوج ﺑﺮاي تشخیص و ﭘﻴﮕﻴﺮي ﻋﻠـﺖ ﻧﺎﺑﺎروري ﺿﺮورت دارد.  2.ﺣﻀﻮر ﻣﺮد و اﻧﺠﺎم ﺗﺴﺖ آﻧﺎﻟﻴﺰ مایع ﻣﻨﻲ در زﻣﺎن ﺗﻌﻴﻴﻦ ﺷـﺪه ﻣﻬﻢ اﺳﺖ. زﻳﺮا ﻣﻴﺘﻮاﻧﺪ در ﻫﻤﺎن اﺑﺘﺪاي ﺑﺮرﺳـﻲ روش درﻣـﺎﻧﻲ را ﺗﻐﻴﻴﺮ دﻫﺪ .   3 .ﺧﻮﺷﺒﺨﺘﺎﻧﻪ ﺑﺎ وﺟﻮد ﻣﺮاﻛﺰ ﻣﻮﻓﻖ درﻣـﺎن ﻧﺎﺑـﺎروري در ﻛـﺸﻮر و ﻧﻴﺰ ﭘﻴﺸﺮﻓﺘﻬﺎي ﻧﻮﻳﻦ در ﻋﺮﺻﻪ ﭘﺰﺷﻜﻲ            و درﻣﺎﻧﻬﺎي ﻧﺎﺑﺎروري اﻛﺜـر زوﺟﻬﺎي ﻧﺎﺑﺎرور ﺑﺎ ﭘﻴﮕﻴﺮي روﻧﺪ ﺗﺸﺨﻴﺺ و درﻣﺎن ، ﺻﺎﺣﺐ ﻓﺮزﻧـﺪ ﻣﻴﺸﻮﻧﺪ . ﻟﺬا ﺗﻮﺻﻴﻪ ﻣﻴﺸﻮد زوﺟﻬﺎ ﺗﺎ رﺳﻴﺪن ﺑﻪ ﻧﺘﻴﺠﻪ ﻣـﻮرد ﻧﻈـﺮ درﻣﺎن را رﻫﺎ ﻧﻜﻨﻨﺪ. زﻳﺮا ﻫﺮ ﭼﻪ ﻣـﺪت ﻧﺎﺑـﺎروري ﻛﻮﺗـﺎه ﺗـﺮ ﺑﺎﺷـﺪ اﺣﺘﻤﺎل ﻣﻮﻓﻘﻴﺖ درﻣﺎن ﺑﻴﺸﺘﺮ  اﺳﺖ . اﻓﺰاﻳﺶ ﺳﻦ ﻣﻬﻤﺘﺮﻳﻦ دﻟﻴـﻞ ﻛﺎﻫﺶ اﺳﺖ. </vt:lpstr>
      <vt:lpstr>4. ﺣﻤﺎﻳﺖ ﺧﺎﻧﻮاده ﻫـﺎ ﺧـﺼﻮﺻﺎ ﺣﻤـﺎﻳـﺖ ﻋـﺎﻃﻔﻲ ﺑـﺮاي ﻛـﺎﻫﺶ اﺳﺘﺮس زوج ﺣﺎﺋﺰ اﻫﻤﻴﺖ اﺳﺖ    .    ﻣﺸﺎوره و ارﺗﺒﺎط ﺑﺎ ﻣﺸﻜﻼت ﻣﺸﺎﺑﻪ ﺑﻪ ﺳﺮدرﮔﻤﻲ و ﻧﻮﻣﻴﺪي ﻛﻤﻚ ﻣﻲ  ﻛﻨﺪ . ﻫﻤﭽﻨﻴﻦ ﭘﻴﺎده روي، ﺷﻨﺎ و ﻳﻮﮔﺎ ﺳﺒﺐ ﻛﺎﻫﺶ اﺳﺘﺮس ﺷﺪه و ﺑﺎ ﻛﺎﻫﺶ وزن اﺛﺮات ﻣﺜﺒﺖ ﻣﻀﺎﻋﻔﻲ ﺑﺮ ﺑﺎروری دارد  5 . ﺑﺎ ﺗﻮﺟﻪ ﺑﻪ دﻻﻳﻞ ﻣﺨﺘﻠﻔﻲ ﻛﻪ ﻣﻴﺘﻮاﻧﺪ ﺑﻪ ﻋﻨﻮان ﻋﻠـﺖ ﻧﺎﺑـﺎروری زن ﻳﺎ ﻣﺮد وﺟﻮد داﺷﺘﻪ ﺑﺎﺷﺪ، ﻧﻮع ﺑﺮﺧﻮرد ﺑﺎ اﻳﻦ ﻣـﺴﺎﻟﻪ و درﻣـﺎن آن ﻣﺘﻔﺎوت اﺳﺖ . اﻳﺠﺎد ﺗﻐﻴﻴﺮات در ﺷـﻴﻮه زﻧـﺪﮔﻲ ﻣﺎﻧﻨـﺪ :  ﺗﻐﻴﻴـﺮ رژﻳﻢ ﻏﺬاﺋﻲ و ﻋﺪم اﺳﺘﻔﺎده از ﺳﻴﮕﺎر، اﻟﻜﻞ و ﻣﻮاد ﻣﺨﺪر ﺑﻲ ﺷـﻚ اوﻟﻴﻦ ﮔﺎﻣﻬﺎي ﺣﻞ ﻣﺸﻜﻞ ﺑﺤﺴﺎب ﻣـﻲ آﻳﻨـﺪ.      ﭘـﺲ از آن ارزﻳـﺎﺑﻲ دﻗﻴﻖ ﻋﻠﺖ ﻧﺎﺑﺎروري ﺿﺮوري اﺳﺖ.  درﻣﺎن در اﻛﺜﺮ ﻣﻮارد ﺑﺎ روﺷﻬﺎي ﺳﺎده وﻟﻲ ﮔﺎه ﮔﺮان اﻣﻜـﺎن ﭘـﺬیراﺳﺖ ﻣـﺜﻼ در ﺧﺎﻧﻤﻬـﺎي دﭼـﺎر اﺧـﺘﻼل در ﻛـﺎرﻛﺮد ﺗﺨﻤـﺪان ﺑـﺎ داروﻫﺎي ﺧﺎص در ﻋﻤﺪه ﻣـﻮارد ﻣـﺸﻜﻞ ﺣـﻞ ﻣﻴـﺸﻮد . در ﺻـﻮرت ﮔﺮﻓﺘﮕﻲ و اﻧﺴﺪاد ﻟﻮﻟﻪ رﺣﻢ  ﻣﻌﻤﻮﻻ اﺑﺘﺪا ﺑﺎ ﻛﻤﻚ ﺟﺮاﺣـﻲ( ﺑـﺎز و ﻳﺎ اﺳﺘﻔﺎده از ﻻﭘﺎراﺳﻜﻮﭘﻲ ) اﻗﺪام ﺑﻪ ﺑﺎز ﻧﻤﻮدن ﻟﻮﻟﻪ ﻫﺎ میشود.  وﻟﻲ درﻣﺎن ﻫﺎي ﻓﻮق در15تا 20 درﺻﺪ از زوج ﻫﺎي ﻧﺎﺑﺎرور ﻣﻮﻓﻖ ﻧﺒﻮده و اﺳﺘﻔﺎده از روﺷﻬﺎي آزﻣﺎﻳﺸﮕﺎﻫﻲ ﺑﺮاي درﻣﺎن ﻧﺎﺑـﺎروري ﺿـﺮورت  پیدا میکند. (  مانند ﻟﻘـاح مصنوعی ((IVF کاشت داخل رحمی (               ( (IUI</vt:lpstr>
      <vt:lpstr>نکات مورد توجه در بررسی زوجین مشکوک به ناباروری</vt:lpstr>
      <vt:lpstr>موارد تسریع در بررسی زوجین مشکوک به ناباروری</vt:lpstr>
      <vt:lpstr>شرح حال و معاینه در خانم ها</vt:lpstr>
      <vt:lpstr>معاینه درخانم ها</vt:lpstr>
      <vt:lpstr>شرح حال و معاینه درمردان</vt:lpstr>
      <vt:lpstr>عوامل مستعد کننده ناباروری رویکرد: 1-  اطلاع رسانی و افزایش آگاهی گروه هدف در خصوص عوامل مستعد کننده ناباروری 2- شناسایی عوامل زودرس هشدار دهنده و مراجعه به موقع 3- بهبود شیوه زندگی سالم </vt:lpstr>
      <vt:lpstr>با سپاس فراوان</vt:lpstr>
    </vt:vector>
  </TitlesOfParts>
  <Company>http://health.gov.ir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نشست آموزشی توجیهی برنامه باروری سالم و جمعیت  تبریز 27و 28 تیر 1395</dc:title>
  <dc:creator>يزدانپناه دكتر مهديه</dc:creator>
  <cp:lastModifiedBy>araminit</cp:lastModifiedBy>
  <cp:revision>149</cp:revision>
  <cp:lastPrinted>2016-07-13T12:56:16Z</cp:lastPrinted>
  <dcterms:created xsi:type="dcterms:W3CDTF">2016-06-28T03:04:13Z</dcterms:created>
  <dcterms:modified xsi:type="dcterms:W3CDTF">2022-01-08T09:40:10Z</dcterms:modified>
</cp:coreProperties>
</file>