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876" r:id="rId2"/>
    <p:sldMasterId id="2147483888" r:id="rId3"/>
    <p:sldMasterId id="2147483900" r:id="rId4"/>
    <p:sldMasterId id="2147483912" r:id="rId5"/>
    <p:sldMasterId id="2147483937" r:id="rId6"/>
    <p:sldMasterId id="2147483951" r:id="rId7"/>
    <p:sldMasterId id="2147483963" r:id="rId8"/>
    <p:sldMasterId id="2147483975" r:id="rId9"/>
    <p:sldMasterId id="2147483987" r:id="rId10"/>
  </p:sldMasterIdLst>
  <p:handoutMasterIdLst>
    <p:handoutMasterId r:id="rId49"/>
  </p:handoutMasterIdLst>
  <p:sldIdLst>
    <p:sldId id="256" r:id="rId11"/>
    <p:sldId id="261" r:id="rId12"/>
    <p:sldId id="390" r:id="rId13"/>
    <p:sldId id="352" r:id="rId14"/>
    <p:sldId id="376" r:id="rId15"/>
    <p:sldId id="391" r:id="rId16"/>
    <p:sldId id="335" r:id="rId17"/>
    <p:sldId id="392" r:id="rId18"/>
    <p:sldId id="393" r:id="rId19"/>
    <p:sldId id="394" r:id="rId20"/>
    <p:sldId id="338" r:id="rId21"/>
    <p:sldId id="339" r:id="rId22"/>
    <p:sldId id="340" r:id="rId23"/>
    <p:sldId id="341" r:id="rId24"/>
    <p:sldId id="361" r:id="rId25"/>
    <p:sldId id="395" r:id="rId26"/>
    <p:sldId id="353" r:id="rId27"/>
    <p:sldId id="271" r:id="rId28"/>
    <p:sldId id="388" r:id="rId29"/>
    <p:sldId id="389" r:id="rId30"/>
    <p:sldId id="387" r:id="rId31"/>
    <p:sldId id="362" r:id="rId32"/>
    <p:sldId id="363" r:id="rId33"/>
    <p:sldId id="377" r:id="rId34"/>
    <p:sldId id="386" r:id="rId35"/>
    <p:sldId id="369" r:id="rId36"/>
    <p:sldId id="364" r:id="rId37"/>
    <p:sldId id="365" r:id="rId38"/>
    <p:sldId id="370" r:id="rId39"/>
    <p:sldId id="366" r:id="rId40"/>
    <p:sldId id="367" r:id="rId41"/>
    <p:sldId id="368" r:id="rId42"/>
    <p:sldId id="374" r:id="rId43"/>
    <p:sldId id="325" r:id="rId44"/>
    <p:sldId id="373" r:id="rId45"/>
    <p:sldId id="372" r:id="rId46"/>
    <p:sldId id="319" r:id="rId47"/>
    <p:sldId id="321" r:id="rId48"/>
  </p:sldIdLst>
  <p:sldSz cx="9144000" cy="6858000" type="screen4x3"/>
  <p:notesSz cx="6797675"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9" autoAdjust="0"/>
    <p:restoredTop sz="94660"/>
  </p:normalViewPr>
  <p:slideViewPr>
    <p:cSldViewPr>
      <p:cViewPr varScale="1">
        <p:scale>
          <a:sx n="86" d="100"/>
          <a:sy n="86" d="100"/>
        </p:scale>
        <p:origin x="-155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5B5C36-3BE6-4BEB-99E8-784FA57C760E}" type="doc">
      <dgm:prSet loTypeId="urn:microsoft.com/office/officeart/2005/8/layout/vList2" loCatId="list" qsTypeId="urn:microsoft.com/office/officeart/2005/8/quickstyle/simple3" qsCatId="simple" csTypeId="urn:microsoft.com/office/officeart/2005/8/colors/accent2_2" csCatId="accent2" phldr="1"/>
      <dgm:spPr/>
      <dgm:t>
        <a:bodyPr/>
        <a:lstStyle/>
        <a:p>
          <a:pPr rtl="1"/>
          <a:endParaRPr lang="fa-IR"/>
        </a:p>
      </dgm:t>
    </dgm:pt>
    <dgm:pt modelId="{7A67F636-CEF1-43DD-BF95-84CD5F38A1F3}">
      <dgm:prSet custT="1"/>
      <dgm:spPr/>
      <dgm:t>
        <a:bodyPr/>
        <a:lstStyle/>
        <a:p>
          <a:pPr rtl="1"/>
          <a:r>
            <a:rPr lang="fa-IR" sz="2000" b="1" kern="1200" dirty="0" smtClean="0">
              <a:solidFill>
                <a:prstClr val="black"/>
              </a:solidFill>
              <a:latin typeface="+mn-lt"/>
              <a:ea typeface="+mn-ea"/>
              <a:cs typeface="B Nazanin" pitchFamily="2" charset="-78"/>
            </a:rPr>
            <a:t>استرس ،خلق منفي ،زندگي خانوادگي آشفته </a:t>
          </a:r>
          <a:endParaRPr lang="fa-IR" sz="2000" b="1" kern="1200" dirty="0">
            <a:solidFill>
              <a:prstClr val="black"/>
            </a:solidFill>
            <a:latin typeface="+mn-lt"/>
            <a:ea typeface="+mn-ea"/>
            <a:cs typeface="B Nazanin" pitchFamily="2" charset="-78"/>
          </a:endParaRPr>
        </a:p>
      </dgm:t>
    </dgm:pt>
    <dgm:pt modelId="{F5D41B08-4854-4DB2-8C3B-5C6209A079DC}" type="parTrans" cxnId="{BE4F2750-0AF8-4FCE-8542-4DC9DF8385C5}">
      <dgm:prSet/>
      <dgm:spPr/>
      <dgm:t>
        <a:bodyPr/>
        <a:lstStyle/>
        <a:p>
          <a:pPr rtl="1"/>
          <a:endParaRPr lang="fa-IR"/>
        </a:p>
      </dgm:t>
    </dgm:pt>
    <dgm:pt modelId="{F422E2F3-20D2-4639-9B69-51BB299C38CC}" type="sibTrans" cxnId="{BE4F2750-0AF8-4FCE-8542-4DC9DF8385C5}">
      <dgm:prSet/>
      <dgm:spPr/>
      <dgm:t>
        <a:bodyPr/>
        <a:lstStyle/>
        <a:p>
          <a:pPr rtl="1"/>
          <a:endParaRPr lang="fa-IR"/>
        </a:p>
      </dgm:t>
    </dgm:pt>
    <dgm:pt modelId="{B6F31446-74DB-4443-A0B4-342BDD11CBC6}">
      <dgm:prSet custT="1"/>
      <dgm:spPr/>
      <dgm:t>
        <a:bodyPr/>
        <a:lstStyle/>
        <a:p>
          <a:pPr rtl="1"/>
          <a:r>
            <a:rPr lang="fa-IR" sz="2000" b="1" kern="1200" dirty="0" smtClean="0">
              <a:solidFill>
                <a:prstClr val="black"/>
              </a:solidFill>
              <a:latin typeface="+mn-lt"/>
              <a:ea typeface="+mn-ea"/>
              <a:cs typeface="B Nazanin" pitchFamily="2" charset="-78"/>
            </a:rPr>
            <a:t>افسردگي</a:t>
          </a:r>
          <a:endParaRPr lang="fa-IR" sz="2000" b="1" kern="1200" dirty="0">
            <a:solidFill>
              <a:prstClr val="black"/>
            </a:solidFill>
            <a:latin typeface="+mn-lt"/>
            <a:ea typeface="+mn-ea"/>
            <a:cs typeface="B Nazanin" pitchFamily="2" charset="-78"/>
          </a:endParaRPr>
        </a:p>
      </dgm:t>
    </dgm:pt>
    <dgm:pt modelId="{BBDCB5DB-230C-418A-B8D8-C66FA738D4CB}" type="parTrans" cxnId="{4D08ABD3-615F-4A4C-A2BA-43E229A84822}">
      <dgm:prSet/>
      <dgm:spPr/>
      <dgm:t>
        <a:bodyPr/>
        <a:lstStyle/>
        <a:p>
          <a:pPr rtl="1"/>
          <a:endParaRPr lang="fa-IR"/>
        </a:p>
      </dgm:t>
    </dgm:pt>
    <dgm:pt modelId="{BC98A766-3D13-4262-89E5-A9657C95B652}" type="sibTrans" cxnId="{4D08ABD3-615F-4A4C-A2BA-43E229A84822}">
      <dgm:prSet/>
      <dgm:spPr/>
      <dgm:t>
        <a:bodyPr/>
        <a:lstStyle/>
        <a:p>
          <a:pPr rtl="1"/>
          <a:endParaRPr lang="fa-IR"/>
        </a:p>
      </dgm:t>
    </dgm:pt>
    <dgm:pt modelId="{6BA0A436-3ADF-4361-9C4B-570EE1CB9A8C}">
      <dgm:prSet custT="1"/>
      <dgm:spPr/>
      <dgm:t>
        <a:bodyPr/>
        <a:lstStyle/>
        <a:p>
          <a:pPr rtl="1"/>
          <a:r>
            <a:rPr lang="fa-IR" sz="2000" b="1" kern="1200" dirty="0" smtClean="0">
              <a:solidFill>
                <a:prstClr val="black"/>
              </a:solidFill>
              <a:latin typeface="+mn-lt"/>
              <a:ea typeface="+mn-ea"/>
              <a:cs typeface="B Nazanin" pitchFamily="2" charset="-78"/>
            </a:rPr>
            <a:t>فشار اجتماعي براي داشتن اندام متناسب </a:t>
          </a:r>
          <a:endParaRPr lang="fa-IR" sz="2000" b="1" kern="1200" dirty="0">
            <a:solidFill>
              <a:prstClr val="black"/>
            </a:solidFill>
            <a:latin typeface="+mn-lt"/>
            <a:ea typeface="+mn-ea"/>
            <a:cs typeface="B Nazanin" pitchFamily="2" charset="-78"/>
          </a:endParaRPr>
        </a:p>
      </dgm:t>
    </dgm:pt>
    <dgm:pt modelId="{CC28162E-8BF9-4C59-A0A6-807E35A3C1F7}" type="parTrans" cxnId="{04C9AE78-82C4-4710-B2EA-266523AA7FEF}">
      <dgm:prSet/>
      <dgm:spPr/>
      <dgm:t>
        <a:bodyPr/>
        <a:lstStyle/>
        <a:p>
          <a:pPr rtl="1"/>
          <a:endParaRPr lang="fa-IR"/>
        </a:p>
      </dgm:t>
    </dgm:pt>
    <dgm:pt modelId="{249F5E73-405D-447D-867B-5F160D413AB6}" type="sibTrans" cxnId="{04C9AE78-82C4-4710-B2EA-266523AA7FEF}">
      <dgm:prSet/>
      <dgm:spPr/>
      <dgm:t>
        <a:bodyPr/>
        <a:lstStyle/>
        <a:p>
          <a:pPr rtl="1"/>
          <a:endParaRPr lang="fa-IR"/>
        </a:p>
      </dgm:t>
    </dgm:pt>
    <dgm:pt modelId="{7A30BD8E-5980-4E65-AC9A-4D1D21F6F1DC}" type="pres">
      <dgm:prSet presAssocID="{D35B5C36-3BE6-4BEB-99E8-784FA57C760E}" presName="linear" presStyleCnt="0">
        <dgm:presLayoutVars>
          <dgm:animLvl val="lvl"/>
          <dgm:resizeHandles val="exact"/>
        </dgm:presLayoutVars>
      </dgm:prSet>
      <dgm:spPr/>
      <dgm:t>
        <a:bodyPr/>
        <a:lstStyle/>
        <a:p>
          <a:pPr rtl="1"/>
          <a:endParaRPr lang="fa-IR"/>
        </a:p>
      </dgm:t>
    </dgm:pt>
    <dgm:pt modelId="{5A6334D6-1A57-4279-B88B-D06F73FDB72A}" type="pres">
      <dgm:prSet presAssocID="{7A67F636-CEF1-43DD-BF95-84CD5F38A1F3}" presName="parentText" presStyleLbl="node1" presStyleIdx="0" presStyleCnt="3">
        <dgm:presLayoutVars>
          <dgm:chMax val="0"/>
          <dgm:bulletEnabled val="1"/>
        </dgm:presLayoutVars>
      </dgm:prSet>
      <dgm:spPr/>
      <dgm:t>
        <a:bodyPr/>
        <a:lstStyle/>
        <a:p>
          <a:pPr rtl="1"/>
          <a:endParaRPr lang="fa-IR"/>
        </a:p>
      </dgm:t>
    </dgm:pt>
    <dgm:pt modelId="{7BC043F4-A3F6-40D7-9166-5731D2030417}" type="pres">
      <dgm:prSet presAssocID="{F422E2F3-20D2-4639-9B69-51BB299C38CC}" presName="spacer" presStyleCnt="0"/>
      <dgm:spPr/>
    </dgm:pt>
    <dgm:pt modelId="{16D57E46-C55A-477F-A3EF-B1873186982C}" type="pres">
      <dgm:prSet presAssocID="{B6F31446-74DB-4443-A0B4-342BDD11CBC6}" presName="parentText" presStyleLbl="node1" presStyleIdx="1" presStyleCnt="3" custLinFactNeighborX="-3704" custLinFactNeighborY="11655">
        <dgm:presLayoutVars>
          <dgm:chMax val="0"/>
          <dgm:bulletEnabled val="1"/>
        </dgm:presLayoutVars>
      </dgm:prSet>
      <dgm:spPr/>
      <dgm:t>
        <a:bodyPr/>
        <a:lstStyle/>
        <a:p>
          <a:pPr rtl="1"/>
          <a:endParaRPr lang="fa-IR"/>
        </a:p>
      </dgm:t>
    </dgm:pt>
    <dgm:pt modelId="{377640C7-871B-41BF-8E5A-5A7700C9FC9A}" type="pres">
      <dgm:prSet presAssocID="{BC98A766-3D13-4262-89E5-A9657C95B652}" presName="spacer" presStyleCnt="0"/>
      <dgm:spPr/>
    </dgm:pt>
    <dgm:pt modelId="{06848C90-CEF1-4384-B1B3-33BA4256B126}" type="pres">
      <dgm:prSet presAssocID="{6BA0A436-3ADF-4361-9C4B-570EE1CB9A8C}" presName="parentText" presStyleLbl="node1" presStyleIdx="2" presStyleCnt="3">
        <dgm:presLayoutVars>
          <dgm:chMax val="0"/>
          <dgm:bulletEnabled val="1"/>
        </dgm:presLayoutVars>
      </dgm:prSet>
      <dgm:spPr/>
      <dgm:t>
        <a:bodyPr/>
        <a:lstStyle/>
        <a:p>
          <a:pPr rtl="1"/>
          <a:endParaRPr lang="fa-IR"/>
        </a:p>
      </dgm:t>
    </dgm:pt>
  </dgm:ptLst>
  <dgm:cxnLst>
    <dgm:cxn modelId="{04C9AE78-82C4-4710-B2EA-266523AA7FEF}" srcId="{D35B5C36-3BE6-4BEB-99E8-784FA57C760E}" destId="{6BA0A436-3ADF-4361-9C4B-570EE1CB9A8C}" srcOrd="2" destOrd="0" parTransId="{CC28162E-8BF9-4C59-A0A6-807E35A3C1F7}" sibTransId="{249F5E73-405D-447D-867B-5F160D413AB6}"/>
    <dgm:cxn modelId="{BE4F2750-0AF8-4FCE-8542-4DC9DF8385C5}" srcId="{D35B5C36-3BE6-4BEB-99E8-784FA57C760E}" destId="{7A67F636-CEF1-43DD-BF95-84CD5F38A1F3}" srcOrd="0" destOrd="0" parTransId="{F5D41B08-4854-4DB2-8C3B-5C6209A079DC}" sibTransId="{F422E2F3-20D2-4639-9B69-51BB299C38CC}"/>
    <dgm:cxn modelId="{F1A4FDB6-7BD9-44E3-BA96-40B759FFE3AF}" type="presOf" srcId="{D35B5C36-3BE6-4BEB-99E8-784FA57C760E}" destId="{7A30BD8E-5980-4E65-AC9A-4D1D21F6F1DC}" srcOrd="0" destOrd="0" presId="urn:microsoft.com/office/officeart/2005/8/layout/vList2"/>
    <dgm:cxn modelId="{11478B6B-048F-4D4B-99C3-A55E35251291}" type="presOf" srcId="{B6F31446-74DB-4443-A0B4-342BDD11CBC6}" destId="{16D57E46-C55A-477F-A3EF-B1873186982C}" srcOrd="0" destOrd="0" presId="urn:microsoft.com/office/officeart/2005/8/layout/vList2"/>
    <dgm:cxn modelId="{FA66C4CF-D44D-421D-ACB0-6A79579B980C}" type="presOf" srcId="{6BA0A436-3ADF-4361-9C4B-570EE1CB9A8C}" destId="{06848C90-CEF1-4384-B1B3-33BA4256B126}" srcOrd="0" destOrd="0" presId="urn:microsoft.com/office/officeart/2005/8/layout/vList2"/>
    <dgm:cxn modelId="{8B5FB24C-AD78-4ADC-8E23-A2EEEB032E2A}" type="presOf" srcId="{7A67F636-CEF1-43DD-BF95-84CD5F38A1F3}" destId="{5A6334D6-1A57-4279-B88B-D06F73FDB72A}" srcOrd="0" destOrd="0" presId="urn:microsoft.com/office/officeart/2005/8/layout/vList2"/>
    <dgm:cxn modelId="{4D08ABD3-615F-4A4C-A2BA-43E229A84822}" srcId="{D35B5C36-3BE6-4BEB-99E8-784FA57C760E}" destId="{B6F31446-74DB-4443-A0B4-342BDD11CBC6}" srcOrd="1" destOrd="0" parTransId="{BBDCB5DB-230C-418A-B8D8-C66FA738D4CB}" sibTransId="{BC98A766-3D13-4262-89E5-A9657C95B652}"/>
    <dgm:cxn modelId="{D220C254-C051-47AF-A2E9-628AAEB5DA39}" type="presParOf" srcId="{7A30BD8E-5980-4E65-AC9A-4D1D21F6F1DC}" destId="{5A6334D6-1A57-4279-B88B-D06F73FDB72A}" srcOrd="0" destOrd="0" presId="urn:microsoft.com/office/officeart/2005/8/layout/vList2"/>
    <dgm:cxn modelId="{B6C58B17-7687-4E82-9075-594BD22663B0}" type="presParOf" srcId="{7A30BD8E-5980-4E65-AC9A-4D1D21F6F1DC}" destId="{7BC043F4-A3F6-40D7-9166-5731D2030417}" srcOrd="1" destOrd="0" presId="urn:microsoft.com/office/officeart/2005/8/layout/vList2"/>
    <dgm:cxn modelId="{03F00633-3034-4790-9256-009C581B212A}" type="presParOf" srcId="{7A30BD8E-5980-4E65-AC9A-4D1D21F6F1DC}" destId="{16D57E46-C55A-477F-A3EF-B1873186982C}" srcOrd="2" destOrd="0" presId="urn:microsoft.com/office/officeart/2005/8/layout/vList2"/>
    <dgm:cxn modelId="{9228B8EC-8316-4AE3-A7D8-C16F21032E44}" type="presParOf" srcId="{7A30BD8E-5980-4E65-AC9A-4D1D21F6F1DC}" destId="{377640C7-871B-41BF-8E5A-5A7700C9FC9A}" srcOrd="3" destOrd="0" presId="urn:microsoft.com/office/officeart/2005/8/layout/vList2"/>
    <dgm:cxn modelId="{A031D411-BB5F-4403-ADF2-641F9BB4FDC5}" type="presParOf" srcId="{7A30BD8E-5980-4E65-AC9A-4D1D21F6F1DC}" destId="{06848C90-CEF1-4384-B1B3-33BA4256B12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334D6-1A57-4279-B88B-D06F73FDB72A}">
      <dsp:nvSpPr>
        <dsp:cNvPr id="0" name=""/>
        <dsp:cNvSpPr/>
      </dsp:nvSpPr>
      <dsp:spPr>
        <a:xfrm>
          <a:off x="0" y="250580"/>
          <a:ext cx="8229600" cy="1216800"/>
        </a:xfrm>
        <a:prstGeom prst="roundRect">
          <a:avLst/>
        </a:prstGeom>
        <a:gradFill rotWithShape="0">
          <a:gsLst>
            <a:gs pos="0">
              <a:schemeClr val="accent2">
                <a:hueOff val="0"/>
                <a:satOff val="0"/>
                <a:lumOff val="0"/>
                <a:alphaOff val="0"/>
                <a:tint val="62000"/>
                <a:satMod val="180000"/>
              </a:schemeClr>
            </a:gs>
            <a:gs pos="65000">
              <a:schemeClr val="accent2">
                <a:hueOff val="0"/>
                <a:satOff val="0"/>
                <a:lumOff val="0"/>
                <a:alphaOff val="0"/>
                <a:tint val="32000"/>
                <a:satMod val="250000"/>
              </a:schemeClr>
            </a:gs>
            <a:gs pos="100000">
              <a:schemeClr val="accent2">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fa-IR" sz="2000" b="1" kern="1200" dirty="0" smtClean="0">
              <a:solidFill>
                <a:prstClr val="black"/>
              </a:solidFill>
              <a:latin typeface="+mn-lt"/>
              <a:ea typeface="+mn-ea"/>
              <a:cs typeface="B Nazanin" pitchFamily="2" charset="-78"/>
            </a:rPr>
            <a:t>استرس ،خلق منفي ،زندگي خانوادگي آشفته </a:t>
          </a:r>
          <a:endParaRPr lang="fa-IR" sz="2000" b="1" kern="1200" dirty="0">
            <a:solidFill>
              <a:prstClr val="black"/>
            </a:solidFill>
            <a:latin typeface="+mn-lt"/>
            <a:ea typeface="+mn-ea"/>
            <a:cs typeface="B Nazanin" pitchFamily="2" charset="-78"/>
          </a:endParaRPr>
        </a:p>
      </dsp:txBody>
      <dsp:txXfrm>
        <a:off x="59399" y="309979"/>
        <a:ext cx="8110802" cy="1098002"/>
      </dsp:txXfrm>
    </dsp:sp>
    <dsp:sp modelId="{16D57E46-C55A-477F-A3EF-B1873186982C}">
      <dsp:nvSpPr>
        <dsp:cNvPr id="0" name=""/>
        <dsp:cNvSpPr/>
      </dsp:nvSpPr>
      <dsp:spPr>
        <a:xfrm>
          <a:off x="0" y="1676399"/>
          <a:ext cx="8229600" cy="1216800"/>
        </a:xfrm>
        <a:prstGeom prst="roundRect">
          <a:avLst/>
        </a:prstGeom>
        <a:gradFill rotWithShape="0">
          <a:gsLst>
            <a:gs pos="0">
              <a:schemeClr val="accent2">
                <a:hueOff val="0"/>
                <a:satOff val="0"/>
                <a:lumOff val="0"/>
                <a:alphaOff val="0"/>
                <a:tint val="62000"/>
                <a:satMod val="180000"/>
              </a:schemeClr>
            </a:gs>
            <a:gs pos="65000">
              <a:schemeClr val="accent2">
                <a:hueOff val="0"/>
                <a:satOff val="0"/>
                <a:lumOff val="0"/>
                <a:alphaOff val="0"/>
                <a:tint val="32000"/>
                <a:satMod val="250000"/>
              </a:schemeClr>
            </a:gs>
            <a:gs pos="100000">
              <a:schemeClr val="accent2">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fa-IR" sz="2000" b="1" kern="1200" dirty="0" smtClean="0">
              <a:solidFill>
                <a:prstClr val="black"/>
              </a:solidFill>
              <a:latin typeface="+mn-lt"/>
              <a:ea typeface="+mn-ea"/>
              <a:cs typeface="B Nazanin" pitchFamily="2" charset="-78"/>
            </a:rPr>
            <a:t>افسردگي</a:t>
          </a:r>
          <a:endParaRPr lang="fa-IR" sz="2000" b="1" kern="1200" dirty="0">
            <a:solidFill>
              <a:prstClr val="black"/>
            </a:solidFill>
            <a:latin typeface="+mn-lt"/>
            <a:ea typeface="+mn-ea"/>
            <a:cs typeface="B Nazanin" pitchFamily="2" charset="-78"/>
          </a:endParaRPr>
        </a:p>
      </dsp:txBody>
      <dsp:txXfrm>
        <a:off x="59399" y="1735798"/>
        <a:ext cx="8110802" cy="1098002"/>
      </dsp:txXfrm>
    </dsp:sp>
    <dsp:sp modelId="{06848C90-CEF1-4384-B1B3-33BA4256B126}">
      <dsp:nvSpPr>
        <dsp:cNvPr id="0" name=""/>
        <dsp:cNvSpPr/>
      </dsp:nvSpPr>
      <dsp:spPr>
        <a:xfrm>
          <a:off x="0" y="3058581"/>
          <a:ext cx="8229600" cy="1216800"/>
        </a:xfrm>
        <a:prstGeom prst="roundRect">
          <a:avLst/>
        </a:prstGeom>
        <a:gradFill rotWithShape="0">
          <a:gsLst>
            <a:gs pos="0">
              <a:schemeClr val="accent2">
                <a:hueOff val="0"/>
                <a:satOff val="0"/>
                <a:lumOff val="0"/>
                <a:alphaOff val="0"/>
                <a:tint val="62000"/>
                <a:satMod val="180000"/>
              </a:schemeClr>
            </a:gs>
            <a:gs pos="65000">
              <a:schemeClr val="accent2">
                <a:hueOff val="0"/>
                <a:satOff val="0"/>
                <a:lumOff val="0"/>
                <a:alphaOff val="0"/>
                <a:tint val="32000"/>
                <a:satMod val="250000"/>
              </a:schemeClr>
            </a:gs>
            <a:gs pos="100000">
              <a:schemeClr val="accent2">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r" defTabSz="889000" rtl="1">
            <a:lnSpc>
              <a:spcPct val="90000"/>
            </a:lnSpc>
            <a:spcBef>
              <a:spcPct val="0"/>
            </a:spcBef>
            <a:spcAft>
              <a:spcPct val="35000"/>
            </a:spcAft>
          </a:pPr>
          <a:r>
            <a:rPr lang="fa-IR" sz="2000" b="1" kern="1200" dirty="0" smtClean="0">
              <a:solidFill>
                <a:prstClr val="black"/>
              </a:solidFill>
              <a:latin typeface="+mn-lt"/>
              <a:ea typeface="+mn-ea"/>
              <a:cs typeface="B Nazanin" pitchFamily="2" charset="-78"/>
            </a:rPr>
            <a:t>فشار اجتماعي براي داشتن اندام متناسب </a:t>
          </a:r>
          <a:endParaRPr lang="fa-IR" sz="2000" b="1" kern="1200" dirty="0">
            <a:solidFill>
              <a:prstClr val="black"/>
            </a:solidFill>
            <a:latin typeface="+mn-lt"/>
            <a:ea typeface="+mn-ea"/>
            <a:cs typeface="B Nazanin" pitchFamily="2" charset="-78"/>
          </a:endParaRPr>
        </a:p>
      </dsp:txBody>
      <dsp:txXfrm>
        <a:off x="59399" y="3117980"/>
        <a:ext cx="8110802" cy="10980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2016" y="0"/>
            <a:ext cx="2945659" cy="493713"/>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74" y="0"/>
            <a:ext cx="2945659" cy="493713"/>
          </a:xfrm>
          <a:prstGeom prst="rect">
            <a:avLst/>
          </a:prstGeom>
        </p:spPr>
        <p:txBody>
          <a:bodyPr vert="horz" lIns="91440" tIns="45720" rIns="91440" bIns="45720" rtlCol="1"/>
          <a:lstStyle>
            <a:lvl1pPr algn="l">
              <a:defRPr sz="1200"/>
            </a:lvl1pPr>
          </a:lstStyle>
          <a:p>
            <a:fld id="{36838D81-CF19-4087-85DF-29DD13BCEF85}" type="datetimeFigureOut">
              <a:rPr lang="fa-IR" smtClean="0"/>
              <a:t>10/06/1439</a:t>
            </a:fld>
            <a:endParaRPr lang="fa-IR"/>
          </a:p>
        </p:txBody>
      </p:sp>
      <p:sp>
        <p:nvSpPr>
          <p:cNvPr id="4" name="Footer Placeholder 3"/>
          <p:cNvSpPr>
            <a:spLocks noGrp="1"/>
          </p:cNvSpPr>
          <p:nvPr>
            <p:ph type="ftr" sz="quarter" idx="2"/>
          </p:nvPr>
        </p:nvSpPr>
        <p:spPr>
          <a:xfrm>
            <a:off x="3852016" y="9378824"/>
            <a:ext cx="2945659" cy="493713"/>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74" y="9378824"/>
            <a:ext cx="2945659" cy="493713"/>
          </a:xfrm>
          <a:prstGeom prst="rect">
            <a:avLst/>
          </a:prstGeom>
        </p:spPr>
        <p:txBody>
          <a:bodyPr vert="horz" lIns="91440" tIns="45720" rIns="91440" bIns="45720" rtlCol="1" anchor="b"/>
          <a:lstStyle>
            <a:lvl1pPr algn="l">
              <a:defRPr sz="1200"/>
            </a:lvl1pPr>
          </a:lstStyle>
          <a:p>
            <a:fld id="{C62806A4-FBC6-42EA-84C8-D031724CA317}" type="slidenum">
              <a:rPr lang="fa-IR" smtClean="0"/>
              <a:t>‹#›</a:t>
            </a:fld>
            <a:endParaRPr lang="fa-IR"/>
          </a:p>
        </p:txBody>
      </p:sp>
    </p:spTree>
    <p:extLst>
      <p:ext uri="{BB962C8B-B14F-4D97-AF65-F5344CB8AC3E}">
        <p14:creationId xmlns:p14="http://schemas.microsoft.com/office/powerpoint/2010/main" val="298957532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6/19/2018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77423344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326758118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19" name="Footer Placeholder 18"/>
          <p:cNvSpPr>
            <a:spLocks noGrp="1"/>
          </p:cNvSpPr>
          <p:nvPr>
            <p:ph type="ftr" sz="quarter" idx="11"/>
          </p:nvPr>
        </p:nvSpPr>
        <p:spPr/>
        <p:txBody>
          <a:bodyPr/>
          <a:lstStyle/>
          <a:p>
            <a:endParaRPr lang="fa-IR">
              <a:solidFill>
                <a:srgbClr val="DBF5F9">
                  <a:shade val="90000"/>
                </a:srgbClr>
              </a:solidFill>
            </a:endParaRPr>
          </a:p>
        </p:txBody>
      </p:sp>
      <p:sp>
        <p:nvSpPr>
          <p:cNvPr id="27" name="Slide Number Placeholder 26"/>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4230056229"/>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247934600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5" name="Footer Placeholder 4"/>
          <p:cNvSpPr>
            <a:spLocks noGrp="1"/>
          </p:cNvSpPr>
          <p:nvPr>
            <p:ph type="ftr" sz="quarter" idx="11"/>
          </p:nvPr>
        </p:nvSpPr>
        <p:spPr/>
        <p:txBody>
          <a:bodyPr/>
          <a:lstStyle/>
          <a:p>
            <a:endParaRPr lang="fa-IR">
              <a:solidFill>
                <a:srgbClr val="DBF5F9">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445830012"/>
      </p:ext>
    </p:extLst>
  </p:cSld>
  <p:clrMapOvr>
    <a:overrideClrMapping bg1="dk1" tx1="lt1" bg2="dk2" tx2="lt2" accent1="accent1" accent2="accent2" accent3="accent3" accent4="accent4" accent5="accent5" accent6="accent6" hlink="hlink" folHlink="folHlink"/>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23151550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8" name="Footer Placeholder 7"/>
          <p:cNvSpPr>
            <a:spLocks noGrp="1"/>
          </p:cNvSpPr>
          <p:nvPr>
            <p:ph type="ftr" sz="quarter" idx="11"/>
          </p:nvPr>
        </p:nvSpPr>
        <p:spPr/>
        <p:txBody>
          <a:bodyPr/>
          <a:lstStyle/>
          <a:p>
            <a:endParaRPr lang="fa-IR">
              <a:solidFill>
                <a:srgbClr val="04617B">
                  <a:shade val="90000"/>
                </a:srgbClr>
              </a:solidFill>
            </a:endParaRPr>
          </a:p>
        </p:txBody>
      </p:sp>
      <p:sp>
        <p:nvSpPr>
          <p:cNvPr id="9" name="Slide Number Placeholder 8"/>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275754887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4" name="Footer Placeholder 3"/>
          <p:cNvSpPr>
            <a:spLocks noGrp="1"/>
          </p:cNvSpPr>
          <p:nvPr>
            <p:ph type="ftr" sz="quarter" idx="11"/>
          </p:nvPr>
        </p:nvSpPr>
        <p:spPr/>
        <p:txBody>
          <a:bodyPr/>
          <a:lstStyle/>
          <a:p>
            <a:endParaRPr lang="fa-IR">
              <a:solidFill>
                <a:srgbClr val="04617B">
                  <a:shade val="90000"/>
                </a:srgbClr>
              </a:solidFill>
            </a:endParaRPr>
          </a:p>
        </p:txBody>
      </p:sp>
      <p:sp>
        <p:nvSpPr>
          <p:cNvPr id="5" name="Slide Number Placeholder 4"/>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53332082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3" name="Footer Placeholder 2"/>
          <p:cNvSpPr>
            <a:spLocks noGrp="1"/>
          </p:cNvSpPr>
          <p:nvPr>
            <p:ph type="ftr" sz="quarter" idx="11"/>
          </p:nvPr>
        </p:nvSpPr>
        <p:spPr/>
        <p:txBody>
          <a:bodyPr/>
          <a:lstStyle/>
          <a:p>
            <a:endParaRPr lang="fa-IR">
              <a:solidFill>
                <a:srgbClr val="04617B">
                  <a:shade val="90000"/>
                </a:srgbClr>
              </a:solidFill>
            </a:endParaRPr>
          </a:p>
        </p:txBody>
      </p:sp>
      <p:sp>
        <p:nvSpPr>
          <p:cNvPr id="4" name="Slide Number Placeholder 3"/>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55329256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89020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0172967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44859368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37628630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6/19/2018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extLst>
      <p:ext uri="{BB962C8B-B14F-4D97-AF65-F5344CB8AC3E}">
        <p14:creationId xmlns:p14="http://schemas.microsoft.com/office/powerpoint/2010/main" val="268114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0732773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740214532"/>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605425316"/>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95381538"/>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904314011"/>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512869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4613014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391951531"/>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7000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7487643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06D2E3F-9DDB-4B80-9FB4-9C986A37FCF0}" type="datetimeFigureOut">
              <a:rPr lang="fa-IR" smtClean="0"/>
              <a:pPr/>
              <a:t>10/06/1439</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85B6B7B-CD72-482C-ABF5-83C4E4F0D033}" type="slidenum">
              <a:rPr lang="fa-IR" smtClean="0"/>
              <a:pPr/>
              <a:t>‹#›</a:t>
            </a:fld>
            <a:endParaRPr lang="fa-IR"/>
          </a:p>
        </p:txBody>
      </p:sp>
    </p:spTree>
    <p:extLst>
      <p:ext uri="{BB962C8B-B14F-4D97-AF65-F5344CB8AC3E}">
        <p14:creationId xmlns:p14="http://schemas.microsoft.com/office/powerpoint/2010/main" val="4773667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6D2E3F-9DDB-4B80-9FB4-9C986A37FCF0}" type="datetimeFigureOut">
              <a:rPr lang="fa-IR" smtClean="0">
                <a:solidFill>
                  <a:prstClr val="black"/>
                </a:solidFill>
              </a:rPr>
              <a:pPr/>
              <a:t>10/06/1439</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5B6B7B-CD72-482C-ABF5-83C4E4F0D033}" type="slidenum">
              <a:rPr lang="fa-IR" smtClean="0">
                <a:solidFill>
                  <a:prstClr val="black"/>
                </a:solidFill>
              </a:rPr>
              <a:pPr/>
              <a:t>‹#›</a:t>
            </a:fld>
            <a:endParaRPr lang="fa-IR">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7045631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06D2E3F-9DDB-4B80-9FB4-9C986A37FCF0}" type="datetimeFigureOut">
              <a:rPr lang="fa-IR" smtClean="0">
                <a:solidFill>
                  <a:prstClr val="white"/>
                </a:solidFill>
              </a:rPr>
              <a:pPr/>
              <a:t>10/06/1439</a:t>
            </a:fld>
            <a:endParaRPr lang="fa-IR">
              <a:solidFill>
                <a:prstClr val="white"/>
              </a:solidFill>
            </a:endParaRPr>
          </a:p>
        </p:txBody>
      </p:sp>
      <p:sp>
        <p:nvSpPr>
          <p:cNvPr id="5" name="Footer Placeholder 4"/>
          <p:cNvSpPr>
            <a:spLocks noGrp="1"/>
          </p:cNvSpPr>
          <p:nvPr>
            <p:ph type="ftr" sz="quarter" idx="11"/>
          </p:nvPr>
        </p:nvSpPr>
        <p:spPr/>
        <p:txBody>
          <a:bodyPr/>
          <a:lstStyle>
            <a:extLst/>
          </a:lstStyle>
          <a:p>
            <a:endParaRPr lang="fa-IR">
              <a:solidFill>
                <a:prstClr val="white"/>
              </a:solidFill>
            </a:endParaRPr>
          </a:p>
        </p:txBody>
      </p:sp>
      <p:sp>
        <p:nvSpPr>
          <p:cNvPr id="6" name="Slide Number Placeholder 5"/>
          <p:cNvSpPr>
            <a:spLocks noGrp="1"/>
          </p:cNvSpPr>
          <p:nvPr>
            <p:ph type="sldNum" sz="quarter" idx="12"/>
          </p:nvPr>
        </p:nvSpPr>
        <p:spPr/>
        <p:txBody>
          <a:bodyPr/>
          <a:lstStyle>
            <a:extLst/>
          </a:lstStyle>
          <a:p>
            <a:fld id="{A85B6B7B-CD72-482C-ABF5-83C4E4F0D033}" type="slidenum">
              <a:rPr lang="fa-IR" smtClean="0">
                <a:solidFill>
                  <a:prstClr val="white"/>
                </a:solidFill>
              </a:rPr>
              <a:pPr/>
              <a:t>‹#›</a:t>
            </a:fld>
            <a:endParaRPr lang="fa-IR">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p14="http://schemas.microsoft.com/office/powerpoint/2010/main" val="276025971"/>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06D2E3F-9DDB-4B80-9FB4-9C986A37FCF0}" type="datetimeFigureOut">
              <a:rPr lang="fa-IR" smtClean="0">
                <a:solidFill>
                  <a:prstClr val="white"/>
                </a:solidFill>
              </a:rPr>
              <a:pPr/>
              <a:t>10/06/1439</a:t>
            </a:fld>
            <a:endParaRPr lang="fa-IR">
              <a:solidFill>
                <a:prstClr val="white"/>
              </a:solidFill>
            </a:endParaRPr>
          </a:p>
        </p:txBody>
      </p:sp>
      <p:sp>
        <p:nvSpPr>
          <p:cNvPr id="6" name="Footer Placeholder 5"/>
          <p:cNvSpPr>
            <a:spLocks noGrp="1"/>
          </p:cNvSpPr>
          <p:nvPr>
            <p:ph type="ftr" sz="quarter" idx="11"/>
          </p:nvPr>
        </p:nvSpPr>
        <p:spPr/>
        <p:txBody>
          <a:bodyPr/>
          <a:lstStyle>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extLst/>
          </a:lstStyle>
          <a:p>
            <a:fld id="{A85B6B7B-CD72-482C-ABF5-83C4E4F0D033}" type="slidenum">
              <a:rPr lang="fa-IR" smtClean="0">
                <a:solidFill>
                  <a:prstClr val="white"/>
                </a:solidFill>
              </a:rPr>
              <a:pPr/>
              <a:t>‹#›</a:t>
            </a:fld>
            <a:endParaRPr lang="fa-IR">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334045671"/>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06D2E3F-9DDB-4B80-9FB4-9C986A37FCF0}" type="datetimeFigureOut">
              <a:rPr lang="fa-IR" smtClean="0">
                <a:solidFill>
                  <a:prstClr val="black"/>
                </a:solidFill>
              </a:rPr>
              <a:pPr/>
              <a:t>10/06/1439</a:t>
            </a:fld>
            <a:endParaRPr lang="fa-IR">
              <a:solidFill>
                <a:prstClr val="black"/>
              </a:solidFill>
            </a:endParaRPr>
          </a:p>
        </p:txBody>
      </p:sp>
      <p:sp>
        <p:nvSpPr>
          <p:cNvPr id="8" name="Footer Placeholder 7"/>
          <p:cNvSpPr>
            <a:spLocks noGrp="1"/>
          </p:cNvSpPr>
          <p:nvPr>
            <p:ph type="ftr" sz="quarter" idx="11"/>
          </p:nvPr>
        </p:nvSpPr>
        <p:spPr/>
        <p:txBody>
          <a:bodyPr/>
          <a:lstStyle>
            <a:extLst/>
          </a:lstStyle>
          <a:p>
            <a:endParaRPr lang="fa-IR">
              <a:solidFill>
                <a:prstClr val="black"/>
              </a:solidFill>
            </a:endParaRPr>
          </a:p>
        </p:txBody>
      </p:sp>
      <p:sp>
        <p:nvSpPr>
          <p:cNvPr id="9" name="Slide Number Placeholder 8"/>
          <p:cNvSpPr>
            <a:spLocks noGrp="1"/>
          </p:cNvSpPr>
          <p:nvPr>
            <p:ph type="sldNum" sz="quarter" idx="12"/>
          </p:nvPr>
        </p:nvSpPr>
        <p:spPr/>
        <p:txBody>
          <a:bodyPr/>
          <a:lstStyle>
            <a:extLst/>
          </a:lstStyle>
          <a:p>
            <a:fld id="{A85B6B7B-CD72-482C-ABF5-83C4E4F0D03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481559087"/>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06D2E3F-9DDB-4B80-9FB4-9C986A37FCF0}" type="datetimeFigureOut">
              <a:rPr lang="fa-IR" smtClean="0">
                <a:solidFill>
                  <a:prstClr val="white"/>
                </a:solidFill>
              </a:rPr>
              <a:pPr/>
              <a:t>10/06/1439</a:t>
            </a:fld>
            <a:endParaRPr lang="fa-IR">
              <a:solidFill>
                <a:prstClr val="white"/>
              </a:solidFill>
            </a:endParaRPr>
          </a:p>
        </p:txBody>
      </p:sp>
      <p:sp>
        <p:nvSpPr>
          <p:cNvPr id="4" name="Footer Placeholder 3"/>
          <p:cNvSpPr>
            <a:spLocks noGrp="1"/>
          </p:cNvSpPr>
          <p:nvPr>
            <p:ph type="ftr" sz="quarter" idx="11"/>
          </p:nvPr>
        </p:nvSpPr>
        <p:spPr/>
        <p:txBody>
          <a:bodyPr/>
          <a:lstStyle>
            <a:extLst/>
          </a:lstStyle>
          <a:p>
            <a:endParaRPr lang="fa-IR">
              <a:solidFill>
                <a:prstClr val="white"/>
              </a:solidFill>
            </a:endParaRPr>
          </a:p>
        </p:txBody>
      </p:sp>
      <p:sp>
        <p:nvSpPr>
          <p:cNvPr id="5" name="Slide Number Placeholder 4"/>
          <p:cNvSpPr>
            <a:spLocks noGrp="1"/>
          </p:cNvSpPr>
          <p:nvPr>
            <p:ph type="sldNum" sz="quarter" idx="12"/>
          </p:nvPr>
        </p:nvSpPr>
        <p:spPr/>
        <p:txBody>
          <a:bodyPr/>
          <a:lstStyle>
            <a:extLst/>
          </a:lstStyle>
          <a:p>
            <a:fld id="{A85B6B7B-CD72-482C-ABF5-83C4E4F0D033}" type="slidenum">
              <a:rPr lang="fa-IR" smtClean="0">
                <a:solidFill>
                  <a:prstClr val="white"/>
                </a:solidFill>
              </a:rPr>
              <a:pPr/>
              <a:t>‹#›</a:t>
            </a:fld>
            <a:endParaRPr lang="fa-IR">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719798655"/>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06D2E3F-9DDB-4B80-9FB4-9C986A37FCF0}" type="datetimeFigureOut">
              <a:rPr lang="fa-IR" smtClean="0">
                <a:solidFill>
                  <a:prstClr val="black"/>
                </a:solidFill>
              </a:rPr>
              <a:pPr/>
              <a:t>10/06/1439</a:t>
            </a:fld>
            <a:endParaRPr lang="fa-IR">
              <a:solidFill>
                <a:prstClr val="black"/>
              </a:solidFill>
            </a:endParaRPr>
          </a:p>
        </p:txBody>
      </p:sp>
      <p:sp>
        <p:nvSpPr>
          <p:cNvPr id="3" name="Footer Placeholder 2"/>
          <p:cNvSpPr>
            <a:spLocks noGrp="1"/>
          </p:cNvSpPr>
          <p:nvPr>
            <p:ph type="ftr" sz="quarter" idx="11"/>
          </p:nvPr>
        </p:nvSpPr>
        <p:spPr/>
        <p:txBody>
          <a:bodyPr/>
          <a:lstStyle>
            <a:extLst/>
          </a:lstStyle>
          <a:p>
            <a:endParaRPr lang="fa-IR">
              <a:solidFill>
                <a:prstClr val="black"/>
              </a:solidFill>
            </a:endParaRPr>
          </a:p>
        </p:txBody>
      </p:sp>
      <p:sp>
        <p:nvSpPr>
          <p:cNvPr id="4" name="Slide Number Placeholder 3"/>
          <p:cNvSpPr>
            <a:spLocks noGrp="1"/>
          </p:cNvSpPr>
          <p:nvPr>
            <p:ph type="sldNum" sz="quarter" idx="12"/>
          </p:nvPr>
        </p:nvSpPr>
        <p:spPr/>
        <p:txBody>
          <a:bodyPr/>
          <a:lstStyle>
            <a:extLst/>
          </a:lstStyle>
          <a:p>
            <a:fld id="{A85B6B7B-CD72-482C-ABF5-83C4E4F0D03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47897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06D2E3F-9DDB-4B80-9FB4-9C986A37FCF0}" type="datetimeFigureOut">
              <a:rPr lang="fa-IR" smtClean="0">
                <a:solidFill>
                  <a:prstClr val="black"/>
                </a:solidFill>
              </a:rPr>
              <a:pPr/>
              <a:t>10/06/1439</a:t>
            </a:fld>
            <a:endParaRPr lang="fa-IR">
              <a:solidFill>
                <a:prstClr val="black"/>
              </a:solidFill>
            </a:endParaRPr>
          </a:p>
        </p:txBody>
      </p:sp>
      <p:sp>
        <p:nvSpPr>
          <p:cNvPr id="6" name="Footer Placeholder 5"/>
          <p:cNvSpPr>
            <a:spLocks noGrp="1"/>
          </p:cNvSpPr>
          <p:nvPr>
            <p:ph type="ftr" sz="quarter" idx="11"/>
          </p:nvPr>
        </p:nvSpPr>
        <p:spPr/>
        <p:txBody>
          <a:bodyPr/>
          <a:lstStyle>
            <a:extLst/>
          </a:lstStyle>
          <a:p>
            <a:endParaRPr lang="fa-IR">
              <a:solidFill>
                <a:prstClr val="black"/>
              </a:solidFill>
            </a:endParaRPr>
          </a:p>
        </p:txBody>
      </p:sp>
      <p:sp>
        <p:nvSpPr>
          <p:cNvPr id="7" name="Slide Number Placeholder 6"/>
          <p:cNvSpPr>
            <a:spLocks noGrp="1"/>
          </p:cNvSpPr>
          <p:nvPr>
            <p:ph type="sldNum" sz="quarter" idx="12"/>
          </p:nvPr>
        </p:nvSpPr>
        <p:spPr/>
        <p:txBody>
          <a:bodyPr/>
          <a:lstStyle>
            <a:extLst/>
          </a:lstStyle>
          <a:p>
            <a:fld id="{A85B6B7B-CD72-482C-ABF5-83C4E4F0D03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90300445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06D2E3F-9DDB-4B80-9FB4-9C986A37FCF0}" type="datetimeFigureOut">
              <a:rPr lang="fa-IR" smtClean="0">
                <a:solidFill>
                  <a:prstClr val="white"/>
                </a:solidFill>
              </a:rPr>
              <a:pPr/>
              <a:t>10/06/1439</a:t>
            </a:fld>
            <a:endParaRPr lang="fa-IR">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85B6B7B-CD72-482C-ABF5-83C4E4F0D033}" type="slidenum">
              <a:rPr lang="fa-IR" smtClean="0">
                <a:solidFill>
                  <a:prstClr val="white"/>
                </a:solidFill>
              </a:rPr>
              <a:pPr/>
              <a:t>‹#›</a:t>
            </a:fld>
            <a:endParaRPr lang="fa-IR">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a:endParaRPr lang="en-US">
              <a:solidFill>
                <a:prstClr val="white"/>
              </a:solidFill>
            </a:endParaRPr>
          </a:p>
        </p:txBody>
      </p:sp>
    </p:spTree>
    <p:extLst>
      <p:ext uri="{BB962C8B-B14F-4D97-AF65-F5344CB8AC3E}">
        <p14:creationId xmlns:p14="http://schemas.microsoft.com/office/powerpoint/2010/main" val="4182768878"/>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6D2E3F-9DDB-4B80-9FB4-9C986A37FCF0}" type="datetimeFigureOut">
              <a:rPr lang="fa-IR" smtClean="0">
                <a:solidFill>
                  <a:prstClr val="black"/>
                </a:solidFill>
              </a:rPr>
              <a:pPr/>
              <a:t>10/06/1439</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5B6B7B-CD72-482C-ABF5-83C4E4F0D03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947883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06D2E3F-9DDB-4B80-9FB4-9C986A37FCF0}" type="datetimeFigureOut">
              <a:rPr lang="fa-IR" smtClean="0">
                <a:solidFill>
                  <a:prstClr val="black"/>
                </a:solidFill>
              </a:rPr>
              <a:pPr/>
              <a:t>10/06/1439</a:t>
            </a:fld>
            <a:endParaRPr lang="fa-IR">
              <a:solidFill>
                <a:prstClr val="black"/>
              </a:solidFill>
            </a:endParaRPr>
          </a:p>
        </p:txBody>
      </p:sp>
      <p:sp>
        <p:nvSpPr>
          <p:cNvPr id="5" name="Footer Placeholder 4"/>
          <p:cNvSpPr>
            <a:spLocks noGrp="1"/>
          </p:cNvSpPr>
          <p:nvPr>
            <p:ph type="ftr" sz="quarter" idx="11"/>
          </p:nvPr>
        </p:nvSpPr>
        <p:spPr/>
        <p:txBody>
          <a:bodyPr/>
          <a:lstStyle>
            <a:extLst/>
          </a:lstStyle>
          <a:p>
            <a:endParaRPr lang="fa-IR">
              <a:solidFill>
                <a:prstClr val="black"/>
              </a:solidFill>
            </a:endParaRPr>
          </a:p>
        </p:txBody>
      </p:sp>
      <p:sp>
        <p:nvSpPr>
          <p:cNvPr id="6" name="Slide Number Placeholder 5"/>
          <p:cNvSpPr>
            <a:spLocks noGrp="1"/>
          </p:cNvSpPr>
          <p:nvPr>
            <p:ph type="sldNum" sz="quarter" idx="12"/>
          </p:nvPr>
        </p:nvSpPr>
        <p:spPr/>
        <p:txBody>
          <a:bodyPr/>
          <a:lstStyle>
            <a:extLst/>
          </a:lstStyle>
          <a:p>
            <a:fld id="{A85B6B7B-CD72-482C-ABF5-83C4E4F0D03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864939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A281FDA-4E9E-4E7E-8E3F-C293CDB94092}" type="datetimeFigureOut">
              <a:rPr lang="en-US" smtClean="0"/>
              <a:pPr/>
              <a:t>6/19/2018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21689E03-6FAF-40EC-A5BE-88B5BA1820C4}" type="slidenum">
              <a:rPr lang="en-US" smtClean="0"/>
              <a:pPr/>
              <a:t>‹#›</a:t>
            </a:fld>
            <a:endParaRPr lang="en-US"/>
          </a:p>
        </p:txBody>
      </p:sp>
    </p:spTree>
    <p:extLst>
      <p:ext uri="{BB962C8B-B14F-4D97-AF65-F5344CB8AC3E}">
        <p14:creationId xmlns:p14="http://schemas.microsoft.com/office/powerpoint/2010/main" val="39544270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21689E03-6FAF-40EC-A5BE-88B5BA1820C4}"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5487948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A281FDA-4E9E-4E7E-8E3F-C293CDB94092}" type="datetimeFigureOut">
              <a:rPr lang="en-US" smtClean="0">
                <a:solidFill>
                  <a:prstClr val="white"/>
                </a:solidFill>
              </a:rPr>
              <a:pPr/>
              <a:t>6/19/2018</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21689E03-6FAF-40EC-A5BE-88B5BA1820C4}"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440009232"/>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A281FDA-4E9E-4E7E-8E3F-C293CDB94092}"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21689E03-6FAF-40EC-A5BE-88B5BA1820C4}"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857113333"/>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21689E03-6FAF-40EC-A5BE-88B5BA1820C4}"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80088382"/>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A281FDA-4E9E-4E7E-8E3F-C293CDB94092}" type="datetimeFigureOut">
              <a:rPr lang="en-US" smtClean="0">
                <a:solidFill>
                  <a:prstClr val="white"/>
                </a:solidFill>
              </a:rPr>
              <a:pPr/>
              <a:t>6/19/2018</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21689E03-6FAF-40EC-A5BE-88B5BA1820C4}"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51920496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21689E03-6FAF-40EC-A5BE-88B5BA1820C4}"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732777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21689E03-6FAF-40EC-A5BE-88B5BA1820C4}"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1386467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A281FDA-4E9E-4E7E-8E3F-C293CDB94092}"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21689E03-6FAF-40EC-A5BE-88B5BA1820C4}"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426484676"/>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21689E03-6FAF-40EC-A5BE-88B5BA1820C4}"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291580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21689E03-6FAF-40EC-A5BE-88B5BA1820C4}"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39980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6/19/2018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extLst>
      <p:ext uri="{BB962C8B-B14F-4D97-AF65-F5344CB8AC3E}">
        <p14:creationId xmlns:p14="http://schemas.microsoft.com/office/powerpoint/2010/main" val="41156715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14294980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379477228"/>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825138970"/>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09995766"/>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557763042"/>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53173295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008430906"/>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943943854"/>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19190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2117246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en-AU" sz="2400" smtClean="0">
                <a:solidFill>
                  <a:srgbClr val="000000"/>
                </a:solidFill>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p:spPr>
          <p:txBody>
            <a:bodyPr wrap="none" anchor="ctr"/>
            <a:lstStyle/>
            <a:p>
              <a:pPr algn="ctr" fontAlgn="base">
                <a:spcBef>
                  <a:spcPct val="0"/>
                </a:spcBef>
                <a:spcAft>
                  <a:spcPct val="0"/>
                </a:spcAft>
              </a:pPr>
              <a:endParaRPr lang="en-AU" sz="2400" smtClean="0">
                <a:solidFill>
                  <a:srgbClr val="000000"/>
                </a:solidFill>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T0" fmla="*/ 0 w 4917"/>
                <a:gd name="T1" fmla="*/ 0 h 1000"/>
                <a:gd name="T2" fmla="*/ 48888 w 4917"/>
                <a:gd name="T3" fmla="*/ 0 h 1000"/>
                <a:gd name="T4" fmla="*/ 54432 w 4917"/>
                <a:gd name="T5" fmla="*/ 5549 h 1000"/>
                <a:gd name="T6" fmla="*/ 48898 w 4917"/>
                <a:gd name="T7" fmla="*/ 11078 h 1000"/>
                <a:gd name="T8" fmla="*/ 0 w 4917"/>
                <a:gd name="T9" fmla="*/ 11078 h 1000"/>
                <a:gd name="T10" fmla="*/ 0 60000 65536"/>
                <a:gd name="T11" fmla="*/ 0 60000 65536"/>
                <a:gd name="T12" fmla="*/ 0 60000 65536"/>
                <a:gd name="T13" fmla="*/ 0 60000 65536"/>
                <a:gd name="T14" fmla="*/ 0 60000 65536"/>
                <a:gd name="T15" fmla="*/ 0 w 4917"/>
                <a:gd name="T16" fmla="*/ 0 h 1000"/>
                <a:gd name="T17" fmla="*/ 2459 w 4917"/>
                <a:gd name="T18" fmla="*/ 1000 h 1000"/>
              </a:gdLst>
              <a:ahLst/>
              <a:cxnLst>
                <a:cxn ang="T10">
                  <a:pos x="T0" y="T1"/>
                </a:cxn>
                <a:cxn ang="T11">
                  <a:pos x="T2" y="T3"/>
                </a:cxn>
                <a:cxn ang="T12">
                  <a:pos x="T4" y="T5"/>
                </a:cxn>
                <a:cxn ang="T13">
                  <a:pos x="T6" y="T7"/>
                </a:cxn>
                <a:cxn ang="T14">
                  <a:pos x="T8" y="T9"/>
                </a:cxn>
              </a:cxnLst>
              <a:rect l="T15" t="T16" r="T17" b="T18"/>
              <a:pathLst>
                <a:path w="4917" h="1000">
                  <a:moveTo>
                    <a:pt x="0" y="0"/>
                  </a:moveTo>
                  <a:lnTo>
                    <a:pt x="4416" y="0"/>
                  </a:lnTo>
                  <a:cubicBezTo>
                    <a:pt x="4693" y="0"/>
                    <a:pt x="4917" y="223"/>
                    <a:pt x="4917" y="500"/>
                  </a:cubicBezTo>
                  <a:cubicBezTo>
                    <a:pt x="4917" y="776"/>
                    <a:pt x="4693" y="999"/>
                    <a:pt x="4417"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fa-IR" smtClean="0">
                <a:solidFill>
                  <a:srgbClr val="000000"/>
                </a:solidFill>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fa-IR" smtClean="0">
                <a:solidFill>
                  <a:srgbClr val="000000"/>
                </a:solidFill>
              </a:endParaRPr>
            </a:p>
          </p:txBody>
        </p:sp>
      </p:grpSp>
      <p:sp>
        <p:nvSpPr>
          <p:cNvPr id="59399" name="Rectangle 7"/>
          <p:cNvSpPr>
            <a:spLocks noGrp="1" noChangeArrowheads="1"/>
          </p:cNvSpPr>
          <p:nvPr>
            <p:ph type="ctrTitle"/>
          </p:nvPr>
        </p:nvSpPr>
        <p:spPr>
          <a:xfrm>
            <a:off x="228600" y="1427163"/>
            <a:ext cx="8077200" cy="1609725"/>
          </a:xfrm>
        </p:spPr>
        <p:txBody>
          <a:bodyPr/>
          <a:lstStyle>
            <a:lvl1pPr>
              <a:defRPr sz="4000"/>
            </a:lvl1pPr>
          </a:lstStyle>
          <a:p>
            <a:r>
              <a:rPr lang="en-GB"/>
              <a:t>Click to edit Master title style</a:t>
            </a:r>
          </a:p>
        </p:txBody>
      </p:sp>
      <p:sp>
        <p:nvSpPr>
          <p:cNvPr id="59400"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n-GB"/>
              <a:t>Click to edit Master subtitle style</a:t>
            </a:r>
          </a:p>
        </p:txBody>
      </p:sp>
      <p:sp>
        <p:nvSpPr>
          <p:cNvPr id="9" name="Rectangle 9"/>
          <p:cNvSpPr>
            <a:spLocks noGrp="1" noChangeArrowheads="1"/>
          </p:cNvSpPr>
          <p:nvPr>
            <p:ph type="dt" sz="half" idx="10"/>
          </p:nvPr>
        </p:nvSpPr>
        <p:spPr>
          <a:xfrm>
            <a:off x="457200" y="6248400"/>
            <a:ext cx="2133600" cy="471488"/>
          </a:xfrm>
        </p:spPr>
        <p:txBody>
          <a:bodyPr/>
          <a:lstStyle>
            <a:lvl1pPr>
              <a:defRPr/>
            </a:lvl1pPr>
          </a:lstStyle>
          <a:p>
            <a:pPr>
              <a:defRPr/>
            </a:pPr>
            <a:fld id="{B1559640-7F53-4C61-BF71-23A829B80225}" type="datetime1">
              <a:rPr lang="en-US">
                <a:solidFill>
                  <a:srgbClr val="000000"/>
                </a:solidFill>
              </a:rPr>
              <a:pPr>
                <a:defRPr/>
              </a:pPr>
              <a:t>6/19/2018</a:t>
            </a:fld>
            <a:endParaRPr lang="en-US">
              <a:solidFill>
                <a:srgbClr val="000000"/>
              </a:solidFill>
            </a:endParaRPr>
          </a:p>
        </p:txBody>
      </p:sp>
      <p:sp>
        <p:nvSpPr>
          <p:cNvPr id="10" name="Rectangle 10"/>
          <p:cNvSpPr>
            <a:spLocks noGrp="1" noChangeArrowheads="1"/>
          </p:cNvSpPr>
          <p:nvPr>
            <p:ph type="ftr" sz="quarter" idx="11"/>
          </p:nvPr>
        </p:nvSpPr>
        <p:spPr>
          <a:xfrm>
            <a:off x="3124200" y="6253163"/>
            <a:ext cx="2895600" cy="457200"/>
          </a:xfrm>
        </p:spPr>
        <p:txBody>
          <a:bodyPr/>
          <a:lstStyle>
            <a:lvl1pPr>
              <a:defRPr/>
            </a:lvl1pPr>
          </a:lstStyle>
          <a:p>
            <a:pPr>
              <a:defRPr/>
            </a:pPr>
            <a:r>
              <a:rPr lang="en-US">
                <a:solidFill>
                  <a:srgbClr val="000000"/>
                </a:solidFill>
              </a:rPr>
              <a:t>Screening and Brief Intervention</a:t>
            </a:r>
          </a:p>
        </p:txBody>
      </p:sp>
      <p:sp>
        <p:nvSpPr>
          <p:cNvPr id="11" name="Rectangle 11"/>
          <p:cNvSpPr>
            <a:spLocks noGrp="1" noChangeArrowheads="1"/>
          </p:cNvSpPr>
          <p:nvPr>
            <p:ph type="sldNum" sz="quarter" idx="12"/>
          </p:nvPr>
        </p:nvSpPr>
        <p:spPr>
          <a:xfrm>
            <a:off x="6553200" y="6248400"/>
            <a:ext cx="2133600" cy="471488"/>
          </a:xfrm>
        </p:spPr>
        <p:txBody>
          <a:bodyPr/>
          <a:lstStyle>
            <a:lvl1pPr>
              <a:defRPr/>
            </a:lvl1pPr>
          </a:lstStyle>
          <a:p>
            <a:pPr>
              <a:defRPr/>
            </a:pPr>
            <a:fld id="{B81723DE-3A68-4940-9196-CA7341AC80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8589549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fld id="{85F289B5-7E90-428B-8ADA-825422C64736}" type="datetime1">
              <a:rPr lang="en-US">
                <a:solidFill>
                  <a:srgbClr val="000000"/>
                </a:solidFill>
              </a:rPr>
              <a:pPr>
                <a:defRPr/>
              </a:pPr>
              <a:t>6/19/2018</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6" name="Rectangle 10"/>
          <p:cNvSpPr>
            <a:spLocks noGrp="1" noChangeArrowheads="1"/>
          </p:cNvSpPr>
          <p:nvPr>
            <p:ph type="sldNum" sz="quarter" idx="12"/>
          </p:nvPr>
        </p:nvSpPr>
        <p:spPr>
          <a:ln/>
        </p:spPr>
        <p:txBody>
          <a:bodyPr/>
          <a:lstStyle>
            <a:lvl1pPr>
              <a:defRPr/>
            </a:lvl1pPr>
          </a:lstStyle>
          <a:p>
            <a:pPr>
              <a:defRPr/>
            </a:pPr>
            <a:fld id="{2A847AA6-A7E2-4A49-8803-D649C936963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54275969"/>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pPr>
              <a:defRPr/>
            </a:pPr>
            <a:fld id="{AA27FB05-05A9-46B7-8F3D-956A2B4BB25E}" type="datetime1">
              <a:rPr lang="en-US">
                <a:solidFill>
                  <a:srgbClr val="000000"/>
                </a:solidFill>
              </a:rPr>
              <a:pPr>
                <a:defRPr/>
              </a:pPr>
              <a:t>6/19/2018</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6" name="Rectangle 10"/>
          <p:cNvSpPr>
            <a:spLocks noGrp="1" noChangeArrowheads="1"/>
          </p:cNvSpPr>
          <p:nvPr>
            <p:ph type="sldNum" sz="quarter" idx="12"/>
          </p:nvPr>
        </p:nvSpPr>
        <p:spPr>
          <a:ln/>
        </p:spPr>
        <p:txBody>
          <a:bodyPr/>
          <a:lstStyle>
            <a:lvl1pPr>
              <a:defRPr/>
            </a:lvl1pPr>
          </a:lstStyle>
          <a:p>
            <a:pPr>
              <a:defRPr/>
            </a:pPr>
            <a:fld id="{5BD63194-183B-4BE8-8C72-EC77DF0CE4F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11238279"/>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fld id="{3B1D9000-7632-417A-8E6B-C75C8EF54E30}" type="datetime1">
              <a:rPr lang="en-US">
                <a:solidFill>
                  <a:srgbClr val="000000"/>
                </a:solidFill>
              </a:rPr>
              <a:pPr>
                <a:defRPr/>
              </a:pPr>
              <a:t>6/19/2018</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7" name="Rectangle 10"/>
          <p:cNvSpPr>
            <a:spLocks noGrp="1" noChangeArrowheads="1"/>
          </p:cNvSpPr>
          <p:nvPr>
            <p:ph type="sldNum" sz="quarter" idx="12"/>
          </p:nvPr>
        </p:nvSpPr>
        <p:spPr>
          <a:ln/>
        </p:spPr>
        <p:txBody>
          <a:bodyPr/>
          <a:lstStyle>
            <a:lvl1pPr>
              <a:defRPr/>
            </a:lvl1pPr>
          </a:lstStyle>
          <a:p>
            <a:pPr>
              <a:defRPr/>
            </a:pPr>
            <a:fld id="{3011F0DE-3201-4E06-8BFB-35C6EFC246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1697123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8"/>
          <p:cNvSpPr>
            <a:spLocks noGrp="1" noChangeArrowheads="1"/>
          </p:cNvSpPr>
          <p:nvPr>
            <p:ph type="dt" sz="half" idx="10"/>
          </p:nvPr>
        </p:nvSpPr>
        <p:spPr>
          <a:ln/>
        </p:spPr>
        <p:txBody>
          <a:bodyPr/>
          <a:lstStyle>
            <a:lvl1pPr>
              <a:defRPr/>
            </a:lvl1pPr>
          </a:lstStyle>
          <a:p>
            <a:pPr>
              <a:defRPr/>
            </a:pPr>
            <a:fld id="{A7829CAF-8A2F-4484-BE79-D3E00E9BF727}" type="datetime1">
              <a:rPr lang="en-US">
                <a:solidFill>
                  <a:srgbClr val="000000"/>
                </a:solidFill>
              </a:rPr>
              <a:pPr>
                <a:defRPr/>
              </a:pPr>
              <a:t>6/19/2018</a:t>
            </a:fld>
            <a:endParaRPr lang="en-US">
              <a:solidFill>
                <a:srgbClr val="000000"/>
              </a:solidFill>
            </a:endParaRPr>
          </a:p>
        </p:txBody>
      </p:sp>
      <p:sp>
        <p:nvSpPr>
          <p:cNvPr id="8"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9" name="Rectangle 10"/>
          <p:cNvSpPr>
            <a:spLocks noGrp="1" noChangeArrowheads="1"/>
          </p:cNvSpPr>
          <p:nvPr>
            <p:ph type="sldNum" sz="quarter" idx="12"/>
          </p:nvPr>
        </p:nvSpPr>
        <p:spPr>
          <a:ln/>
        </p:spPr>
        <p:txBody>
          <a:bodyPr/>
          <a:lstStyle>
            <a:lvl1pPr>
              <a:defRPr/>
            </a:lvl1pPr>
          </a:lstStyle>
          <a:p>
            <a:pPr>
              <a:defRPr/>
            </a:pPr>
            <a:fld id="{BA932623-661A-496E-A9C1-927204C70F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88096741"/>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8"/>
          <p:cNvSpPr>
            <a:spLocks noGrp="1" noChangeArrowheads="1"/>
          </p:cNvSpPr>
          <p:nvPr>
            <p:ph type="dt" sz="half" idx="10"/>
          </p:nvPr>
        </p:nvSpPr>
        <p:spPr>
          <a:ln/>
        </p:spPr>
        <p:txBody>
          <a:bodyPr/>
          <a:lstStyle>
            <a:lvl1pPr>
              <a:defRPr/>
            </a:lvl1pPr>
          </a:lstStyle>
          <a:p>
            <a:pPr>
              <a:defRPr/>
            </a:pPr>
            <a:fld id="{A98DCB83-96C4-4E8E-BBFD-75924DCE6F79}" type="datetime1">
              <a:rPr lang="en-US">
                <a:solidFill>
                  <a:srgbClr val="000000"/>
                </a:solidFill>
              </a:rPr>
              <a:pPr>
                <a:defRPr/>
              </a:pPr>
              <a:t>6/19/2018</a:t>
            </a:fld>
            <a:endParaRPr lang="en-US">
              <a:solidFill>
                <a:srgbClr val="000000"/>
              </a:solidFill>
            </a:endParaRPr>
          </a:p>
        </p:txBody>
      </p:sp>
      <p:sp>
        <p:nvSpPr>
          <p:cNvPr id="4"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5" name="Rectangle 10"/>
          <p:cNvSpPr>
            <a:spLocks noGrp="1" noChangeArrowheads="1"/>
          </p:cNvSpPr>
          <p:nvPr>
            <p:ph type="sldNum" sz="quarter" idx="12"/>
          </p:nvPr>
        </p:nvSpPr>
        <p:spPr>
          <a:ln/>
        </p:spPr>
        <p:txBody>
          <a:bodyPr/>
          <a:lstStyle>
            <a:lvl1pPr>
              <a:defRPr/>
            </a:lvl1pPr>
          </a:lstStyle>
          <a:p>
            <a:pPr>
              <a:defRPr/>
            </a:pPr>
            <a:fld id="{63EACECC-0B22-4E79-ABA3-4E0DABB677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06072134"/>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fld id="{1D852477-4168-4879-AB3D-BD15C3FFC210}" type="datetime1">
              <a:rPr lang="en-US">
                <a:solidFill>
                  <a:srgbClr val="000000"/>
                </a:solidFill>
              </a:rPr>
              <a:pPr>
                <a:defRPr/>
              </a:pPr>
              <a:t>6/19/2018</a:t>
            </a:fld>
            <a:endParaRPr lang="en-US">
              <a:solidFill>
                <a:srgbClr val="000000"/>
              </a:solidFill>
            </a:endParaRPr>
          </a:p>
        </p:txBody>
      </p:sp>
      <p:sp>
        <p:nvSpPr>
          <p:cNvPr id="3"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4" name="Rectangle 10"/>
          <p:cNvSpPr>
            <a:spLocks noGrp="1" noChangeArrowheads="1"/>
          </p:cNvSpPr>
          <p:nvPr>
            <p:ph type="sldNum" sz="quarter" idx="12"/>
          </p:nvPr>
        </p:nvSpPr>
        <p:spPr>
          <a:ln/>
        </p:spPr>
        <p:txBody>
          <a:bodyPr/>
          <a:lstStyle>
            <a:lvl1pPr>
              <a:defRPr/>
            </a:lvl1pPr>
          </a:lstStyle>
          <a:p>
            <a:pPr>
              <a:defRPr/>
            </a:pPr>
            <a:fld id="{4DBC2506-95B8-4615-8BC7-1AFC0E0AD2A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5428353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FB2D78A3-08ED-48EB-AB66-3026F23F1BB4}" type="datetime1">
              <a:rPr lang="en-US">
                <a:solidFill>
                  <a:srgbClr val="000000"/>
                </a:solidFill>
              </a:rPr>
              <a:pPr>
                <a:defRPr/>
              </a:pPr>
              <a:t>6/19/2018</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7" name="Rectangle 10"/>
          <p:cNvSpPr>
            <a:spLocks noGrp="1" noChangeArrowheads="1"/>
          </p:cNvSpPr>
          <p:nvPr>
            <p:ph type="sldNum" sz="quarter" idx="12"/>
          </p:nvPr>
        </p:nvSpPr>
        <p:spPr>
          <a:ln/>
        </p:spPr>
        <p:txBody>
          <a:bodyPr/>
          <a:lstStyle>
            <a:lvl1pPr>
              <a:defRPr/>
            </a:lvl1pPr>
          </a:lstStyle>
          <a:p>
            <a:pPr>
              <a:defRPr/>
            </a:pPr>
            <a:fld id="{43279834-2D27-4F38-869A-E4ED332CE34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02208383"/>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pPr>
              <a:defRPr/>
            </a:pPr>
            <a:fld id="{900E3DA1-6BA4-43CB-A2D2-9A5E146344D8}" type="datetime1">
              <a:rPr lang="en-US">
                <a:solidFill>
                  <a:srgbClr val="000000"/>
                </a:solidFill>
              </a:rPr>
              <a:pPr>
                <a:defRPr/>
              </a:pPr>
              <a:t>6/19/2018</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7" name="Rectangle 10"/>
          <p:cNvSpPr>
            <a:spLocks noGrp="1" noChangeArrowheads="1"/>
          </p:cNvSpPr>
          <p:nvPr>
            <p:ph type="sldNum" sz="quarter" idx="12"/>
          </p:nvPr>
        </p:nvSpPr>
        <p:spPr>
          <a:ln/>
        </p:spPr>
        <p:txBody>
          <a:bodyPr/>
          <a:lstStyle>
            <a:lvl1pPr>
              <a:defRPr/>
            </a:lvl1pPr>
          </a:lstStyle>
          <a:p>
            <a:pPr>
              <a:defRPr/>
            </a:pPr>
            <a:fld id="{FEE665A4-E2B6-43D6-AC59-582D6620890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375876"/>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fld id="{5AF246A4-EB3B-4B9B-9DC8-E8301466BA4E}" type="datetime1">
              <a:rPr lang="en-US">
                <a:solidFill>
                  <a:srgbClr val="000000"/>
                </a:solidFill>
              </a:rPr>
              <a:pPr>
                <a:defRPr/>
              </a:pPr>
              <a:t>6/19/2018</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6" name="Rectangle 10"/>
          <p:cNvSpPr>
            <a:spLocks noGrp="1" noChangeArrowheads="1"/>
          </p:cNvSpPr>
          <p:nvPr>
            <p:ph type="sldNum" sz="quarter" idx="12"/>
          </p:nvPr>
        </p:nvSpPr>
        <p:spPr>
          <a:ln/>
        </p:spPr>
        <p:txBody>
          <a:bodyPr/>
          <a:lstStyle>
            <a:lvl1pPr>
              <a:defRPr/>
            </a:lvl1pPr>
          </a:lstStyle>
          <a:p>
            <a:pPr>
              <a:defRPr/>
            </a:pPr>
            <a:fld id="{FE815E48-6802-4CA6-B5D4-286B3E44C2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2326309"/>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0013" y="228600"/>
            <a:ext cx="2084387"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95263" y="228600"/>
            <a:ext cx="61023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fld id="{29AB76AD-0BCA-4D58-8D63-517D84551FF8}" type="datetime1">
              <a:rPr lang="en-US">
                <a:solidFill>
                  <a:srgbClr val="000000"/>
                </a:solidFill>
              </a:rPr>
              <a:pPr>
                <a:defRPr/>
              </a:pPr>
              <a:t>6/19/2018</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6" name="Rectangle 10"/>
          <p:cNvSpPr>
            <a:spLocks noGrp="1" noChangeArrowheads="1"/>
          </p:cNvSpPr>
          <p:nvPr>
            <p:ph type="sldNum" sz="quarter" idx="12"/>
          </p:nvPr>
        </p:nvSpPr>
        <p:spPr>
          <a:ln/>
        </p:spPr>
        <p:txBody>
          <a:bodyPr/>
          <a:lstStyle>
            <a:lvl1pPr>
              <a:defRPr/>
            </a:lvl1pPr>
          </a:lstStyle>
          <a:p>
            <a:pPr>
              <a:defRPr/>
            </a:pPr>
            <a:fld id="{BC367762-8876-4B01-98EB-A05C84B0663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38276957"/>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862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fld id="{26556D96-A60E-48DF-87B0-ED4DE60D0F13}" type="datetime1">
              <a:rPr lang="en-US">
                <a:solidFill>
                  <a:srgbClr val="000000"/>
                </a:solidFill>
              </a:rPr>
              <a:pPr>
                <a:defRPr/>
              </a:pPr>
              <a:t>6/19/2018</a:t>
            </a:fld>
            <a:endParaRPr lang="en-US">
              <a:solidFill>
                <a:srgbClr val="000000"/>
              </a:solidFill>
            </a:endParaRPr>
          </a:p>
        </p:txBody>
      </p:sp>
      <p:sp>
        <p:nvSpPr>
          <p:cNvPr id="6"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7" name="Rectangle 10"/>
          <p:cNvSpPr>
            <a:spLocks noGrp="1" noChangeArrowheads="1"/>
          </p:cNvSpPr>
          <p:nvPr>
            <p:ph type="sldNum" sz="quarter" idx="12"/>
          </p:nvPr>
        </p:nvSpPr>
        <p:spPr>
          <a:ln/>
        </p:spPr>
        <p:txBody>
          <a:bodyPr/>
          <a:lstStyle>
            <a:lvl1pPr>
              <a:defRPr/>
            </a:lvl1pPr>
          </a:lstStyle>
          <a:p>
            <a:pPr>
              <a:defRPr/>
            </a:pPr>
            <a:fld id="{EAE5C327-04C6-40BB-A10E-BE456887496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87506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9144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0"/>
            <a:ext cx="7924800" cy="4419600"/>
          </a:xfrm>
        </p:spPr>
        <p:txBody>
          <a:bodyPr/>
          <a:lstStyle/>
          <a:p>
            <a:pPr lvl="0"/>
            <a:endParaRPr lang="en-US" noProof="0" smtClean="0"/>
          </a:p>
        </p:txBody>
      </p:sp>
      <p:sp>
        <p:nvSpPr>
          <p:cNvPr id="4" name="Rectangle 8"/>
          <p:cNvSpPr>
            <a:spLocks noGrp="1" noChangeArrowheads="1"/>
          </p:cNvSpPr>
          <p:nvPr>
            <p:ph type="dt" sz="half" idx="10"/>
          </p:nvPr>
        </p:nvSpPr>
        <p:spPr>
          <a:ln/>
        </p:spPr>
        <p:txBody>
          <a:bodyPr/>
          <a:lstStyle>
            <a:lvl1pPr>
              <a:defRPr/>
            </a:lvl1pPr>
          </a:lstStyle>
          <a:p>
            <a:pPr>
              <a:defRPr/>
            </a:pPr>
            <a:fld id="{E93D757D-B784-420C-947B-62B0FCB93294}" type="datetime1">
              <a:rPr lang="en-US">
                <a:solidFill>
                  <a:srgbClr val="000000"/>
                </a:solidFill>
              </a:rPr>
              <a:pPr>
                <a:defRPr/>
              </a:pPr>
              <a:t>6/19/2018</a:t>
            </a:fld>
            <a:endParaRPr lang="en-US">
              <a:solidFill>
                <a:srgbClr val="000000"/>
              </a:solidFill>
            </a:endParaRPr>
          </a:p>
        </p:txBody>
      </p:sp>
      <p:sp>
        <p:nvSpPr>
          <p:cNvPr id="5" name="Rectangle 9"/>
          <p:cNvSpPr>
            <a:spLocks noGrp="1" noChangeArrowheads="1"/>
          </p:cNvSpPr>
          <p:nvPr>
            <p:ph type="ftr" sz="quarter" idx="11"/>
          </p:nvPr>
        </p:nvSpPr>
        <p:spPr>
          <a:ln/>
        </p:spPr>
        <p:txBody>
          <a:bodyPr/>
          <a:lstStyle>
            <a:lvl1pPr>
              <a:defRPr/>
            </a:lvl1pPr>
          </a:lstStyle>
          <a:p>
            <a:pPr>
              <a:defRPr/>
            </a:pPr>
            <a:r>
              <a:rPr lang="en-US">
                <a:solidFill>
                  <a:srgbClr val="000000"/>
                </a:solidFill>
              </a:rPr>
              <a:t>Screening and Brief Intervention</a:t>
            </a:r>
          </a:p>
        </p:txBody>
      </p:sp>
      <p:sp>
        <p:nvSpPr>
          <p:cNvPr id="6" name="Rectangle 10"/>
          <p:cNvSpPr>
            <a:spLocks noGrp="1" noChangeArrowheads="1"/>
          </p:cNvSpPr>
          <p:nvPr>
            <p:ph type="sldNum" sz="quarter" idx="12"/>
          </p:nvPr>
        </p:nvSpPr>
        <p:spPr>
          <a:ln/>
        </p:spPr>
        <p:txBody>
          <a:bodyPr/>
          <a:lstStyle>
            <a:lvl1pPr>
              <a:defRPr/>
            </a:lvl1pPr>
          </a:lstStyle>
          <a:p>
            <a:pPr>
              <a:defRPr/>
            </a:pPr>
            <a:fld id="{350F17D5-320C-4F9E-B245-A297C7FD052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6642158"/>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19" name="Footer Placeholder 18"/>
          <p:cNvSpPr>
            <a:spLocks noGrp="1"/>
          </p:cNvSpPr>
          <p:nvPr>
            <p:ph type="ftr" sz="quarter" idx="11"/>
          </p:nvPr>
        </p:nvSpPr>
        <p:spPr/>
        <p:txBody>
          <a:bodyPr/>
          <a:lstStyle/>
          <a:p>
            <a:endParaRPr lang="fa-IR">
              <a:solidFill>
                <a:srgbClr val="DBF5F9">
                  <a:shade val="90000"/>
                </a:srgbClr>
              </a:solidFill>
            </a:endParaRPr>
          </a:p>
        </p:txBody>
      </p:sp>
      <p:sp>
        <p:nvSpPr>
          <p:cNvPr id="27" name="Slide Number Placeholder 26"/>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1638116741"/>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6/19/2018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6009165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5" name="Footer Placeholder 4"/>
          <p:cNvSpPr>
            <a:spLocks noGrp="1"/>
          </p:cNvSpPr>
          <p:nvPr>
            <p:ph type="ftr" sz="quarter" idx="11"/>
          </p:nvPr>
        </p:nvSpPr>
        <p:spPr/>
        <p:txBody>
          <a:bodyPr/>
          <a:lstStyle/>
          <a:p>
            <a:endParaRPr lang="fa-IR">
              <a:solidFill>
                <a:srgbClr val="DBF5F9">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4162328718"/>
      </p:ext>
    </p:extLst>
  </p:cSld>
  <p:clrMapOvr>
    <a:overrideClrMapping bg1="dk1" tx1="lt1" bg2="dk2" tx2="lt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400114424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8" name="Footer Placeholder 7"/>
          <p:cNvSpPr>
            <a:spLocks noGrp="1"/>
          </p:cNvSpPr>
          <p:nvPr>
            <p:ph type="ftr" sz="quarter" idx="11"/>
          </p:nvPr>
        </p:nvSpPr>
        <p:spPr/>
        <p:txBody>
          <a:bodyPr/>
          <a:lstStyle/>
          <a:p>
            <a:endParaRPr lang="fa-IR">
              <a:solidFill>
                <a:srgbClr val="04617B">
                  <a:shade val="90000"/>
                </a:srgbClr>
              </a:solidFill>
            </a:endParaRPr>
          </a:p>
        </p:txBody>
      </p:sp>
      <p:sp>
        <p:nvSpPr>
          <p:cNvPr id="9" name="Slide Number Placeholder 8"/>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8863827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4" name="Footer Placeholder 3"/>
          <p:cNvSpPr>
            <a:spLocks noGrp="1"/>
          </p:cNvSpPr>
          <p:nvPr>
            <p:ph type="ftr" sz="quarter" idx="11"/>
          </p:nvPr>
        </p:nvSpPr>
        <p:spPr/>
        <p:txBody>
          <a:bodyPr/>
          <a:lstStyle/>
          <a:p>
            <a:endParaRPr lang="fa-IR">
              <a:solidFill>
                <a:srgbClr val="04617B">
                  <a:shade val="90000"/>
                </a:srgbClr>
              </a:solidFill>
            </a:endParaRPr>
          </a:p>
        </p:txBody>
      </p:sp>
      <p:sp>
        <p:nvSpPr>
          <p:cNvPr id="5" name="Slide Number Placeholder 4"/>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8376171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3" name="Footer Placeholder 2"/>
          <p:cNvSpPr>
            <a:spLocks noGrp="1"/>
          </p:cNvSpPr>
          <p:nvPr>
            <p:ph type="ftr" sz="quarter" idx="11"/>
          </p:nvPr>
        </p:nvSpPr>
        <p:spPr/>
        <p:txBody>
          <a:bodyPr/>
          <a:lstStyle/>
          <a:p>
            <a:endParaRPr lang="fa-IR">
              <a:solidFill>
                <a:srgbClr val="04617B">
                  <a:shade val="90000"/>
                </a:srgbClr>
              </a:solidFill>
            </a:endParaRPr>
          </a:p>
        </p:txBody>
      </p:sp>
      <p:sp>
        <p:nvSpPr>
          <p:cNvPr id="4" name="Slide Number Placeholder 3"/>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262648280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3432160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85854401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4528432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246497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6/19/2018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19" name="Footer Placeholder 18"/>
          <p:cNvSpPr>
            <a:spLocks noGrp="1"/>
          </p:cNvSpPr>
          <p:nvPr>
            <p:ph type="ftr" sz="quarter" idx="11"/>
          </p:nvPr>
        </p:nvSpPr>
        <p:spPr/>
        <p:txBody>
          <a:bodyPr/>
          <a:lstStyle/>
          <a:p>
            <a:endParaRPr lang="fa-IR">
              <a:solidFill>
                <a:srgbClr val="DBF5F9">
                  <a:shade val="90000"/>
                </a:srgbClr>
              </a:solidFill>
            </a:endParaRPr>
          </a:p>
        </p:txBody>
      </p:sp>
      <p:sp>
        <p:nvSpPr>
          <p:cNvPr id="27" name="Slide Number Placeholder 26"/>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2001601102"/>
      </p:ext>
    </p:extLst>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403269227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5" name="Footer Placeholder 4"/>
          <p:cNvSpPr>
            <a:spLocks noGrp="1"/>
          </p:cNvSpPr>
          <p:nvPr>
            <p:ph type="ftr" sz="quarter" idx="11"/>
          </p:nvPr>
        </p:nvSpPr>
        <p:spPr/>
        <p:txBody>
          <a:bodyPr/>
          <a:lstStyle/>
          <a:p>
            <a:endParaRPr lang="fa-IR">
              <a:solidFill>
                <a:srgbClr val="DBF5F9">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2160881787"/>
      </p:ext>
    </p:extLst>
  </p:cSld>
  <p:clrMapOvr>
    <a:overrideClrMapping bg1="dk1" tx1="lt1" bg2="dk2" tx2="lt2" accent1="accent1" accent2="accent2" accent3="accent3" accent4="accent4" accent5="accent5" accent6="accent6" hlink="hlink" folHlink="folHlink"/>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295096801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8" name="Footer Placeholder 7"/>
          <p:cNvSpPr>
            <a:spLocks noGrp="1"/>
          </p:cNvSpPr>
          <p:nvPr>
            <p:ph type="ftr" sz="quarter" idx="11"/>
          </p:nvPr>
        </p:nvSpPr>
        <p:spPr/>
        <p:txBody>
          <a:bodyPr/>
          <a:lstStyle/>
          <a:p>
            <a:endParaRPr lang="fa-IR">
              <a:solidFill>
                <a:srgbClr val="04617B">
                  <a:shade val="90000"/>
                </a:srgbClr>
              </a:solidFill>
            </a:endParaRPr>
          </a:p>
        </p:txBody>
      </p:sp>
      <p:sp>
        <p:nvSpPr>
          <p:cNvPr id="9" name="Slide Number Placeholder 8"/>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420974325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4" name="Footer Placeholder 3"/>
          <p:cNvSpPr>
            <a:spLocks noGrp="1"/>
          </p:cNvSpPr>
          <p:nvPr>
            <p:ph type="ftr" sz="quarter" idx="11"/>
          </p:nvPr>
        </p:nvSpPr>
        <p:spPr/>
        <p:txBody>
          <a:bodyPr/>
          <a:lstStyle/>
          <a:p>
            <a:endParaRPr lang="fa-IR">
              <a:solidFill>
                <a:srgbClr val="04617B">
                  <a:shade val="90000"/>
                </a:srgbClr>
              </a:solidFill>
            </a:endParaRPr>
          </a:p>
        </p:txBody>
      </p:sp>
      <p:sp>
        <p:nvSpPr>
          <p:cNvPr id="5" name="Slide Number Placeholder 4"/>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53774548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3" name="Footer Placeholder 2"/>
          <p:cNvSpPr>
            <a:spLocks noGrp="1"/>
          </p:cNvSpPr>
          <p:nvPr>
            <p:ph type="ftr" sz="quarter" idx="11"/>
          </p:nvPr>
        </p:nvSpPr>
        <p:spPr/>
        <p:txBody>
          <a:bodyPr/>
          <a:lstStyle/>
          <a:p>
            <a:endParaRPr lang="fa-IR">
              <a:solidFill>
                <a:srgbClr val="04617B">
                  <a:shade val="90000"/>
                </a:srgbClr>
              </a:solidFill>
            </a:endParaRPr>
          </a:p>
        </p:txBody>
      </p:sp>
      <p:sp>
        <p:nvSpPr>
          <p:cNvPr id="4" name="Slide Number Placeholder 3"/>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8053367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36709741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93081720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819218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6/19/2018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75109234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19" name="Footer Placeholder 18"/>
          <p:cNvSpPr>
            <a:spLocks noGrp="1"/>
          </p:cNvSpPr>
          <p:nvPr>
            <p:ph type="ftr" sz="quarter" idx="11"/>
          </p:nvPr>
        </p:nvSpPr>
        <p:spPr/>
        <p:txBody>
          <a:bodyPr/>
          <a:lstStyle/>
          <a:p>
            <a:endParaRPr lang="fa-IR">
              <a:solidFill>
                <a:srgbClr val="DBF5F9">
                  <a:shade val="90000"/>
                </a:srgbClr>
              </a:solidFill>
            </a:endParaRPr>
          </a:p>
        </p:txBody>
      </p:sp>
      <p:sp>
        <p:nvSpPr>
          <p:cNvPr id="27" name="Slide Number Placeholder 26"/>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2017820595"/>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5" name="Footer Placeholder 4"/>
          <p:cNvSpPr>
            <a:spLocks noGrp="1"/>
          </p:cNvSpPr>
          <p:nvPr>
            <p:ph type="ftr" sz="quarter" idx="11"/>
          </p:nvPr>
        </p:nvSpPr>
        <p:spPr/>
        <p:txBody>
          <a:bodyPr/>
          <a:lstStyle/>
          <a:p>
            <a:endParaRPr lang="fa-IR">
              <a:solidFill>
                <a:srgbClr val="04617B">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42563413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8C270878-FC16-4646-AE4D-E3BC4AF6CEC9}" type="datetimeFigureOut">
              <a:rPr lang="fa-IR" smtClean="0">
                <a:solidFill>
                  <a:srgbClr val="DBF5F9">
                    <a:shade val="90000"/>
                  </a:srgbClr>
                </a:solidFill>
              </a:rPr>
              <a:pPr/>
              <a:t>10/06/1439</a:t>
            </a:fld>
            <a:endParaRPr lang="fa-IR">
              <a:solidFill>
                <a:srgbClr val="DBF5F9">
                  <a:shade val="90000"/>
                </a:srgbClr>
              </a:solidFill>
            </a:endParaRPr>
          </a:p>
        </p:txBody>
      </p:sp>
      <p:sp>
        <p:nvSpPr>
          <p:cNvPr id="5" name="Footer Placeholder 4"/>
          <p:cNvSpPr>
            <a:spLocks noGrp="1"/>
          </p:cNvSpPr>
          <p:nvPr>
            <p:ph type="ftr" sz="quarter" idx="11"/>
          </p:nvPr>
        </p:nvSpPr>
        <p:spPr/>
        <p:txBody>
          <a:bodyPr/>
          <a:lstStyle/>
          <a:p>
            <a:endParaRPr lang="fa-IR">
              <a:solidFill>
                <a:srgbClr val="DBF5F9">
                  <a:shade val="90000"/>
                </a:srgbClr>
              </a:solidFill>
            </a:endParaRPr>
          </a:p>
        </p:txBody>
      </p:sp>
      <p:sp>
        <p:nvSpPr>
          <p:cNvPr id="6" name="Slide Number Placeholder 5"/>
          <p:cNvSpPr>
            <a:spLocks noGrp="1"/>
          </p:cNvSpPr>
          <p:nvPr>
            <p:ph type="sldNum" sz="quarter" idx="12"/>
          </p:nvPr>
        </p:nvSpPr>
        <p:spPr/>
        <p:txBody>
          <a:bodyPr/>
          <a:lstStyle/>
          <a:p>
            <a:fld id="{D57D6C2D-5683-4088-85F8-4D40DA684C60}" type="slidenum">
              <a:rPr lang="fa-IR" smtClean="0">
                <a:solidFill>
                  <a:srgbClr val="DBF5F9">
                    <a:shade val="90000"/>
                  </a:srgbClr>
                </a:solidFill>
              </a:rPr>
              <a:pPr/>
              <a:t>‹#›</a:t>
            </a:fld>
            <a:endParaRPr lang="fa-IR">
              <a:solidFill>
                <a:srgbClr val="DBF5F9">
                  <a:shade val="90000"/>
                </a:srgbClr>
              </a:solidFill>
            </a:endParaRPr>
          </a:p>
        </p:txBody>
      </p:sp>
    </p:spTree>
    <p:extLst>
      <p:ext uri="{BB962C8B-B14F-4D97-AF65-F5344CB8AC3E}">
        <p14:creationId xmlns:p14="http://schemas.microsoft.com/office/powerpoint/2010/main" val="2181460123"/>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34605077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8" name="Footer Placeholder 7"/>
          <p:cNvSpPr>
            <a:spLocks noGrp="1"/>
          </p:cNvSpPr>
          <p:nvPr>
            <p:ph type="ftr" sz="quarter" idx="11"/>
          </p:nvPr>
        </p:nvSpPr>
        <p:spPr/>
        <p:txBody>
          <a:bodyPr/>
          <a:lstStyle/>
          <a:p>
            <a:endParaRPr lang="fa-IR">
              <a:solidFill>
                <a:srgbClr val="04617B">
                  <a:shade val="90000"/>
                </a:srgbClr>
              </a:solidFill>
            </a:endParaRPr>
          </a:p>
        </p:txBody>
      </p:sp>
      <p:sp>
        <p:nvSpPr>
          <p:cNvPr id="9" name="Slide Number Placeholder 8"/>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161646828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4" name="Footer Placeholder 3"/>
          <p:cNvSpPr>
            <a:spLocks noGrp="1"/>
          </p:cNvSpPr>
          <p:nvPr>
            <p:ph type="ftr" sz="quarter" idx="11"/>
          </p:nvPr>
        </p:nvSpPr>
        <p:spPr/>
        <p:txBody>
          <a:bodyPr/>
          <a:lstStyle/>
          <a:p>
            <a:endParaRPr lang="fa-IR">
              <a:solidFill>
                <a:srgbClr val="04617B">
                  <a:shade val="90000"/>
                </a:srgbClr>
              </a:solidFill>
            </a:endParaRPr>
          </a:p>
        </p:txBody>
      </p:sp>
      <p:sp>
        <p:nvSpPr>
          <p:cNvPr id="5" name="Slide Number Placeholder 4"/>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383528300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3" name="Footer Placeholder 2"/>
          <p:cNvSpPr>
            <a:spLocks noGrp="1"/>
          </p:cNvSpPr>
          <p:nvPr>
            <p:ph type="ftr" sz="quarter" idx="11"/>
          </p:nvPr>
        </p:nvSpPr>
        <p:spPr/>
        <p:txBody>
          <a:bodyPr/>
          <a:lstStyle/>
          <a:p>
            <a:endParaRPr lang="fa-IR">
              <a:solidFill>
                <a:srgbClr val="04617B">
                  <a:shade val="90000"/>
                </a:srgbClr>
              </a:solidFill>
            </a:endParaRPr>
          </a:p>
        </p:txBody>
      </p:sp>
      <p:sp>
        <p:nvSpPr>
          <p:cNvPr id="4" name="Slide Number Placeholder 3"/>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31218266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Tree>
    <p:extLst>
      <p:ext uri="{BB962C8B-B14F-4D97-AF65-F5344CB8AC3E}">
        <p14:creationId xmlns:p14="http://schemas.microsoft.com/office/powerpoint/2010/main" val="292780806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rtl="1"/>
            <a:endParaRPr lang="en-US">
              <a:solidFill>
                <a:prstClr val="white"/>
              </a:solidFill>
            </a:endParaRPr>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8C270878-FC16-4646-AE4D-E3BC4AF6CEC9}" type="datetimeFigureOut">
              <a:rPr lang="fa-IR" smtClean="0">
                <a:solidFill>
                  <a:srgbClr val="04617B">
                    <a:shade val="90000"/>
                  </a:srgbClr>
                </a:solidFill>
              </a:rPr>
              <a:pPr/>
              <a:t>10/06/1439</a:t>
            </a:fld>
            <a:endParaRPr lang="fa-IR">
              <a:solidFill>
                <a:srgbClr val="04617B">
                  <a:shade val="90000"/>
                </a:srgbClr>
              </a:solidFill>
            </a:endParaRPr>
          </a:p>
        </p:txBody>
      </p:sp>
      <p:sp>
        <p:nvSpPr>
          <p:cNvPr id="6" name="Footer Placeholder 5"/>
          <p:cNvSpPr>
            <a:spLocks noGrp="1"/>
          </p:cNvSpPr>
          <p:nvPr>
            <p:ph type="ftr" sz="quarter" idx="11"/>
          </p:nvPr>
        </p:nvSpPr>
        <p:spPr/>
        <p:txBody>
          <a:bodyPr/>
          <a:lstStyle/>
          <a:p>
            <a:endParaRPr lang="fa-IR">
              <a:solidFill>
                <a:srgbClr val="04617B">
                  <a:shade val="90000"/>
                </a:srgbClr>
              </a:solidFill>
            </a:endParaRPr>
          </a:p>
        </p:txBody>
      </p:sp>
      <p:sp>
        <p:nvSpPr>
          <p:cNvPr id="7" name="Slide Number Placeholder 6"/>
          <p:cNvSpPr>
            <a:spLocks noGrp="1"/>
          </p:cNvSpPr>
          <p:nvPr>
            <p:ph type="sldNum" sz="quarter" idx="12"/>
          </p:nvPr>
        </p:nvSpPr>
        <p:spPr>
          <a:xfrm>
            <a:off x="8077200" y="6356350"/>
            <a:ext cx="609600" cy="365125"/>
          </a:xfrm>
        </p:spPr>
        <p:txBody>
          <a:bodyPr/>
          <a:lstStyle/>
          <a:p>
            <a:fld id="{D57D6C2D-5683-4088-85F8-4D40DA684C60}" type="slidenum">
              <a:rPr lang="fa-IR" smtClean="0">
                <a:solidFill>
                  <a:srgbClr val="04617B">
                    <a:shade val="90000"/>
                  </a:srgbClr>
                </a:solidFill>
              </a:rPr>
              <a:pPr/>
              <a:t>‹#›</a:t>
            </a:fld>
            <a:endParaRPr lang="fa-IR">
              <a:solidFill>
                <a:srgbClr val="04617B">
                  <a:shade val="90000"/>
                </a:srgbClr>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4109700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6/19/2018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fld id="{8C270878-FC16-4646-AE4D-E3BC4AF6CEC9}" type="datetimeFigureOut">
              <a:rPr lang="fa-IR" smtClean="0">
                <a:solidFill>
                  <a:srgbClr val="04617B">
                    <a:shade val="90000"/>
                  </a:srgbClr>
                </a:solidFill>
              </a:rPr>
              <a:pPr rtl="1"/>
              <a:t>10/06/1439</a:t>
            </a:fld>
            <a:endParaRPr lang="fa-IR">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endParaRPr lang="fa-IR">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1"/>
            <a:fld id="{D57D6C2D-5683-4088-85F8-4D40DA684C60}" type="slidenum">
              <a:rPr lang="fa-IR" smtClean="0">
                <a:solidFill>
                  <a:srgbClr val="04617B">
                    <a:shade val="90000"/>
                  </a:srgbClr>
                </a:solidFill>
              </a:rPr>
              <a:pPr rtl="1"/>
              <a:t>‹#›</a:t>
            </a:fld>
            <a:endParaRPr lang="fa-IR">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grpSp>
    </p:spTree>
    <p:extLst>
      <p:ext uri="{BB962C8B-B14F-4D97-AF65-F5344CB8AC3E}">
        <p14:creationId xmlns:p14="http://schemas.microsoft.com/office/powerpoint/2010/main" val="3480229950"/>
      </p:ext>
    </p:extLst>
  </p:cSld>
  <p:clrMap bg1="lt1" tx1="dk1" bg2="lt2" tx2="dk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87454783"/>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rtl="1"/>
            <a:fld id="{506D2E3F-9DDB-4B80-9FB4-9C986A37FCF0}" type="datetimeFigureOut">
              <a:rPr lang="fa-IR" smtClean="0">
                <a:solidFill>
                  <a:prstClr val="black"/>
                </a:solidFill>
              </a:rPr>
              <a:pPr rtl="1"/>
              <a:t>10/06/1439</a:t>
            </a:fld>
            <a:endParaRPr lang="fa-IR">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rtl="1"/>
            <a:endParaRPr lang="fa-IR">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rtl="1"/>
            <a:fld id="{A85B6B7B-CD72-482C-ABF5-83C4E4F0D033}" type="slidenum">
              <a:rPr lang="fa-IR" smtClean="0">
                <a:solidFill>
                  <a:prstClr val="black"/>
                </a:solidFill>
              </a:rPr>
              <a:pPr rtl="1"/>
              <a:t>‹#›</a:t>
            </a:fld>
            <a:endParaRPr lang="fa-IR">
              <a:solidFill>
                <a:prstClr val="black"/>
              </a:solidFill>
            </a:endParaRPr>
          </a:p>
        </p:txBody>
      </p:sp>
    </p:spTree>
    <p:extLst>
      <p:ext uri="{BB962C8B-B14F-4D97-AF65-F5344CB8AC3E}">
        <p14:creationId xmlns:p14="http://schemas.microsoft.com/office/powerpoint/2010/main" val="92494039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A281FDA-4E9E-4E7E-8E3F-C293CDB94092}" type="datetimeFigureOut">
              <a:rPr lang="en-US" smtClean="0">
                <a:solidFill>
                  <a:prstClr val="black"/>
                </a:solidFill>
              </a:rPr>
              <a:pPr/>
              <a:t>6/19/2018</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1689E03-6FAF-40EC-A5BE-88B5BA1820C4}"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981790452"/>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72766485"/>
      </p:ext>
    </p:extLst>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52400"/>
            <a:ext cx="8686800" cy="6096000"/>
            <a:chOff x="0" y="96"/>
            <a:chExt cx="5472" cy="3840"/>
          </a:xfrm>
        </p:grpSpPr>
        <p:sp>
          <p:nvSpPr>
            <p:cNvPr id="1032"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fontAlgn="base">
                <a:spcBef>
                  <a:spcPct val="0"/>
                </a:spcBef>
                <a:spcAft>
                  <a:spcPct val="0"/>
                </a:spcAft>
              </a:pPr>
              <a:endParaRPr lang="en-AU" sz="2400" smtClean="0">
                <a:solidFill>
                  <a:srgbClr val="000000"/>
                </a:solidFill>
                <a:latin typeface="Times New Roman" pitchFamily="18" charset="0"/>
              </a:endParaRPr>
            </a:p>
          </p:txBody>
        </p:sp>
        <p:sp>
          <p:nvSpPr>
            <p:cNvPr id="1033" name="AutoShape 4"/>
            <p:cNvSpPr>
              <a:spLocks noChangeArrowheads="1"/>
            </p:cNvSpPr>
            <p:nvPr/>
          </p:nvSpPr>
          <p:spPr bwMode="blackWhite">
            <a:xfrm>
              <a:off x="0" y="96"/>
              <a:ext cx="5376" cy="768"/>
            </a:xfrm>
            <a:custGeom>
              <a:avLst/>
              <a:gdLst>
                <a:gd name="T0" fmla="*/ 0 w 7000"/>
                <a:gd name="T1" fmla="*/ 0 h 1000"/>
                <a:gd name="T2" fmla="*/ 73 w 7000"/>
                <a:gd name="T3" fmla="*/ 0 h 1000"/>
                <a:gd name="T4" fmla="*/ 79 w 7000"/>
                <a:gd name="T5" fmla="*/ 6 h 1000"/>
                <a:gd name="T6" fmla="*/ 73 w 7000"/>
                <a:gd name="T7" fmla="*/ 12 h 1000"/>
                <a:gd name="T8" fmla="*/ 0 w 7000"/>
                <a:gd name="T9" fmla="*/ 12 h 1000"/>
                <a:gd name="T10" fmla="*/ 0 60000 65536"/>
                <a:gd name="T11" fmla="*/ 0 60000 65536"/>
                <a:gd name="T12" fmla="*/ 0 60000 65536"/>
                <a:gd name="T13" fmla="*/ 0 60000 65536"/>
                <a:gd name="T14" fmla="*/ 0 60000 65536"/>
                <a:gd name="T15" fmla="*/ 0 w 7000"/>
                <a:gd name="T16" fmla="*/ 0 h 1000"/>
                <a:gd name="T17" fmla="*/ 3500 w 7000"/>
                <a:gd name="T18" fmla="*/ 1000 h 1000"/>
              </a:gdLst>
              <a:ahLst/>
              <a:cxnLst>
                <a:cxn ang="T10">
                  <a:pos x="T0" y="T1"/>
                </a:cxn>
                <a:cxn ang="T11">
                  <a:pos x="T2" y="T3"/>
                </a:cxn>
                <a:cxn ang="T12">
                  <a:pos x="T4" y="T5"/>
                </a:cxn>
                <a:cxn ang="T13">
                  <a:pos x="T6" y="T7"/>
                </a:cxn>
                <a:cxn ang="T14">
                  <a:pos x="T8" y="T9"/>
                </a:cxn>
              </a:cxnLst>
              <a:rect l="T15" t="T16" r="T17" b="T18"/>
              <a:pathLst>
                <a:path w="7000" h="1000">
                  <a:moveTo>
                    <a:pt x="0" y="0"/>
                  </a:moveTo>
                  <a:lnTo>
                    <a:pt x="6499" y="0"/>
                  </a:lnTo>
                  <a:cubicBezTo>
                    <a:pt x="6776" y="0"/>
                    <a:pt x="7000" y="223"/>
                    <a:pt x="7000" y="500"/>
                  </a:cubicBezTo>
                  <a:cubicBezTo>
                    <a:pt x="7000" y="776"/>
                    <a:pt x="6776" y="999"/>
                    <a:pt x="6500" y="1000"/>
                  </a:cubicBezTo>
                  <a:lnTo>
                    <a:pt x="0" y="100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fa-IR" smtClean="0">
                <a:solidFill>
                  <a:srgbClr val="000000"/>
                </a:solidFill>
              </a:endParaRPr>
            </a:p>
          </p:txBody>
        </p:sp>
        <p:sp>
          <p:nvSpPr>
            <p:cNvPr id="1034" name="Line 5"/>
            <p:cNvSpPr>
              <a:spLocks noChangeShapeType="1"/>
            </p:cNvSpPr>
            <p:nvPr/>
          </p:nvSpPr>
          <p:spPr bwMode="auto">
            <a:xfrm>
              <a:off x="0" y="768"/>
              <a:ext cx="5088"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fa-IR" smtClean="0">
                <a:solidFill>
                  <a:srgbClr val="000000"/>
                </a:solidFill>
              </a:endParaRPr>
            </a:p>
          </p:txBody>
        </p:sp>
      </p:grpSp>
      <p:sp>
        <p:nvSpPr>
          <p:cNvPr id="1027" name="Rectangle 6"/>
          <p:cNvSpPr>
            <a:spLocks noGrp="1" noChangeArrowheads="1"/>
          </p:cNvSpPr>
          <p:nvPr>
            <p:ph type="title"/>
          </p:nvPr>
        </p:nvSpPr>
        <p:spPr bwMode="auto">
          <a:xfrm>
            <a:off x="195263" y="228600"/>
            <a:ext cx="80152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7"/>
          <p:cNvSpPr>
            <a:spLocks noGrp="1" noChangeArrowheads="1"/>
          </p:cNvSpPr>
          <p:nvPr>
            <p:ph type="body" idx="1"/>
          </p:nvPr>
        </p:nvSpPr>
        <p:spPr bwMode="auto">
          <a:xfrm>
            <a:off x="609600" y="1600200"/>
            <a:ext cx="7924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58376"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fontAlgn="base">
              <a:spcBef>
                <a:spcPct val="0"/>
              </a:spcBef>
              <a:spcAft>
                <a:spcPct val="0"/>
              </a:spcAft>
              <a:defRPr/>
            </a:pPr>
            <a:fld id="{ECCE6E90-FFFB-480F-82A5-F2D587D5889C}" type="datetime1">
              <a:rPr lang="en-US">
                <a:solidFill>
                  <a:srgbClr val="000000"/>
                </a:solidFill>
              </a:rPr>
              <a:pPr fontAlgn="base">
                <a:spcBef>
                  <a:spcPct val="0"/>
                </a:spcBef>
                <a:spcAft>
                  <a:spcPct val="0"/>
                </a:spcAft>
                <a:defRPr/>
              </a:pPr>
              <a:t>6/19/2018</a:t>
            </a:fld>
            <a:endParaRPr lang="en-US">
              <a:solidFill>
                <a:srgbClr val="000000"/>
              </a:solidFill>
            </a:endParaRPr>
          </a:p>
        </p:txBody>
      </p:sp>
      <p:sp>
        <p:nvSpPr>
          <p:cNvPr id="58377"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latin typeface="Arial" charset="0"/>
              </a:defRPr>
            </a:lvl1pPr>
          </a:lstStyle>
          <a:p>
            <a:pPr fontAlgn="base">
              <a:spcBef>
                <a:spcPct val="0"/>
              </a:spcBef>
              <a:spcAft>
                <a:spcPct val="0"/>
              </a:spcAft>
              <a:defRPr/>
            </a:pPr>
            <a:r>
              <a:rPr lang="en-US">
                <a:solidFill>
                  <a:srgbClr val="000000"/>
                </a:solidFill>
              </a:rPr>
              <a:t>Screening and Brief Intervention</a:t>
            </a:r>
          </a:p>
        </p:txBody>
      </p:sp>
      <p:sp>
        <p:nvSpPr>
          <p:cNvPr id="58378"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Black" pitchFamily="34" charset="0"/>
              </a:defRPr>
            </a:lvl1pPr>
          </a:lstStyle>
          <a:p>
            <a:pPr fontAlgn="base">
              <a:spcBef>
                <a:spcPct val="0"/>
              </a:spcBef>
              <a:spcAft>
                <a:spcPct val="0"/>
              </a:spcAft>
              <a:defRPr/>
            </a:pPr>
            <a:fld id="{2B3C8A57-B4D0-4861-ABDB-3515B423BB10}"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001562836"/>
      </p:ext>
    </p:extLst>
  </p:cSld>
  <p:clrMap bg1="lt1" tx1="dk1" bg2="lt2" tx2="dk2" accent1="accent1" accent2="accent2" accent3="accent3" accent4="accent4" accent5="accent5" accent6="accent6" hlink="hlink" folHlink="folHlink"/>
  <p:sldLayoutIdLst>
    <p:sldLayoutId id="2147483938" r:id="rId1"/>
    <p:sldLayoutId id="2147483939" r:id="rId2"/>
    <p:sldLayoutId id="2147483940" r:id="rId3"/>
    <p:sldLayoutId id="2147483941" r:id="rId4"/>
    <p:sldLayoutId id="2147483942" r:id="rId5"/>
    <p:sldLayoutId id="2147483943" r:id="rId6"/>
    <p:sldLayoutId id="2147483944" r:id="rId7"/>
    <p:sldLayoutId id="2147483945" r:id="rId8"/>
    <p:sldLayoutId id="2147483946" r:id="rId9"/>
    <p:sldLayoutId id="2147483947" r:id="rId10"/>
    <p:sldLayoutId id="2147483948" r:id="rId11"/>
    <p:sldLayoutId id="2147483949" r:id="rId12"/>
    <p:sldLayoutId id="2147483950" r:id="rId13"/>
  </p:sldLayoutIdLst>
  <p:transition/>
  <p:timing>
    <p:tnLst>
      <p:par>
        <p:cTn id="1" dur="indefinite" restart="never" nodeType="tmRoot"/>
      </p:par>
    </p:tnLst>
  </p:timing>
  <p:hf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fld id="{8C270878-FC16-4646-AE4D-E3BC4AF6CEC9}" type="datetimeFigureOut">
              <a:rPr lang="fa-IR" smtClean="0">
                <a:solidFill>
                  <a:srgbClr val="04617B">
                    <a:shade val="90000"/>
                  </a:srgbClr>
                </a:solidFill>
              </a:rPr>
              <a:pPr rtl="1"/>
              <a:t>10/06/1439</a:t>
            </a:fld>
            <a:endParaRPr lang="fa-IR">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endParaRPr lang="fa-IR">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1"/>
            <a:fld id="{D57D6C2D-5683-4088-85F8-4D40DA684C60}" type="slidenum">
              <a:rPr lang="fa-IR" smtClean="0">
                <a:solidFill>
                  <a:srgbClr val="04617B">
                    <a:shade val="90000"/>
                  </a:srgbClr>
                </a:solidFill>
              </a:rPr>
              <a:pPr rtl="1"/>
              <a:t>‹#›</a:t>
            </a:fld>
            <a:endParaRPr lang="fa-IR">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grpSp>
    </p:spTree>
    <p:extLst>
      <p:ext uri="{BB962C8B-B14F-4D97-AF65-F5344CB8AC3E}">
        <p14:creationId xmlns:p14="http://schemas.microsoft.com/office/powerpoint/2010/main" val="273697541"/>
      </p:ext>
    </p:extLst>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 id="2147483962"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fld id="{8C270878-FC16-4646-AE4D-E3BC4AF6CEC9}" type="datetimeFigureOut">
              <a:rPr lang="fa-IR" smtClean="0">
                <a:solidFill>
                  <a:srgbClr val="04617B">
                    <a:shade val="90000"/>
                  </a:srgbClr>
                </a:solidFill>
              </a:rPr>
              <a:pPr rtl="1"/>
              <a:t>10/06/1439</a:t>
            </a:fld>
            <a:endParaRPr lang="fa-IR">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endParaRPr lang="fa-IR">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1"/>
            <a:fld id="{D57D6C2D-5683-4088-85F8-4D40DA684C60}" type="slidenum">
              <a:rPr lang="fa-IR" smtClean="0">
                <a:solidFill>
                  <a:srgbClr val="04617B">
                    <a:shade val="90000"/>
                  </a:srgbClr>
                </a:solidFill>
              </a:rPr>
              <a:pPr rtl="1"/>
              <a:t>‹#›</a:t>
            </a:fld>
            <a:endParaRPr lang="fa-IR">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grpSp>
    </p:spTree>
    <p:extLst>
      <p:ext uri="{BB962C8B-B14F-4D97-AF65-F5344CB8AC3E}">
        <p14:creationId xmlns:p14="http://schemas.microsoft.com/office/powerpoint/2010/main" val="2149944484"/>
      </p:ext>
    </p:extLst>
  </p:cSld>
  <p:clrMap bg1="lt1" tx1="dk1" bg2="lt2" tx2="dk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fld id="{8C270878-FC16-4646-AE4D-E3BC4AF6CEC9}" type="datetimeFigureOut">
              <a:rPr lang="fa-IR" smtClean="0">
                <a:solidFill>
                  <a:srgbClr val="04617B">
                    <a:shade val="90000"/>
                  </a:srgbClr>
                </a:solidFill>
              </a:rPr>
              <a:pPr rtl="1"/>
              <a:t>10/06/1439</a:t>
            </a:fld>
            <a:endParaRPr lang="fa-IR">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rtl="1"/>
            <a:endParaRPr lang="fa-IR">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rtl="1"/>
            <a:fld id="{D57D6C2D-5683-4088-85F8-4D40DA684C60}" type="slidenum">
              <a:rPr lang="fa-IR" smtClean="0">
                <a:solidFill>
                  <a:srgbClr val="04617B">
                    <a:shade val="90000"/>
                  </a:srgbClr>
                </a:solidFill>
              </a:rPr>
              <a:pPr rtl="1"/>
              <a:t>‹#›</a:t>
            </a:fld>
            <a:endParaRPr lang="fa-IR">
              <a:solidFill>
                <a:srgbClr val="04617B">
                  <a:shade val="90000"/>
                </a:srgbClr>
              </a:solidFill>
            </a:endParaRP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pPr algn="r" rtl="1"/>
              <a:endParaRPr lang="en-US">
                <a:solidFill>
                  <a:prstClr val="black"/>
                </a:solidFill>
              </a:endParaRPr>
            </a:p>
          </p:txBody>
        </p:sp>
      </p:grpSp>
    </p:spTree>
    <p:extLst>
      <p:ext uri="{BB962C8B-B14F-4D97-AF65-F5344CB8AC3E}">
        <p14:creationId xmlns:p14="http://schemas.microsoft.com/office/powerpoint/2010/main" val="627997423"/>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fa-IR" sz="4000" b="1" dirty="0">
                <a:solidFill>
                  <a:srgbClr val="FF0000"/>
                </a:solidFill>
                <a:latin typeface="Times New Roman"/>
                <a:ea typeface="Times New Roman"/>
                <a:cs typeface="B Lotus"/>
              </a:rPr>
              <a:t>سلامت روانی اجتماعی و اعتیاد در دوران بارداری</a:t>
            </a:r>
            <a:endParaRPr lang="fa-IR" dirty="0">
              <a:solidFill>
                <a:srgbClr val="FF0000"/>
              </a:solidFill>
            </a:endParaRPr>
          </a:p>
        </p:txBody>
      </p:sp>
      <p:sp>
        <p:nvSpPr>
          <p:cNvPr id="3" name="Subtitle 2"/>
          <p:cNvSpPr>
            <a:spLocks noGrp="1"/>
          </p:cNvSpPr>
          <p:nvPr>
            <p:ph type="subTitle" idx="1"/>
          </p:nvPr>
        </p:nvSpPr>
        <p:spPr/>
        <p:txBody>
          <a:bodyPr/>
          <a:lstStyle/>
          <a:p>
            <a:pPr algn="ctr"/>
            <a:r>
              <a:rPr lang="fa-IR" b="1" smtClean="0">
                <a:solidFill>
                  <a:srgbClr val="FF0000"/>
                </a:solidFill>
              </a:rPr>
              <a:t>1397</a:t>
            </a:r>
            <a:endParaRPr lang="fa-IR" b="1" dirty="0">
              <a:solidFill>
                <a:srgbClr val="FF0000"/>
              </a:solidFill>
            </a:endParaRPr>
          </a:p>
        </p:txBody>
      </p:sp>
    </p:spTree>
    <p:extLst>
      <p:ext uri="{BB962C8B-B14F-4D97-AF65-F5344CB8AC3E}">
        <p14:creationId xmlns:p14="http://schemas.microsoft.com/office/powerpoint/2010/main" val="422111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a:solidFill>
                  <a:srgbClr val="C00000"/>
                </a:solidFill>
                <a:cs typeface="B Titr" pitchFamily="2" charset="-78"/>
              </a:rPr>
              <a:t>سوالات خودکشی</a:t>
            </a:r>
          </a:p>
        </p:txBody>
      </p:sp>
      <p:sp>
        <p:nvSpPr>
          <p:cNvPr id="3" name="Content Placeholder 2"/>
          <p:cNvSpPr>
            <a:spLocks noGrp="1"/>
          </p:cNvSpPr>
          <p:nvPr>
            <p:ph idx="1"/>
          </p:nvPr>
        </p:nvSpPr>
        <p:spPr/>
        <p:txBody>
          <a:bodyPr/>
          <a:lstStyle/>
          <a:p>
            <a:pPr marL="0" indent="0" algn="ctr">
              <a:buNone/>
            </a:pPr>
            <a:endParaRPr lang="fa-IR" dirty="0" smtClean="0"/>
          </a:p>
          <a:p>
            <a:pPr marL="0" indent="0" algn="ctr">
              <a:buNone/>
            </a:pPr>
            <a:endParaRPr lang="fa-IR" dirty="0"/>
          </a:p>
          <a:p>
            <a:pPr marL="0" indent="0" algn="ctr">
              <a:buNone/>
            </a:pPr>
            <a:r>
              <a:rPr lang="fa-IR" b="1" dirty="0"/>
              <a:t>آیاهیچگاه شده از زندگی خسته شوید و به مرگ فکر کنید؟</a:t>
            </a:r>
          </a:p>
          <a:p>
            <a:pPr marL="0" indent="0" algn="ctr">
              <a:buNone/>
            </a:pPr>
            <a:r>
              <a:rPr lang="fa-IR" b="1" dirty="0"/>
              <a:t>آیا اخیرا به خودکشی فکر کرده اید؟</a:t>
            </a:r>
          </a:p>
        </p:txBody>
      </p:sp>
    </p:spTree>
    <p:extLst>
      <p:ext uri="{BB962C8B-B14F-4D97-AF65-F5344CB8AC3E}">
        <p14:creationId xmlns:p14="http://schemas.microsoft.com/office/powerpoint/2010/main" val="24982628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8640" t="18586" r="20537" b="2958"/>
          <a:stretch/>
        </p:blipFill>
        <p:spPr bwMode="auto">
          <a:xfrm>
            <a:off x="381000" y="1524000"/>
            <a:ext cx="8305800" cy="4953000"/>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b="1" dirty="0" smtClean="0">
                <a:solidFill>
                  <a:srgbClr val="FF0000"/>
                </a:solidFill>
              </a:rPr>
              <a:t>غربالگری سلامت روان</a:t>
            </a:r>
            <a:endParaRPr lang="fa-IR" b="1" dirty="0">
              <a:solidFill>
                <a:srgbClr val="FF0000"/>
              </a:solidFill>
            </a:endParaRPr>
          </a:p>
        </p:txBody>
      </p:sp>
    </p:spTree>
    <p:extLst>
      <p:ext uri="{BB962C8B-B14F-4D97-AF65-F5344CB8AC3E}">
        <p14:creationId xmlns:p14="http://schemas.microsoft.com/office/powerpoint/2010/main" val="11843774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8972" t="14794" r="21481"/>
          <a:stretch/>
        </p:blipFill>
        <p:spPr bwMode="auto">
          <a:xfrm>
            <a:off x="228600" y="1524000"/>
            <a:ext cx="8381999" cy="4602163"/>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b="1" dirty="0">
                <a:solidFill>
                  <a:srgbClr val="FF0000"/>
                </a:solidFill>
              </a:rPr>
              <a:t>غربالگری سلامت روان</a:t>
            </a:r>
            <a:endParaRPr lang="fa-IR" dirty="0"/>
          </a:p>
        </p:txBody>
      </p:sp>
    </p:spTree>
    <p:extLst>
      <p:ext uri="{BB962C8B-B14F-4D97-AF65-F5344CB8AC3E}">
        <p14:creationId xmlns:p14="http://schemas.microsoft.com/office/powerpoint/2010/main" val="42251955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9138" t="13018" r="22948" b="12130"/>
          <a:stretch/>
        </p:blipFill>
        <p:spPr bwMode="auto">
          <a:xfrm>
            <a:off x="457200" y="1600200"/>
            <a:ext cx="8229600" cy="4525963"/>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normAutofit/>
          </a:bodyPr>
          <a:lstStyle/>
          <a:p>
            <a:pPr algn="ctr"/>
            <a:r>
              <a:rPr lang="fa-IR" b="1" dirty="0">
                <a:solidFill>
                  <a:srgbClr val="FF0000"/>
                </a:solidFill>
              </a:rPr>
              <a:t>غربالگری سلامت روان</a:t>
            </a:r>
            <a:endParaRPr lang="fa-IR" dirty="0"/>
          </a:p>
        </p:txBody>
      </p:sp>
    </p:spTree>
    <p:extLst>
      <p:ext uri="{BB962C8B-B14F-4D97-AF65-F5344CB8AC3E}">
        <p14:creationId xmlns:p14="http://schemas.microsoft.com/office/powerpoint/2010/main" val="35119516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57400"/>
            <a:ext cx="8229600" cy="3949891"/>
          </a:xfrm>
        </p:spPr>
        <p:txBody>
          <a:bodyPr/>
          <a:lstStyle/>
          <a:p>
            <a:r>
              <a:rPr lang="fa-IR" b="1" dirty="0" smtClean="0">
                <a:cs typeface="B Nazanin" pitchFamily="2" charset="-78"/>
              </a:rPr>
              <a:t>ارجاع به پزشک مرکز و ارزیابی سلامت روان توسط پزشک</a:t>
            </a:r>
          </a:p>
          <a:p>
            <a:endParaRPr lang="fa-IR" b="1" dirty="0" smtClean="0">
              <a:cs typeface="B Nazanin" pitchFamily="2" charset="-78"/>
            </a:endParaRPr>
          </a:p>
          <a:p>
            <a:r>
              <a:rPr lang="fa-IR" b="1" dirty="0" smtClean="0">
                <a:cs typeface="B Nazanin" pitchFamily="2" charset="-78"/>
              </a:rPr>
              <a:t>(خودکشی، پرخاشگری، امتناع از خوردن، عوارض شدید دارویی)</a:t>
            </a:r>
          </a:p>
          <a:p>
            <a:endParaRPr lang="fa-IR" dirty="0"/>
          </a:p>
        </p:txBody>
      </p:sp>
      <p:sp>
        <p:nvSpPr>
          <p:cNvPr id="3" name="Title 2"/>
          <p:cNvSpPr>
            <a:spLocks noGrp="1"/>
          </p:cNvSpPr>
          <p:nvPr>
            <p:ph type="title"/>
          </p:nvPr>
        </p:nvSpPr>
        <p:spPr/>
        <p:txBody>
          <a:bodyPr/>
          <a:lstStyle/>
          <a:p>
            <a:r>
              <a:rPr lang="fa-IR" dirty="0" smtClean="0">
                <a:solidFill>
                  <a:srgbClr val="FF0000"/>
                </a:solidFill>
              </a:rPr>
              <a:t>اقدامات در خصوص اورژانس های روانپزشکی</a:t>
            </a:r>
            <a:endParaRPr lang="fa-IR" dirty="0">
              <a:solidFill>
                <a:srgbClr val="FF0000"/>
              </a:solidFill>
            </a:endParaRPr>
          </a:p>
        </p:txBody>
      </p:sp>
    </p:spTree>
    <p:extLst>
      <p:ext uri="{BB962C8B-B14F-4D97-AF65-F5344CB8AC3E}">
        <p14:creationId xmlns:p14="http://schemas.microsoft.com/office/powerpoint/2010/main" val="30494044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91021909"/>
              </p:ext>
            </p:extLst>
          </p:nvPr>
        </p:nvGraphicFramePr>
        <p:xfrm>
          <a:off x="539552" y="1772815"/>
          <a:ext cx="8229599" cy="4610973"/>
        </p:xfrm>
        <a:graphic>
          <a:graphicData uri="http://schemas.openxmlformats.org/drawingml/2006/table">
            <a:tbl>
              <a:tblPr rtl="1" firstRow="1" firstCol="1" bandRow="1">
                <a:tableStyleId>{5C22544A-7EE6-4342-B048-85BDC9FD1C3A}</a:tableStyleId>
              </a:tblPr>
              <a:tblGrid>
                <a:gridCol w="841888"/>
                <a:gridCol w="984138"/>
                <a:gridCol w="740861"/>
                <a:gridCol w="661898"/>
                <a:gridCol w="5000814"/>
              </a:tblGrid>
              <a:tr h="673604">
                <a:tc>
                  <a:txBody>
                    <a:bodyPr/>
                    <a:lstStyle/>
                    <a:p>
                      <a:pPr algn="ctr" rtl="1">
                        <a:lnSpc>
                          <a:spcPct val="115000"/>
                        </a:lnSpc>
                        <a:spcAft>
                          <a:spcPts val="0"/>
                        </a:spcAft>
                      </a:pPr>
                      <a:r>
                        <a:rPr lang="fa-IR" sz="1400" b="1" dirty="0">
                          <a:effectLst/>
                        </a:rPr>
                        <a:t>افکار خودکشی</a:t>
                      </a:r>
                      <a:endParaRPr lang="en-US" sz="1100" b="1" dirty="0">
                        <a:effectLst/>
                        <a:latin typeface="Calibri"/>
                        <a:ea typeface="Calibri"/>
                        <a:cs typeface="Arial"/>
                      </a:endParaRPr>
                    </a:p>
                  </a:txBody>
                  <a:tcPr marL="62706" marR="62706" marT="0" marB="0"/>
                </a:tc>
                <a:tc>
                  <a:txBody>
                    <a:bodyPr/>
                    <a:lstStyle/>
                    <a:p>
                      <a:pPr algn="ctr" rtl="1">
                        <a:lnSpc>
                          <a:spcPct val="115000"/>
                        </a:lnSpc>
                        <a:spcAft>
                          <a:spcPts val="0"/>
                        </a:spcAft>
                      </a:pPr>
                      <a:r>
                        <a:rPr lang="fa-IR" sz="1400" b="1" dirty="0">
                          <a:effectLst/>
                        </a:rPr>
                        <a:t>اختلال روانپزشکی</a:t>
                      </a:r>
                      <a:endParaRPr lang="en-US" sz="1100" b="1" dirty="0">
                        <a:effectLst/>
                        <a:latin typeface="Calibri"/>
                        <a:ea typeface="Calibri"/>
                        <a:cs typeface="Arial"/>
                      </a:endParaRPr>
                    </a:p>
                  </a:txBody>
                  <a:tcPr marL="62706" marR="62706" marT="0" marB="0"/>
                </a:tc>
                <a:tc>
                  <a:txBody>
                    <a:bodyPr/>
                    <a:lstStyle/>
                    <a:p>
                      <a:pPr algn="ctr" rtl="1">
                        <a:lnSpc>
                          <a:spcPct val="115000"/>
                        </a:lnSpc>
                        <a:spcAft>
                          <a:spcPts val="0"/>
                        </a:spcAft>
                      </a:pPr>
                      <a:r>
                        <a:rPr lang="fa-IR" sz="1400" b="1">
                          <a:effectLst/>
                        </a:rPr>
                        <a:t>مشکل هیجانی</a:t>
                      </a:r>
                      <a:endParaRPr lang="en-US" sz="1100" b="1">
                        <a:effectLst/>
                        <a:latin typeface="Calibri"/>
                        <a:ea typeface="Calibri"/>
                        <a:cs typeface="Arial"/>
                      </a:endParaRPr>
                    </a:p>
                  </a:txBody>
                  <a:tcPr marL="62706" marR="62706" marT="0" marB="0"/>
                </a:tc>
                <a:tc>
                  <a:txBody>
                    <a:bodyPr/>
                    <a:lstStyle/>
                    <a:p>
                      <a:pPr algn="ctr" rtl="1">
                        <a:lnSpc>
                          <a:spcPct val="115000"/>
                        </a:lnSpc>
                        <a:spcAft>
                          <a:spcPts val="0"/>
                        </a:spcAft>
                      </a:pPr>
                      <a:r>
                        <a:rPr lang="fa-IR" sz="1400" b="1" dirty="0">
                          <a:effectLst/>
                        </a:rPr>
                        <a:t>طرح و نقشه</a:t>
                      </a:r>
                      <a:endParaRPr lang="en-US" sz="1100" b="1" dirty="0">
                        <a:effectLst/>
                        <a:latin typeface="Calibri"/>
                        <a:ea typeface="Calibri"/>
                        <a:cs typeface="Arial"/>
                      </a:endParaRPr>
                    </a:p>
                  </a:txBody>
                  <a:tcPr marL="62706" marR="62706" marT="0" marB="0"/>
                </a:tc>
                <a:tc>
                  <a:txBody>
                    <a:bodyPr/>
                    <a:lstStyle/>
                    <a:p>
                      <a:pPr algn="ctr" rtl="1">
                        <a:lnSpc>
                          <a:spcPct val="115000"/>
                        </a:lnSpc>
                        <a:spcAft>
                          <a:spcPts val="0"/>
                        </a:spcAft>
                      </a:pPr>
                      <a:r>
                        <a:rPr lang="fa-IR" sz="2400" b="1" dirty="0">
                          <a:effectLst/>
                        </a:rPr>
                        <a:t>اقدام</a:t>
                      </a:r>
                      <a:endParaRPr lang="en-US" sz="1800" b="1" dirty="0">
                        <a:effectLst/>
                        <a:latin typeface="Calibri"/>
                        <a:ea typeface="Calibri"/>
                        <a:cs typeface="Arial"/>
                      </a:endParaRPr>
                    </a:p>
                  </a:txBody>
                  <a:tcPr marL="62706" marR="62706" marT="0" marB="0"/>
                </a:tc>
              </a:tr>
              <a:tr h="408810">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dirty="0">
                          <a:effectLst/>
                        </a:rPr>
                        <a:t>-</a:t>
                      </a:r>
                      <a:endParaRPr lang="en-US" sz="1000" b="1" dirty="0">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dirty="0">
                          <a:effectLst/>
                        </a:rPr>
                        <a:t>-</a:t>
                      </a:r>
                      <a:endParaRPr lang="en-US" sz="1000" b="1" dirty="0">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dirty="0">
                          <a:effectLst/>
                        </a:rPr>
                        <a:t>-</a:t>
                      </a:r>
                      <a:endParaRPr lang="en-US" sz="1000" b="1" dirty="0">
                        <a:effectLst/>
                        <a:latin typeface="Calibri"/>
                        <a:ea typeface="Calibri"/>
                        <a:cs typeface="Arial"/>
                      </a:endParaRPr>
                    </a:p>
                  </a:txBody>
                  <a:tcPr marL="62706" marR="62706" marT="0" marB="0" anchor="ctr"/>
                </a:tc>
                <a:tc>
                  <a:txBody>
                    <a:bodyPr/>
                    <a:lstStyle/>
                    <a:p>
                      <a:pPr marL="342900" marR="0" lvl="0" indent="-342900" algn="r" defTabSz="914400" rtl="1" eaLnBrk="1" fontAlgn="auto" latinLnBrk="0" hangingPunct="1">
                        <a:lnSpc>
                          <a:spcPct val="115000"/>
                        </a:lnSpc>
                        <a:spcBef>
                          <a:spcPts val="0"/>
                        </a:spcBef>
                        <a:spcAft>
                          <a:spcPts val="0"/>
                        </a:spcAft>
                        <a:buClrTx/>
                        <a:buSzTx/>
                        <a:buFont typeface="Arial"/>
                        <a:buChar char="-"/>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mn-cs"/>
                        </a:rPr>
                        <a:t>به بیمار اجازه دهید در مورد احساسش صحبت کند </a:t>
                      </a: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342900" marR="0" lvl="0" indent="-342900" algn="r" defTabSz="914400" rtl="1" eaLnBrk="1" fontAlgn="auto" latinLnBrk="0" hangingPunct="1">
                        <a:lnSpc>
                          <a:spcPct val="115000"/>
                        </a:lnSpc>
                        <a:spcBef>
                          <a:spcPts val="0"/>
                        </a:spcBef>
                        <a:spcAft>
                          <a:spcPts val="0"/>
                        </a:spcAft>
                        <a:buClrTx/>
                        <a:buSzTx/>
                        <a:buFont typeface="Arial"/>
                        <a:buChar char="-"/>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mn-cs"/>
                        </a:rPr>
                        <a:t>روی ارتباط او با خانواده و دوستان کار </a:t>
                      </a:r>
                      <a:r>
                        <a:rPr kumimoji="0" lang="fa-IR" sz="1600" b="1" i="0" u="none" strike="noStrike" kern="1200" cap="none" spc="0" normalizeH="0" baseline="0" noProof="0" dirty="0" smtClean="0">
                          <a:ln>
                            <a:noFill/>
                          </a:ln>
                          <a:solidFill>
                            <a:prstClr val="black"/>
                          </a:solidFill>
                          <a:effectLst/>
                          <a:uLnTx/>
                          <a:uFillTx/>
                          <a:latin typeface="+mn-lt"/>
                          <a:ea typeface="+mn-ea"/>
                          <a:cs typeface="+mn-cs"/>
                        </a:rPr>
                        <a:t>کنید</a:t>
                      </a:r>
                    </a:p>
                    <a:p>
                      <a:pPr marL="342900" marR="0" lvl="0" indent="-342900" algn="r" defTabSz="914400" rtl="1" eaLnBrk="1" fontAlgn="auto" latinLnBrk="0" hangingPunct="1">
                        <a:lnSpc>
                          <a:spcPct val="115000"/>
                        </a:lnSpc>
                        <a:spcBef>
                          <a:spcPts val="0"/>
                        </a:spcBef>
                        <a:spcAft>
                          <a:spcPts val="0"/>
                        </a:spcAft>
                        <a:buClrTx/>
                        <a:buSzTx/>
                        <a:buFont typeface="Arial"/>
                        <a:buChar char="-"/>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mn-cs"/>
                        </a:rPr>
                        <a:t>ارجاع به روانشناس جهت اموزش مهارت حل مسئله </a:t>
                      </a:r>
                      <a:endParaRPr kumimoji="0" lang="en-US" sz="1600" b="1" i="0" u="none" strike="noStrike" kern="1200" cap="none" spc="0" normalizeH="0" baseline="0" noProof="0" dirty="0" smtClean="0">
                        <a:ln>
                          <a:noFill/>
                        </a:ln>
                        <a:solidFill>
                          <a:prstClr val="black"/>
                        </a:solidFill>
                        <a:effectLst/>
                        <a:uLnTx/>
                        <a:uFillTx/>
                        <a:latin typeface="+mn-lt"/>
                        <a:ea typeface="+mn-ea"/>
                        <a:cs typeface="+mn-cs"/>
                      </a:endParaRPr>
                    </a:p>
                    <a:p>
                      <a:pPr algn="r" rtl="1">
                        <a:lnSpc>
                          <a:spcPct val="115000"/>
                        </a:lnSpc>
                        <a:spcAft>
                          <a:spcPts val="0"/>
                        </a:spcAft>
                        <a:tabLst>
                          <a:tab pos="1062355" algn="l"/>
                        </a:tabLst>
                      </a:pPr>
                      <a:endParaRPr lang="en-US" sz="1100" b="1" dirty="0">
                        <a:effectLst/>
                        <a:latin typeface="Calibri"/>
                        <a:ea typeface="Calibri"/>
                        <a:cs typeface="Arial"/>
                      </a:endParaRPr>
                    </a:p>
                  </a:txBody>
                  <a:tcPr marL="62706" marR="62706" marT="0" marB="0"/>
                </a:tc>
              </a:tr>
              <a:tr h="408810">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dirty="0">
                          <a:effectLst/>
                        </a:rPr>
                        <a:t>-</a:t>
                      </a:r>
                      <a:endParaRPr lang="en-US" sz="1000" b="1" dirty="0">
                        <a:effectLst/>
                        <a:latin typeface="Calibri"/>
                        <a:ea typeface="Calibri"/>
                        <a:cs typeface="Arial"/>
                      </a:endParaRPr>
                    </a:p>
                  </a:txBody>
                  <a:tcPr marL="62706" marR="62706" marT="0" marB="0" anchor="ctr"/>
                </a:tc>
                <a:tc>
                  <a:txBody>
                    <a:bodyPr/>
                    <a:lstStyle/>
                    <a:p>
                      <a:pPr algn="r" rtl="1">
                        <a:lnSpc>
                          <a:spcPct val="115000"/>
                        </a:lnSpc>
                        <a:spcAft>
                          <a:spcPts val="0"/>
                        </a:spcAft>
                        <a:tabLst>
                          <a:tab pos="1062355" algn="l"/>
                        </a:tabLst>
                      </a:pPr>
                      <a:r>
                        <a:rPr lang="fa-IR" sz="1400" b="1" dirty="0" smtClean="0">
                          <a:effectLst/>
                        </a:rPr>
                        <a:t>ارجاع به روانشناس جهت آموزش مهارت های مدیریت استرس و هیجانات </a:t>
                      </a:r>
                    </a:p>
                    <a:p>
                      <a:pPr marL="342900" marR="0" lvl="0" indent="-342900" algn="r" defTabSz="914400" rtl="1" eaLnBrk="1" fontAlgn="auto" latinLnBrk="0" hangingPunct="1">
                        <a:lnSpc>
                          <a:spcPct val="115000"/>
                        </a:lnSpc>
                        <a:spcBef>
                          <a:spcPts val="0"/>
                        </a:spcBef>
                        <a:spcAft>
                          <a:spcPts val="0"/>
                        </a:spcAft>
                        <a:buClrTx/>
                        <a:buSzTx/>
                        <a:buFont typeface="Arial"/>
                        <a:buChar char="-"/>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mn-cs"/>
                        </a:rPr>
                        <a:t>به بیمار اجازه دهید در مورد احساسش صحبت کند </a:t>
                      </a: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342900" marR="0" lvl="0" indent="-342900" algn="r" defTabSz="914400" rtl="1" eaLnBrk="1" fontAlgn="auto" latinLnBrk="0" hangingPunct="1">
                        <a:lnSpc>
                          <a:spcPct val="115000"/>
                        </a:lnSpc>
                        <a:spcBef>
                          <a:spcPts val="0"/>
                        </a:spcBef>
                        <a:spcAft>
                          <a:spcPts val="0"/>
                        </a:spcAft>
                        <a:buClrTx/>
                        <a:buSzTx/>
                        <a:buFont typeface="Arial"/>
                        <a:buChar char="-"/>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mn-cs"/>
                        </a:rPr>
                        <a:t>روی ارتباط او با خانواده و دوستان کار کنید</a:t>
                      </a: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342900" marR="0" lvl="0" indent="-342900" algn="r" defTabSz="914400" rtl="1" eaLnBrk="1" fontAlgn="auto" latinLnBrk="0" hangingPunct="1">
                        <a:lnSpc>
                          <a:spcPct val="115000"/>
                        </a:lnSpc>
                        <a:spcBef>
                          <a:spcPts val="0"/>
                        </a:spcBef>
                        <a:spcAft>
                          <a:spcPts val="0"/>
                        </a:spcAft>
                        <a:buClrTx/>
                        <a:buSzTx/>
                        <a:buFont typeface="Arial"/>
                        <a:buChar char="-"/>
                        <a:tabLst/>
                        <a:defRPr/>
                      </a:pPr>
                      <a:r>
                        <a:rPr kumimoji="0" lang="fa-IR" sz="1600" b="1" i="0" u="none" strike="noStrike" kern="1200" cap="none" spc="0" normalizeH="0" baseline="0" noProof="0" dirty="0" smtClean="0">
                          <a:ln>
                            <a:noFill/>
                          </a:ln>
                          <a:solidFill>
                            <a:prstClr val="black"/>
                          </a:solidFill>
                          <a:effectLst/>
                          <a:uLnTx/>
                          <a:uFillTx/>
                          <a:latin typeface="+mn-lt"/>
                          <a:ea typeface="+mn-ea"/>
                          <a:cs typeface="+mn-cs"/>
                        </a:rPr>
                        <a:t>مهارت حل مسئله راآموزش دهید</a:t>
                      </a:r>
                      <a:endParaRPr lang="fa-IR" sz="1400" b="1" dirty="0" smtClean="0">
                        <a:effectLst/>
                        <a:latin typeface="Calibri"/>
                        <a:ea typeface="Calibri"/>
                        <a:cs typeface="Arial"/>
                      </a:endParaRPr>
                    </a:p>
                    <a:p>
                      <a:pPr algn="r" rtl="1">
                        <a:lnSpc>
                          <a:spcPct val="115000"/>
                        </a:lnSpc>
                        <a:spcAft>
                          <a:spcPts val="0"/>
                        </a:spcAft>
                        <a:tabLst>
                          <a:tab pos="1062355" algn="l"/>
                        </a:tabLst>
                      </a:pPr>
                      <a:endParaRPr lang="en-US" sz="1100" b="1" dirty="0">
                        <a:effectLst/>
                        <a:latin typeface="Calibri"/>
                        <a:ea typeface="Calibri"/>
                        <a:cs typeface="Arial"/>
                      </a:endParaRPr>
                    </a:p>
                  </a:txBody>
                  <a:tcPr marL="62706" marR="62706" marT="0" marB="0"/>
                </a:tc>
              </a:tr>
              <a:tr h="817620">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endParaRPr>
                    </a:p>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r" rtl="1">
                        <a:lnSpc>
                          <a:spcPct val="115000"/>
                        </a:lnSpc>
                        <a:spcAft>
                          <a:spcPts val="0"/>
                        </a:spcAft>
                        <a:tabLst>
                          <a:tab pos="1062355" algn="l"/>
                        </a:tabLst>
                      </a:pPr>
                      <a:r>
                        <a:rPr kumimoji="0" lang="fa-IR" sz="1600" b="1" i="0" u="none" strike="noStrike" kern="1200" cap="none" spc="0" normalizeH="0" baseline="0" dirty="0">
                          <a:ln>
                            <a:noFill/>
                          </a:ln>
                          <a:solidFill>
                            <a:prstClr val="black"/>
                          </a:solidFill>
                          <a:effectLst/>
                          <a:uLnTx/>
                          <a:uFillTx/>
                          <a:latin typeface="+mn-lt"/>
                          <a:ea typeface="+mn-ea"/>
                          <a:cs typeface="+mn-cs"/>
                        </a:rPr>
                        <a:t>ارجاع فوری به روانپزشک – ارجاع به روانشناس جهت ارائه  آموزش ها و انجام مداخلات روانشناختی </a:t>
                      </a: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marL="62706" marR="62706" marT="0" marB="0"/>
                </a:tc>
              </a:tr>
              <a:tr h="817620">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endParaRPr>
                    </a:p>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endParaRPr>
                    </a:p>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ctr" rtl="1">
                        <a:lnSpc>
                          <a:spcPct val="115000"/>
                        </a:lnSpc>
                        <a:spcAft>
                          <a:spcPts val="0"/>
                        </a:spcAft>
                        <a:tabLst>
                          <a:tab pos="1062355" algn="l"/>
                        </a:tabLst>
                      </a:pPr>
                      <a:r>
                        <a:rPr lang="fa-IR" sz="1100" b="1">
                          <a:effectLst/>
                        </a:rPr>
                        <a:t>+</a:t>
                      </a:r>
                      <a:endParaRPr lang="en-US" sz="1000" b="1">
                        <a:effectLst/>
                        <a:latin typeface="Calibri"/>
                        <a:ea typeface="Calibri"/>
                        <a:cs typeface="Arial"/>
                      </a:endParaRPr>
                    </a:p>
                  </a:txBody>
                  <a:tcPr marL="62706" marR="62706" marT="0" marB="0" anchor="ctr"/>
                </a:tc>
                <a:tc>
                  <a:txBody>
                    <a:bodyPr/>
                    <a:lstStyle/>
                    <a:p>
                      <a:pPr algn="r" rtl="1">
                        <a:lnSpc>
                          <a:spcPct val="115000"/>
                        </a:lnSpc>
                        <a:spcAft>
                          <a:spcPts val="0"/>
                        </a:spcAft>
                        <a:tabLst>
                          <a:tab pos="1062355" algn="l"/>
                        </a:tabLst>
                      </a:pPr>
                      <a:r>
                        <a:rPr kumimoji="0" lang="fa-IR" sz="1600" b="1" i="0" u="none" strike="noStrike" kern="1200" cap="none" spc="0" normalizeH="0" baseline="0" dirty="0">
                          <a:ln>
                            <a:noFill/>
                          </a:ln>
                          <a:solidFill>
                            <a:prstClr val="black"/>
                          </a:solidFill>
                          <a:effectLst/>
                          <a:uLnTx/>
                          <a:uFillTx/>
                          <a:latin typeface="+mn-lt"/>
                          <a:ea typeface="+mn-ea"/>
                          <a:cs typeface="+mn-cs"/>
                        </a:rPr>
                        <a:t>ارجاع فوری به بیمارستان </a:t>
                      </a:r>
                      <a:endParaRPr kumimoji="0" lang="en-US" sz="1600" b="1" i="0" u="none" strike="noStrike" kern="1200" cap="none" spc="0" normalizeH="0" baseline="0" dirty="0">
                        <a:ln>
                          <a:noFill/>
                        </a:ln>
                        <a:solidFill>
                          <a:prstClr val="black"/>
                        </a:solidFill>
                        <a:effectLst/>
                        <a:uLnTx/>
                        <a:uFillTx/>
                        <a:latin typeface="+mn-lt"/>
                        <a:ea typeface="+mn-ea"/>
                        <a:cs typeface="+mn-cs"/>
                      </a:endParaRPr>
                    </a:p>
                  </a:txBody>
                  <a:tcPr marL="62706" marR="62706" marT="0" marB="0"/>
                </a:tc>
              </a:tr>
            </a:tbl>
          </a:graphicData>
        </a:graphic>
      </p:graphicFrame>
      <p:sp>
        <p:nvSpPr>
          <p:cNvPr id="3" name="Title 2"/>
          <p:cNvSpPr>
            <a:spLocks noGrp="1"/>
          </p:cNvSpPr>
          <p:nvPr>
            <p:ph type="title"/>
          </p:nvPr>
        </p:nvSpPr>
        <p:spPr/>
        <p:txBody>
          <a:bodyPr>
            <a:noAutofit/>
          </a:bodyPr>
          <a:lstStyle/>
          <a:p>
            <a:pPr algn="ctr"/>
            <a:r>
              <a:rPr lang="fa-IR" sz="3600" dirty="0">
                <a:solidFill>
                  <a:srgbClr val="C00000"/>
                </a:solidFill>
                <a:cs typeface="B Nazanin" pitchFamily="2" charset="-78"/>
              </a:rPr>
              <a:t>شناسایی، ارزیابی و اقدام اجرایی در افراد با افکار خودکشی ارجاع شده به پزشک</a:t>
            </a:r>
          </a:p>
        </p:txBody>
      </p:sp>
    </p:spTree>
    <p:extLst>
      <p:ext uri="{BB962C8B-B14F-4D97-AF65-F5344CB8AC3E}">
        <p14:creationId xmlns:p14="http://schemas.microsoft.com/office/powerpoint/2010/main" val="3710010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0"/>
            <a:ext cx="7239000" cy="1143000"/>
          </a:xfrm>
        </p:spPr>
        <p:txBody>
          <a:bodyPr>
            <a:normAutofit/>
          </a:bodyPr>
          <a:lstStyle/>
          <a:p>
            <a:pPr algn="ctr"/>
            <a:r>
              <a:rPr lang="fa-IR" sz="3600" b="1" dirty="0">
                <a:solidFill>
                  <a:srgbClr val="C00000"/>
                </a:solidFill>
                <a:cs typeface="B Titr" pitchFamily="2" charset="-78"/>
              </a:rPr>
              <a:t>فلو چارت سلامت روان</a:t>
            </a:r>
          </a:p>
        </p:txBody>
      </p:sp>
      <p:pic>
        <p:nvPicPr>
          <p:cNvPr id="3074" name="Picture 2"/>
          <p:cNvPicPr>
            <a:picLocks noGrp="1" noChangeAspect="1" noChangeArrowheads="1"/>
          </p:cNvPicPr>
          <p:nvPr>
            <p:ph idx="1"/>
          </p:nvPr>
        </p:nvPicPr>
        <p:blipFill>
          <a:blip r:embed="rId2"/>
          <a:srcRect l="27943" t="21989" r="27942" b="7377"/>
          <a:stretch>
            <a:fillRect/>
          </a:stretch>
        </p:blipFill>
        <p:spPr bwMode="auto">
          <a:xfrm>
            <a:off x="1571604" y="1500174"/>
            <a:ext cx="5715040" cy="5167349"/>
          </a:xfrm>
          <a:prstGeom prst="rect">
            <a:avLst/>
          </a:prstGeom>
          <a:noFill/>
          <a:ln w="9525">
            <a:noFill/>
            <a:miter lim="800000"/>
            <a:headEnd/>
            <a:tailEnd/>
          </a:ln>
          <a:effectLst/>
        </p:spPr>
      </p:pic>
    </p:spTree>
    <p:extLst>
      <p:ext uri="{BB962C8B-B14F-4D97-AF65-F5344CB8AC3E}">
        <p14:creationId xmlns:p14="http://schemas.microsoft.com/office/powerpoint/2010/main" val="41893127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dirty="0" smtClean="0"/>
              <a:t>•</a:t>
            </a:r>
            <a:r>
              <a:rPr lang="fa-IR" dirty="0"/>
              <a:t>	</a:t>
            </a:r>
            <a:r>
              <a:rPr lang="fa-IR" sz="2000" b="1" dirty="0" smtClean="0">
                <a:cs typeface="B Nazanin" pitchFamily="2" charset="-78"/>
              </a:rPr>
              <a:t>نداشتن </a:t>
            </a:r>
            <a:r>
              <a:rPr lang="fa-IR" sz="2000" b="1" dirty="0">
                <a:cs typeface="B Nazanin" pitchFamily="2" charset="-78"/>
              </a:rPr>
              <a:t>همراه در بعضی </a:t>
            </a:r>
            <a:r>
              <a:rPr lang="fa-IR" sz="2000" b="1" dirty="0" smtClean="0">
                <a:cs typeface="B Nazanin" pitchFamily="2" charset="-78"/>
              </a:rPr>
              <a:t>موارد</a:t>
            </a:r>
          </a:p>
          <a:p>
            <a:endParaRPr lang="fa-IR" sz="2000" b="1" dirty="0">
              <a:cs typeface="B Nazanin" pitchFamily="2" charset="-78"/>
            </a:endParaRPr>
          </a:p>
          <a:p>
            <a:r>
              <a:rPr lang="fa-IR" sz="2000" b="1" dirty="0">
                <a:cs typeface="B Nazanin" pitchFamily="2" charset="-78"/>
              </a:rPr>
              <a:t>•	عدم بضاعت مالی افراد اقدام </a:t>
            </a:r>
            <a:r>
              <a:rPr lang="fa-IR" sz="2000" b="1" dirty="0" smtClean="0">
                <a:cs typeface="B Nazanin" pitchFamily="2" charset="-78"/>
              </a:rPr>
              <a:t>کننده</a:t>
            </a:r>
          </a:p>
          <a:p>
            <a:endParaRPr lang="fa-IR" sz="2000" b="1" dirty="0">
              <a:cs typeface="B Nazanin" pitchFamily="2" charset="-78"/>
            </a:endParaRPr>
          </a:p>
          <a:p>
            <a:r>
              <a:rPr lang="fa-IR" sz="2000" b="1" dirty="0">
                <a:cs typeface="B Nazanin" pitchFamily="2" charset="-78"/>
              </a:rPr>
              <a:t>•	دریافت رضایت شخصی در زمان </a:t>
            </a:r>
            <a:r>
              <a:rPr lang="fa-IR" sz="2000" b="1" dirty="0" smtClean="0">
                <a:cs typeface="B Nazanin" pitchFamily="2" charset="-78"/>
              </a:rPr>
              <a:t>ترخیص</a:t>
            </a:r>
          </a:p>
          <a:p>
            <a:endParaRPr lang="fa-IR" sz="2000" b="1" dirty="0">
              <a:cs typeface="B Nazanin" pitchFamily="2" charset="-78"/>
            </a:endParaRPr>
          </a:p>
          <a:p>
            <a:r>
              <a:rPr lang="fa-IR" sz="2000" b="1" dirty="0">
                <a:cs typeface="B Nazanin" pitchFamily="2" charset="-78"/>
              </a:rPr>
              <a:t>•	عدم پوشش بیمه ای افراد اقدام </a:t>
            </a:r>
            <a:r>
              <a:rPr lang="fa-IR" sz="2000" b="1" dirty="0" smtClean="0">
                <a:cs typeface="B Nazanin" pitchFamily="2" charset="-78"/>
              </a:rPr>
              <a:t>کننده</a:t>
            </a:r>
          </a:p>
          <a:p>
            <a:endParaRPr lang="fa-IR" sz="2000" b="1" dirty="0">
              <a:cs typeface="B Nazanin" pitchFamily="2" charset="-78"/>
            </a:endParaRPr>
          </a:p>
          <a:p>
            <a:r>
              <a:rPr lang="fa-IR" sz="2000" b="1" dirty="0">
                <a:cs typeface="B Nazanin" pitchFamily="2" charset="-78"/>
              </a:rPr>
              <a:t>•	عدم آگاهی کامل پزشکان و پرسنل اورژانس از پروتکل ها و دستورالعمل های مربوط به مدیریت مشکل خودکشی</a:t>
            </a:r>
          </a:p>
          <a:p>
            <a:endParaRPr lang="fa-IR" dirty="0"/>
          </a:p>
        </p:txBody>
      </p:sp>
      <p:sp>
        <p:nvSpPr>
          <p:cNvPr id="3" name="Title 2"/>
          <p:cNvSpPr>
            <a:spLocks noGrp="1"/>
          </p:cNvSpPr>
          <p:nvPr>
            <p:ph type="title"/>
          </p:nvPr>
        </p:nvSpPr>
        <p:spPr/>
        <p:txBody>
          <a:bodyPr>
            <a:normAutofit fontScale="90000"/>
          </a:bodyPr>
          <a:lstStyle/>
          <a:p>
            <a:pPr algn="ctr"/>
            <a:r>
              <a:rPr lang="fa-IR" sz="4400" dirty="0">
                <a:solidFill>
                  <a:srgbClr val="FF0000"/>
                </a:solidFill>
                <a:cs typeface="B Nazanin" pitchFamily="2" charset="-78"/>
              </a:rPr>
              <a:t>مشکلات بستری </a:t>
            </a:r>
            <a:r>
              <a:rPr lang="fa-IR" sz="4400" dirty="0" smtClean="0">
                <a:solidFill>
                  <a:srgbClr val="FF0000"/>
                </a:solidFill>
                <a:cs typeface="B Nazanin" pitchFamily="2" charset="-78"/>
              </a:rPr>
              <a:t>بیماران</a:t>
            </a:r>
            <a:r>
              <a:rPr lang="fa-IR" sz="4400" dirty="0">
                <a:solidFill>
                  <a:srgbClr val="FF0000"/>
                </a:solidFill>
                <a:cs typeface="B Nazanin" pitchFamily="2" charset="-78"/>
              </a:rPr>
              <a:t/>
            </a:r>
            <a:br>
              <a:rPr lang="fa-IR" sz="4400" dirty="0">
                <a:solidFill>
                  <a:srgbClr val="FF0000"/>
                </a:solidFill>
                <a:cs typeface="B Nazanin" pitchFamily="2" charset="-78"/>
              </a:rPr>
            </a:br>
            <a:endParaRPr lang="fa-IR" dirty="0">
              <a:solidFill>
                <a:srgbClr val="FF0000"/>
              </a:solidFill>
            </a:endParaRPr>
          </a:p>
        </p:txBody>
      </p:sp>
    </p:spTree>
    <p:extLst>
      <p:ext uri="{BB962C8B-B14F-4D97-AF65-F5344CB8AC3E}">
        <p14:creationId xmlns:p14="http://schemas.microsoft.com/office/powerpoint/2010/main" val="164273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438400"/>
            <a:ext cx="8229600" cy="3687763"/>
          </a:xfrm>
        </p:spPr>
        <p:txBody>
          <a:bodyPr/>
          <a:lstStyle/>
          <a:p>
            <a:pPr marL="0" indent="0" algn="ctr">
              <a:buNone/>
            </a:pPr>
            <a:r>
              <a:rPr lang="fa-IR" sz="4800" b="1" dirty="0" smtClean="0">
                <a:solidFill>
                  <a:srgbClr val="FF0000"/>
                </a:solidFill>
                <a:cs typeface="B Nazanin" pitchFamily="2" charset="-78"/>
              </a:rPr>
              <a:t>غربالگری اعتیاد</a:t>
            </a:r>
            <a:endParaRPr lang="fa-IR" sz="4800" b="1" dirty="0">
              <a:solidFill>
                <a:srgbClr val="FF0000"/>
              </a:solidFill>
              <a:cs typeface="B Nazanin" pitchFamily="2" charset="-78"/>
            </a:endParaRPr>
          </a:p>
          <a:p>
            <a:endParaRPr lang="fa-IR" dirty="0"/>
          </a:p>
        </p:txBody>
      </p:sp>
      <p:sp>
        <p:nvSpPr>
          <p:cNvPr id="2" name="Title 1"/>
          <p:cNvSpPr>
            <a:spLocks noGrp="1"/>
          </p:cNvSpPr>
          <p:nvPr>
            <p:ph type="title"/>
          </p:nvPr>
        </p:nvSpPr>
        <p:spPr/>
        <p:txBody>
          <a:bodyPr>
            <a:normAutofit/>
          </a:bodyPr>
          <a:lstStyle/>
          <a:p>
            <a:endParaRPr lang="fa-IR" dirty="0">
              <a:solidFill>
                <a:srgbClr val="FF0000"/>
              </a:solidFill>
            </a:endParaRPr>
          </a:p>
        </p:txBody>
      </p:sp>
    </p:spTree>
    <p:extLst>
      <p:ext uri="{BB962C8B-B14F-4D97-AF65-F5344CB8AC3E}">
        <p14:creationId xmlns:p14="http://schemas.microsoft.com/office/powerpoint/2010/main" val="2541736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8153400" cy="4800600"/>
          </a:xfrm>
        </p:spPr>
        <p:txBody>
          <a:bodyPr>
            <a:noAutofit/>
          </a:bodyPr>
          <a:lstStyle/>
          <a:p>
            <a:pPr algn="just" rtl="1">
              <a:defRPr/>
            </a:pPr>
            <a:r>
              <a:rPr lang="ar-SA" sz="2400" dirty="0">
                <a:cs typeface="B Lotus" pitchFamily="2" charset="-78"/>
              </a:rPr>
              <a:t>براساس آمارهاي رسمی ستاد مبارزه با مواد مخدر </a:t>
            </a:r>
            <a:r>
              <a:rPr lang="ar-SA" sz="2400" b="1" dirty="0">
                <a:solidFill>
                  <a:schemeClr val="accent6">
                    <a:lumMod val="75000"/>
                  </a:schemeClr>
                </a:solidFill>
                <a:cs typeface="B Lotus" pitchFamily="2" charset="-78"/>
              </a:rPr>
              <a:t>يك ميليون و 325 هزار نفر </a:t>
            </a:r>
            <a:r>
              <a:rPr lang="ar-SA" sz="2400" b="1" dirty="0">
                <a:cs typeface="B Lotus" pitchFamily="2" charset="-78"/>
              </a:rPr>
              <a:t>معتاد </a:t>
            </a:r>
            <a:r>
              <a:rPr lang="ar-SA" sz="2400" dirty="0">
                <a:cs typeface="B Lotus" pitchFamily="2" charset="-78"/>
              </a:rPr>
              <a:t>در كشور هستند كه از اين رقم 91 درصد را مردان تشكيل مي دهند</a:t>
            </a:r>
            <a:r>
              <a:rPr lang="ar-SA" sz="2400" dirty="0" smtClean="0">
                <a:cs typeface="B Lotus" pitchFamily="2" charset="-78"/>
              </a:rPr>
              <a:t>.</a:t>
            </a:r>
            <a:endParaRPr lang="en-US" sz="2400" dirty="0" smtClean="0">
              <a:cs typeface="B Lotus" pitchFamily="2" charset="-78"/>
            </a:endParaRPr>
          </a:p>
          <a:p>
            <a:pPr lvl="1" algn="just" rtl="1">
              <a:defRPr/>
            </a:pPr>
            <a:r>
              <a:rPr lang="fa-IR" sz="2400" dirty="0" smtClean="0">
                <a:cs typeface="B Lotus" pitchFamily="2" charset="-78"/>
              </a:rPr>
              <a:t>51% مواد افیونی</a:t>
            </a:r>
          </a:p>
          <a:p>
            <a:pPr lvl="1" algn="just" rtl="1">
              <a:defRPr/>
            </a:pPr>
            <a:r>
              <a:rPr lang="fa-IR" sz="2400" dirty="0" smtClean="0">
                <a:cs typeface="B Lotus" pitchFamily="2" charset="-78"/>
              </a:rPr>
              <a:t>26% مت آمفتامین (شیشه)</a:t>
            </a:r>
          </a:p>
          <a:p>
            <a:pPr marL="457200" lvl="1" indent="0" algn="just" rtl="1">
              <a:buFont typeface="Wingdings" pitchFamily="2" charset="2"/>
              <a:buNone/>
              <a:defRPr/>
            </a:pPr>
            <a:endParaRPr lang="fa-IR" sz="2000" dirty="0" smtClean="0">
              <a:cs typeface="B Lotus" pitchFamily="2" charset="-78"/>
            </a:endParaRPr>
          </a:p>
          <a:p>
            <a:pPr algn="just" rtl="1">
              <a:defRPr/>
            </a:pPr>
            <a:r>
              <a:rPr lang="ar-SA" sz="2400" dirty="0" smtClean="0">
                <a:cs typeface="B Lotus" pitchFamily="2" charset="-78"/>
              </a:rPr>
              <a:t>بر </a:t>
            </a:r>
            <a:r>
              <a:rPr lang="ar-SA" sz="2400" dirty="0">
                <a:cs typeface="B Lotus" pitchFamily="2" charset="-78"/>
              </a:rPr>
              <a:t>اساس داده های پیمایش ملی سلامت روان 90-1389 </a:t>
            </a:r>
            <a:r>
              <a:rPr lang="ar-SA" sz="2400" b="1" dirty="0">
                <a:solidFill>
                  <a:srgbClr val="C00000"/>
                </a:solidFill>
                <a:cs typeface="B Lotus" pitchFamily="2" charset="-78"/>
              </a:rPr>
              <a:t>2.1% </a:t>
            </a:r>
            <a:r>
              <a:rPr lang="ar-SA" sz="2400" dirty="0">
                <a:cs typeface="B Lotus" pitchFamily="2" charset="-78"/>
              </a:rPr>
              <a:t>(2.5-1.7%) جمعیت بزرگسال 64-15 ساله به یک تشخیص فعلی اختلال مصرف مواد (به جز الکل) مبتلا هستند </a:t>
            </a:r>
            <a:r>
              <a:rPr lang="ar-SA" sz="2000" dirty="0" smtClean="0">
                <a:cs typeface="B Lotus" pitchFamily="2" charset="-78"/>
              </a:rPr>
              <a:t>(</a:t>
            </a:r>
            <a:r>
              <a:rPr lang="fa-IR" sz="2000" dirty="0" smtClean="0">
                <a:cs typeface="B Lotus" pitchFamily="2" charset="-78"/>
              </a:rPr>
              <a:t>وزارت بهداشت </a:t>
            </a:r>
            <a:r>
              <a:rPr lang="ar-SA" sz="2000" dirty="0" smtClean="0">
                <a:cs typeface="B Lotus" pitchFamily="2" charset="-78"/>
              </a:rPr>
              <a:t>1392)</a:t>
            </a:r>
            <a:endParaRPr lang="fa-IR" sz="2000" dirty="0" smtClean="0">
              <a:cs typeface="B Lotus" pitchFamily="2" charset="-78"/>
            </a:endParaRPr>
          </a:p>
        </p:txBody>
      </p:sp>
      <p:sp>
        <p:nvSpPr>
          <p:cNvPr id="79875" name="Title 1"/>
          <p:cNvSpPr>
            <a:spLocks noGrp="1"/>
          </p:cNvSpPr>
          <p:nvPr>
            <p:ph type="title"/>
          </p:nvPr>
        </p:nvSpPr>
        <p:spPr/>
        <p:txBody>
          <a:bodyPr/>
          <a:lstStyle/>
          <a:p>
            <a:pPr algn="r" rtl="1"/>
            <a:r>
              <a:rPr lang="fa-IR" sz="4400" b="1" smtClean="0">
                <a:cs typeface="B Titr" pitchFamily="2" charset="-78"/>
              </a:rPr>
              <a:t>ابعاد مشکل در ایران</a:t>
            </a:r>
            <a:endParaRPr lang="en-US" sz="4400" b="1" smtClean="0">
              <a:cs typeface="B Titr" pitchFamily="2" charset="-78"/>
            </a:endParaRPr>
          </a:p>
        </p:txBody>
      </p:sp>
    </p:spTree>
    <p:extLst>
      <p:ext uri="{BB962C8B-B14F-4D97-AF65-F5344CB8AC3E}">
        <p14:creationId xmlns:p14="http://schemas.microsoft.com/office/powerpoint/2010/main" val="401757931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endParaRPr lang="fa-IR" dirty="0"/>
          </a:p>
          <a:p>
            <a:r>
              <a:rPr lang="fa-IR" b="1" dirty="0">
                <a:cs typeface="B Nazanin" pitchFamily="2" charset="-78"/>
              </a:rPr>
              <a:t>غربالگری سلامت روان</a:t>
            </a:r>
          </a:p>
          <a:p>
            <a:pPr algn="r" rtl="1"/>
            <a:endParaRPr lang="fa-IR" b="1" dirty="0">
              <a:cs typeface="B Nazanin" pitchFamily="2" charset="-78"/>
            </a:endParaRPr>
          </a:p>
          <a:p>
            <a:r>
              <a:rPr lang="fa-IR" b="1" dirty="0" smtClean="0">
                <a:cs typeface="B Nazanin" pitchFamily="2" charset="-78"/>
              </a:rPr>
              <a:t>غربالگری اعتیاد</a:t>
            </a:r>
            <a:endParaRPr lang="fa-IR" b="1" dirty="0">
              <a:cs typeface="B Nazanin" pitchFamily="2" charset="-78"/>
            </a:endParaRPr>
          </a:p>
          <a:p>
            <a:pPr algn="r" rtl="1"/>
            <a:endParaRPr lang="fa-IR" b="1" dirty="0" smtClean="0">
              <a:cs typeface="B Nazanin" pitchFamily="2" charset="-78"/>
            </a:endParaRPr>
          </a:p>
          <a:p>
            <a:pPr algn="r" rtl="1"/>
            <a:r>
              <a:rPr lang="fa-IR" b="1" dirty="0" smtClean="0">
                <a:cs typeface="B Nazanin" pitchFamily="2" charset="-78"/>
              </a:rPr>
              <a:t>غربالگری سلامت اجتماعی</a:t>
            </a:r>
            <a:endParaRPr lang="fa-IR" b="1" dirty="0">
              <a:cs typeface="B Nazanin" pitchFamily="2" charset="-78"/>
            </a:endParaRPr>
          </a:p>
        </p:txBody>
      </p:sp>
      <p:sp>
        <p:nvSpPr>
          <p:cNvPr id="2" name="Title 1"/>
          <p:cNvSpPr>
            <a:spLocks noGrp="1"/>
          </p:cNvSpPr>
          <p:nvPr>
            <p:ph type="title"/>
          </p:nvPr>
        </p:nvSpPr>
        <p:spPr/>
        <p:txBody>
          <a:bodyPr>
            <a:normAutofit fontScale="90000"/>
          </a:bodyPr>
          <a:lstStyle/>
          <a:p>
            <a:pPr algn="ctr"/>
            <a:r>
              <a:rPr lang="fa-IR" dirty="0" smtClean="0">
                <a:solidFill>
                  <a:srgbClr val="FF0000"/>
                </a:solidFill>
                <a:latin typeface="Times New Roman"/>
                <a:ea typeface="Times New Roman"/>
                <a:cs typeface="B Nazanin" pitchFamily="2" charset="-78"/>
              </a:rPr>
              <a:t>غربالگری سلامت </a:t>
            </a:r>
            <a:r>
              <a:rPr lang="fa-IR" dirty="0">
                <a:solidFill>
                  <a:srgbClr val="FF0000"/>
                </a:solidFill>
                <a:latin typeface="Times New Roman"/>
                <a:ea typeface="Times New Roman"/>
                <a:cs typeface="B Nazanin" pitchFamily="2" charset="-78"/>
              </a:rPr>
              <a:t>روانی اجتماعی و اعتیاد در دوران بارداری</a:t>
            </a:r>
            <a:endParaRPr lang="fa-IR" dirty="0">
              <a:solidFill>
                <a:srgbClr val="FF0000"/>
              </a:solidFill>
              <a:cs typeface="B Nazanin" pitchFamily="2" charset="-78"/>
            </a:endParaRPr>
          </a:p>
        </p:txBody>
      </p:sp>
    </p:spTree>
    <p:extLst>
      <p:ext uri="{BB962C8B-B14F-4D97-AF65-F5344CB8AC3E}">
        <p14:creationId xmlns:p14="http://schemas.microsoft.com/office/powerpoint/2010/main" val="37912214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438400"/>
            <a:ext cx="7924800" cy="3581400"/>
          </a:xfrm>
        </p:spPr>
        <p:txBody>
          <a:bodyPr/>
          <a:lstStyle/>
          <a:p>
            <a:pPr algn="just" rtl="1">
              <a:defRPr/>
            </a:pPr>
            <a:r>
              <a:rPr lang="ar-SA" sz="2400" dirty="0" smtClean="0">
                <a:cs typeface="B Lotus" pitchFamily="2" charset="-78"/>
              </a:rPr>
              <a:t>علاوه بر خود معتادان سلامت و کیفیت زندگی همسر و فرزندان افراد معتاد نیز در معرض خطر بوده و نیاز به توجه خاص دارد. با در نظر گرفتن بعد خانوار ایرانی </a:t>
            </a:r>
            <a:r>
              <a:rPr lang="fa-IR" sz="2400" dirty="0" smtClean="0">
                <a:cs typeface="B Lotus" pitchFamily="2" charset="-78"/>
              </a:rPr>
              <a:t>3.6</a:t>
            </a:r>
            <a:r>
              <a:rPr lang="ar-SA" sz="2400" dirty="0" smtClean="0">
                <a:cs typeface="B Lotus" pitchFamily="2" charset="-78"/>
              </a:rPr>
              <a:t> به معنای آن است که در حدود 5 میلیون نفر جمعیت کشور مستقیماً با اختلالات مصرف مواد درگیر هستند.</a:t>
            </a:r>
            <a:endParaRPr lang="fa-IR" sz="2400" dirty="0" smtClean="0">
              <a:cs typeface="B Lotus" pitchFamily="2" charset="-78"/>
            </a:endParaRPr>
          </a:p>
          <a:p>
            <a:pPr marL="0" indent="0" algn="just" rtl="1">
              <a:buFont typeface="Wingdings" pitchFamily="2" charset="2"/>
              <a:buNone/>
              <a:defRPr/>
            </a:pPr>
            <a:endParaRPr lang="en-US" sz="2400" dirty="0" smtClean="0">
              <a:cs typeface="B Lotus" pitchFamily="2" charset="-78"/>
            </a:endParaRPr>
          </a:p>
        </p:txBody>
      </p:sp>
      <p:sp>
        <p:nvSpPr>
          <p:cNvPr id="82947" name="Title 1"/>
          <p:cNvSpPr>
            <a:spLocks noGrp="1"/>
          </p:cNvSpPr>
          <p:nvPr>
            <p:ph type="title"/>
          </p:nvPr>
        </p:nvSpPr>
        <p:spPr/>
        <p:txBody>
          <a:bodyPr/>
          <a:lstStyle/>
          <a:p>
            <a:endParaRPr lang="fa-IR" smtClean="0"/>
          </a:p>
        </p:txBody>
      </p:sp>
    </p:spTree>
    <p:extLst>
      <p:ext uri="{BB962C8B-B14F-4D97-AF65-F5344CB8AC3E}">
        <p14:creationId xmlns:p14="http://schemas.microsoft.com/office/powerpoint/2010/main" val="116568668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04800"/>
            <a:ext cx="8229600" cy="1143000"/>
          </a:xfrm>
        </p:spPr>
        <p:txBody>
          <a:bodyPr>
            <a:noAutofit/>
          </a:bodyPr>
          <a:lstStyle/>
          <a:p>
            <a:pPr marL="342900" indent="-342900" algn="ctr" rtl="1" eaLnBrk="1" hangingPunct="1">
              <a:spcBef>
                <a:spcPts val="400"/>
              </a:spcBef>
              <a:defRPr/>
            </a:pPr>
            <a:r>
              <a:rPr lang="fa-IR" sz="2400" b="1" dirty="0" smtClean="0">
                <a:solidFill>
                  <a:schemeClr val="bg1"/>
                </a:solidFill>
                <a:effectLst>
                  <a:outerShdw blurRad="38100" dist="38100" dir="2700000" algn="tl">
                    <a:srgbClr val="C0C0C0"/>
                  </a:outerShdw>
                </a:effectLst>
                <a:cs typeface="B Titr" pitchFamily="2" charset="-78"/>
              </a:rPr>
              <a:t>پیماش ملی سلامت روان 90-1389</a:t>
            </a:r>
            <a:br>
              <a:rPr lang="fa-IR" sz="2400" b="1" dirty="0" smtClean="0">
                <a:solidFill>
                  <a:schemeClr val="bg1"/>
                </a:solidFill>
                <a:effectLst>
                  <a:outerShdw blurRad="38100" dist="38100" dir="2700000" algn="tl">
                    <a:srgbClr val="C0C0C0"/>
                  </a:outerShdw>
                </a:effectLst>
                <a:cs typeface="B Titr" pitchFamily="2" charset="-78"/>
              </a:rPr>
            </a:br>
            <a:r>
              <a:rPr lang="fa-IR" sz="2400" b="1" dirty="0" smtClean="0">
                <a:solidFill>
                  <a:schemeClr val="bg1"/>
                </a:solidFill>
                <a:effectLst>
                  <a:outerShdw blurRad="38100" dist="38100" dir="2700000" algn="tl">
                    <a:srgbClr val="C0C0C0"/>
                  </a:outerShdw>
                </a:effectLst>
                <a:cs typeface="B Titr" pitchFamily="2" charset="-78"/>
              </a:rPr>
              <a:t>مصرف سالانه (حداقل یک بار در سال گذشته) مواد غیرقانونی</a:t>
            </a:r>
            <a:r>
              <a:rPr lang="fa-IR" sz="2800" b="1" dirty="0" smtClean="0">
                <a:solidFill>
                  <a:srgbClr val="1F1FD3"/>
                </a:solidFill>
                <a:effectLst>
                  <a:outerShdw blurRad="38100" dist="38100" dir="2700000" algn="tl">
                    <a:srgbClr val="C0C0C0"/>
                  </a:outerShdw>
                </a:effectLst>
                <a:cs typeface="B Roya" pitchFamily="2" charset="-78"/>
              </a:rPr>
              <a:t/>
            </a:r>
            <a:br>
              <a:rPr lang="fa-IR" sz="2800" b="1" dirty="0" smtClean="0">
                <a:solidFill>
                  <a:srgbClr val="1F1FD3"/>
                </a:solidFill>
                <a:effectLst>
                  <a:outerShdw blurRad="38100" dist="38100" dir="2700000" algn="tl">
                    <a:srgbClr val="C0C0C0"/>
                  </a:outerShdw>
                </a:effectLst>
                <a:cs typeface="B Roya" pitchFamily="2" charset="-78"/>
              </a:rPr>
            </a:br>
            <a:r>
              <a:rPr lang="fa-IR" sz="1400" dirty="0" smtClean="0">
                <a:solidFill>
                  <a:srgbClr val="000000"/>
                </a:solidFill>
                <a:latin typeface="Candara" pitchFamily="34" charset="0"/>
                <a:cs typeface="B Roya" pitchFamily="2" charset="-78"/>
              </a:rPr>
              <a:t>(رحیمی موقر 1392)</a:t>
            </a:r>
            <a:r>
              <a:rPr lang="en-US" sz="1400" dirty="0" smtClean="0">
                <a:solidFill>
                  <a:srgbClr val="000000"/>
                </a:solidFill>
                <a:latin typeface="Candara" pitchFamily="34" charset="0"/>
                <a:cs typeface="B Roya" pitchFamily="2" charset="-78"/>
              </a:rPr>
              <a:t/>
            </a:r>
            <a:br>
              <a:rPr lang="en-US" sz="1400" dirty="0" smtClean="0">
                <a:solidFill>
                  <a:srgbClr val="000000"/>
                </a:solidFill>
                <a:latin typeface="Candara" pitchFamily="34" charset="0"/>
                <a:cs typeface="B Roya" pitchFamily="2" charset="-78"/>
              </a:rPr>
            </a:br>
            <a:endParaRPr lang="en-US" sz="2800" b="1" dirty="0" smtClean="0">
              <a:solidFill>
                <a:srgbClr val="1F1FD3"/>
              </a:solidFill>
              <a:effectLst>
                <a:outerShdw blurRad="38100" dist="38100" dir="2700000" algn="tl">
                  <a:srgbClr val="C0C0C0"/>
                </a:outerShdw>
              </a:effectLst>
              <a:cs typeface="B Roya" pitchFamily="2" charset="-78"/>
            </a:endParaRPr>
          </a:p>
        </p:txBody>
      </p:sp>
      <p:graphicFrame>
        <p:nvGraphicFramePr>
          <p:cNvPr id="4" name="Content Placeholder 3"/>
          <p:cNvGraphicFramePr>
            <a:graphicFrameLocks noGrp="1"/>
          </p:cNvGraphicFramePr>
          <p:nvPr>
            <p:ph idx="1"/>
          </p:nvPr>
        </p:nvGraphicFramePr>
        <p:xfrm>
          <a:off x="685800" y="1600200"/>
          <a:ext cx="7772401" cy="3429000"/>
        </p:xfrm>
        <a:graphic>
          <a:graphicData uri="http://schemas.openxmlformats.org/drawingml/2006/table">
            <a:tbl>
              <a:tblPr firstRow="1" bandRow="1">
                <a:tableStyleId>{5C22544A-7EE6-4342-B048-85BDC9FD1C3A}</a:tableStyleId>
              </a:tblPr>
              <a:tblGrid>
                <a:gridCol w="1367367"/>
                <a:gridCol w="1297457"/>
                <a:gridCol w="1332412"/>
                <a:gridCol w="3775165"/>
              </a:tblGrid>
              <a:tr h="370840">
                <a:tc>
                  <a:txBody>
                    <a:bodyPr/>
                    <a:lstStyle/>
                    <a:p>
                      <a:pPr algn="ctr"/>
                      <a:r>
                        <a:rPr lang="fa-IR" dirty="0" smtClean="0">
                          <a:cs typeface="B Roya" pitchFamily="2" charset="-78"/>
                        </a:rPr>
                        <a:t>کل</a:t>
                      </a:r>
                      <a:endParaRPr lang="en-US" dirty="0">
                        <a:cs typeface="B Roya" pitchFamily="2" charset="-78"/>
                      </a:endParaRPr>
                    </a:p>
                  </a:txBody>
                  <a:tcPr/>
                </a:tc>
                <a:tc>
                  <a:txBody>
                    <a:bodyPr/>
                    <a:lstStyle/>
                    <a:p>
                      <a:pPr algn="ctr"/>
                      <a:r>
                        <a:rPr lang="fa-IR" dirty="0" smtClean="0">
                          <a:cs typeface="B Roya" pitchFamily="2" charset="-78"/>
                        </a:rPr>
                        <a:t>مرد</a:t>
                      </a:r>
                      <a:endParaRPr lang="en-US" dirty="0">
                        <a:cs typeface="B Roya" pitchFamily="2" charset="-78"/>
                      </a:endParaRPr>
                    </a:p>
                  </a:txBody>
                  <a:tcPr/>
                </a:tc>
                <a:tc>
                  <a:txBody>
                    <a:bodyPr/>
                    <a:lstStyle/>
                    <a:p>
                      <a:pPr algn="ctr"/>
                      <a:r>
                        <a:rPr lang="fa-IR" dirty="0" smtClean="0">
                          <a:cs typeface="B Roya" pitchFamily="2" charset="-78"/>
                        </a:rPr>
                        <a:t>زن</a:t>
                      </a:r>
                      <a:endParaRPr lang="en-US" dirty="0">
                        <a:cs typeface="B Roya" pitchFamily="2" charset="-78"/>
                      </a:endParaRPr>
                    </a:p>
                  </a:txBody>
                  <a:tcPr/>
                </a:tc>
                <a:tc>
                  <a:txBody>
                    <a:bodyPr/>
                    <a:lstStyle/>
                    <a:p>
                      <a:pPr algn="ctr"/>
                      <a:endParaRPr lang="en-US" dirty="0">
                        <a:cs typeface="B Roya" pitchFamily="2" charset="-78"/>
                      </a:endParaRPr>
                    </a:p>
                  </a:txBody>
                  <a:tcPr/>
                </a:tc>
              </a:tr>
              <a:tr h="467360">
                <a:tc>
                  <a:txBody>
                    <a:bodyPr/>
                    <a:lstStyle/>
                    <a:p>
                      <a:pPr algn="ctr"/>
                      <a:r>
                        <a:rPr lang="fa-IR" b="1" dirty="0" smtClean="0">
                          <a:cs typeface="B Roya" pitchFamily="2" charset="-78"/>
                        </a:rPr>
                        <a:t>1.3</a:t>
                      </a:r>
                      <a:endParaRPr lang="en-US" b="1" dirty="0">
                        <a:cs typeface="B Roya" pitchFamily="2" charset="-78"/>
                      </a:endParaRPr>
                    </a:p>
                  </a:txBody>
                  <a:tcPr/>
                </a:tc>
                <a:tc>
                  <a:txBody>
                    <a:bodyPr/>
                    <a:lstStyle/>
                    <a:p>
                      <a:pPr algn="ctr"/>
                      <a:r>
                        <a:rPr lang="fa-IR" b="1" dirty="0" smtClean="0">
                          <a:cs typeface="B Roya" pitchFamily="2" charset="-78"/>
                        </a:rPr>
                        <a:t>2.4</a:t>
                      </a:r>
                      <a:endParaRPr lang="en-US" b="1" dirty="0">
                        <a:cs typeface="B Roya" pitchFamily="2" charset="-78"/>
                      </a:endParaRPr>
                    </a:p>
                  </a:txBody>
                  <a:tcPr/>
                </a:tc>
                <a:tc>
                  <a:txBody>
                    <a:bodyPr/>
                    <a:lstStyle/>
                    <a:p>
                      <a:pPr algn="ctr"/>
                      <a:r>
                        <a:rPr lang="fa-IR" b="1" dirty="0" smtClean="0">
                          <a:cs typeface="B Roya" pitchFamily="2" charset="-78"/>
                        </a:rPr>
                        <a:t>0.2</a:t>
                      </a:r>
                      <a:endParaRPr lang="en-US" b="1" dirty="0">
                        <a:cs typeface="B Roya" pitchFamily="2" charset="-78"/>
                      </a:endParaRPr>
                    </a:p>
                  </a:txBody>
                  <a:tcPr/>
                </a:tc>
                <a:tc>
                  <a:txBody>
                    <a:bodyPr/>
                    <a:lstStyle/>
                    <a:p>
                      <a:pPr algn="r"/>
                      <a:r>
                        <a:rPr lang="fa-IR" b="1" dirty="0" smtClean="0">
                          <a:cs typeface="B Roya" pitchFamily="2" charset="-78"/>
                        </a:rPr>
                        <a:t>حشیش</a:t>
                      </a:r>
                      <a:endParaRPr lang="en-US" b="1" dirty="0">
                        <a:cs typeface="B Roya" pitchFamily="2" charset="-78"/>
                      </a:endParaRPr>
                    </a:p>
                  </a:txBody>
                  <a:tcPr/>
                </a:tc>
              </a:tr>
              <a:tr h="685800">
                <a:tc>
                  <a:txBody>
                    <a:bodyPr/>
                    <a:lstStyle/>
                    <a:p>
                      <a:pPr algn="ctr"/>
                      <a:r>
                        <a:rPr lang="fa-IR" b="1" dirty="0" smtClean="0">
                          <a:cs typeface="B Roya" pitchFamily="2" charset="-78"/>
                        </a:rPr>
                        <a:t>5.3</a:t>
                      </a:r>
                      <a:endParaRPr lang="en-US" b="1" dirty="0">
                        <a:cs typeface="B Roya" pitchFamily="2" charset="-78"/>
                      </a:endParaRPr>
                    </a:p>
                  </a:txBody>
                  <a:tcPr/>
                </a:tc>
                <a:tc>
                  <a:txBody>
                    <a:bodyPr/>
                    <a:lstStyle/>
                    <a:p>
                      <a:pPr algn="ctr"/>
                      <a:r>
                        <a:rPr lang="fa-IR" b="1" dirty="0" smtClean="0">
                          <a:cs typeface="B Roya" pitchFamily="2" charset="-78"/>
                        </a:rPr>
                        <a:t>9.3</a:t>
                      </a:r>
                      <a:endParaRPr lang="en-US" b="1" dirty="0">
                        <a:cs typeface="B Roya" pitchFamily="2" charset="-78"/>
                      </a:endParaRPr>
                    </a:p>
                  </a:txBody>
                  <a:tcPr/>
                </a:tc>
                <a:tc>
                  <a:txBody>
                    <a:bodyPr/>
                    <a:lstStyle/>
                    <a:p>
                      <a:pPr algn="ctr"/>
                      <a:r>
                        <a:rPr lang="fa-IR" b="1" dirty="0" smtClean="0">
                          <a:cs typeface="B Roya" pitchFamily="2" charset="-78"/>
                        </a:rPr>
                        <a:t>1.0</a:t>
                      </a:r>
                      <a:endParaRPr lang="en-US" b="1" dirty="0">
                        <a:cs typeface="B Roya" pitchFamily="2" charset="-78"/>
                      </a:endParaRPr>
                    </a:p>
                  </a:txBody>
                  <a:tcPr/>
                </a:tc>
                <a:tc>
                  <a:txBody>
                    <a:bodyPr/>
                    <a:lstStyle/>
                    <a:p>
                      <a:pPr algn="r"/>
                      <a:r>
                        <a:rPr lang="fa-IR" b="1" dirty="0" smtClean="0">
                          <a:cs typeface="B Roya" pitchFamily="2" charset="-78"/>
                        </a:rPr>
                        <a:t>مواد افیونی </a:t>
                      </a:r>
                    </a:p>
                    <a:p>
                      <a:pPr algn="r"/>
                      <a:r>
                        <a:rPr lang="fa-IR" b="1" dirty="0" smtClean="0">
                          <a:cs typeface="B Roya" pitchFamily="2" charset="-78"/>
                        </a:rPr>
                        <a:t>(به جز داروهای اپیوئیدی</a:t>
                      </a:r>
                      <a:r>
                        <a:rPr lang="fa-IR" b="1" baseline="0" dirty="0" smtClean="0">
                          <a:cs typeface="B Roya" pitchFamily="2" charset="-78"/>
                        </a:rPr>
                        <a:t> نسخه ای)</a:t>
                      </a:r>
                      <a:endParaRPr lang="en-US" b="1" dirty="0">
                        <a:cs typeface="B Roya" pitchFamily="2" charset="-78"/>
                      </a:endParaRPr>
                    </a:p>
                  </a:txBody>
                  <a:tcPr/>
                </a:tc>
              </a:tr>
              <a:tr h="457200">
                <a:tc>
                  <a:txBody>
                    <a:bodyPr/>
                    <a:lstStyle/>
                    <a:p>
                      <a:pPr algn="ctr"/>
                      <a:r>
                        <a:rPr lang="fa-IR" b="1" dirty="0" smtClean="0">
                          <a:cs typeface="B Roya" pitchFamily="2" charset="-78"/>
                        </a:rPr>
                        <a:t>1</a:t>
                      </a:r>
                      <a:endParaRPr lang="en-US" b="1" dirty="0">
                        <a:cs typeface="B Roya" pitchFamily="2" charset="-78"/>
                      </a:endParaRPr>
                    </a:p>
                  </a:txBody>
                  <a:tcPr/>
                </a:tc>
                <a:tc>
                  <a:txBody>
                    <a:bodyPr/>
                    <a:lstStyle/>
                    <a:p>
                      <a:pPr algn="ctr"/>
                      <a:r>
                        <a:rPr lang="fa-IR" b="1" dirty="0" smtClean="0">
                          <a:cs typeface="B Roya" pitchFamily="2" charset="-78"/>
                        </a:rPr>
                        <a:t>1.6</a:t>
                      </a:r>
                      <a:endParaRPr lang="en-US" b="1" dirty="0">
                        <a:cs typeface="B Roya" pitchFamily="2" charset="-78"/>
                      </a:endParaRPr>
                    </a:p>
                  </a:txBody>
                  <a:tcPr/>
                </a:tc>
                <a:tc>
                  <a:txBody>
                    <a:bodyPr/>
                    <a:lstStyle/>
                    <a:p>
                      <a:pPr algn="ctr"/>
                      <a:r>
                        <a:rPr lang="fa-IR" b="1" dirty="0" smtClean="0">
                          <a:cs typeface="B Roya" pitchFamily="2" charset="-78"/>
                        </a:rPr>
                        <a:t>0.4</a:t>
                      </a:r>
                      <a:endParaRPr lang="en-US" b="1" dirty="0">
                        <a:cs typeface="B Roya" pitchFamily="2" charset="-78"/>
                      </a:endParaRPr>
                    </a:p>
                  </a:txBody>
                  <a:tcPr/>
                </a:tc>
                <a:tc>
                  <a:txBody>
                    <a:bodyPr/>
                    <a:lstStyle/>
                    <a:p>
                      <a:pPr algn="r"/>
                      <a:r>
                        <a:rPr lang="fa-IR" b="1" dirty="0" smtClean="0">
                          <a:cs typeface="B Roya" pitchFamily="2" charset="-78"/>
                        </a:rPr>
                        <a:t>محرک های شبه آمفتامینی</a:t>
                      </a:r>
                      <a:endParaRPr lang="en-US" b="1" dirty="0">
                        <a:cs typeface="B Roya" pitchFamily="2" charset="-78"/>
                      </a:endParaRPr>
                    </a:p>
                  </a:txBody>
                  <a:tcPr/>
                </a:tc>
              </a:tr>
              <a:tr h="457200">
                <a:tc>
                  <a:txBody>
                    <a:bodyPr/>
                    <a:lstStyle/>
                    <a:p>
                      <a:pPr algn="ctr"/>
                      <a:r>
                        <a:rPr lang="fa-IR" b="1" dirty="0" smtClean="0">
                          <a:cs typeface="B Roya" pitchFamily="2" charset="-78"/>
                        </a:rPr>
                        <a:t>6.3</a:t>
                      </a:r>
                      <a:endParaRPr lang="en-US" b="1" dirty="0">
                        <a:cs typeface="B Roya" pitchFamily="2" charset="-78"/>
                      </a:endParaRPr>
                    </a:p>
                  </a:txBody>
                  <a:tcPr/>
                </a:tc>
                <a:tc>
                  <a:txBody>
                    <a:bodyPr/>
                    <a:lstStyle/>
                    <a:p>
                      <a:pPr algn="ctr"/>
                      <a:r>
                        <a:rPr lang="fa-IR" b="1" dirty="0" smtClean="0">
                          <a:cs typeface="B Roya" pitchFamily="2" charset="-78"/>
                        </a:rPr>
                        <a:t>11</a:t>
                      </a:r>
                      <a:endParaRPr lang="en-US" b="1" dirty="0">
                        <a:cs typeface="B Roya" pitchFamily="2" charset="-78"/>
                      </a:endParaRPr>
                    </a:p>
                  </a:txBody>
                  <a:tcPr/>
                </a:tc>
                <a:tc>
                  <a:txBody>
                    <a:bodyPr/>
                    <a:lstStyle/>
                    <a:p>
                      <a:pPr algn="ctr"/>
                      <a:r>
                        <a:rPr lang="fa-IR" b="1" dirty="0" smtClean="0">
                          <a:cs typeface="B Roya" pitchFamily="2" charset="-78"/>
                        </a:rPr>
                        <a:t>1.6</a:t>
                      </a:r>
                      <a:endParaRPr lang="en-US" b="1" dirty="0">
                        <a:cs typeface="B Roya" pitchFamily="2" charset="-78"/>
                      </a:endParaRPr>
                    </a:p>
                  </a:txBody>
                  <a:tcPr/>
                </a:tc>
                <a:tc>
                  <a:txBody>
                    <a:bodyPr/>
                    <a:lstStyle/>
                    <a:p>
                      <a:pPr algn="r"/>
                      <a:r>
                        <a:rPr lang="fa-IR" b="1" dirty="0" smtClean="0">
                          <a:cs typeface="B Roya" pitchFamily="2" charset="-78"/>
                        </a:rPr>
                        <a:t>الکل</a:t>
                      </a:r>
                      <a:endParaRPr lang="en-US" b="1" dirty="0">
                        <a:cs typeface="B Roya" pitchFamily="2" charset="-78"/>
                      </a:endParaRPr>
                    </a:p>
                  </a:txBody>
                  <a:tcPr/>
                </a:tc>
              </a:tr>
              <a:tr h="533400">
                <a:tc>
                  <a:txBody>
                    <a:bodyPr/>
                    <a:lstStyle/>
                    <a:p>
                      <a:pPr algn="ctr"/>
                      <a:r>
                        <a:rPr lang="fa-IR" b="1" dirty="0" smtClean="0">
                          <a:cs typeface="B Roya" pitchFamily="2" charset="-78"/>
                        </a:rPr>
                        <a:t>11.0</a:t>
                      </a:r>
                      <a:endParaRPr lang="en-US" b="1" dirty="0">
                        <a:cs typeface="B Roya" pitchFamily="2" charset="-78"/>
                      </a:endParaRPr>
                    </a:p>
                  </a:txBody>
                  <a:tcPr/>
                </a:tc>
                <a:tc>
                  <a:txBody>
                    <a:bodyPr/>
                    <a:lstStyle/>
                    <a:p>
                      <a:pPr algn="ctr"/>
                      <a:r>
                        <a:rPr lang="fa-IR" b="1" dirty="0" smtClean="0">
                          <a:cs typeface="B Roya" pitchFamily="2" charset="-78"/>
                        </a:rPr>
                        <a:t>18.9</a:t>
                      </a:r>
                      <a:endParaRPr lang="en-US" b="1" dirty="0">
                        <a:cs typeface="B Roya" pitchFamily="2" charset="-78"/>
                      </a:endParaRPr>
                    </a:p>
                  </a:txBody>
                  <a:tcPr/>
                </a:tc>
                <a:tc>
                  <a:txBody>
                    <a:bodyPr/>
                    <a:lstStyle/>
                    <a:p>
                      <a:pPr algn="ctr"/>
                      <a:r>
                        <a:rPr lang="fa-IR" b="1" dirty="0" smtClean="0">
                          <a:cs typeface="B Roya" pitchFamily="2" charset="-78"/>
                        </a:rPr>
                        <a:t>3.1</a:t>
                      </a:r>
                      <a:endParaRPr lang="en-US" b="1" dirty="0">
                        <a:cs typeface="B Roya" pitchFamily="2" charset="-78"/>
                      </a:endParaRPr>
                    </a:p>
                  </a:txBody>
                  <a:tcPr/>
                </a:tc>
                <a:tc>
                  <a:txBody>
                    <a:bodyPr/>
                    <a:lstStyle/>
                    <a:p>
                      <a:pPr algn="r"/>
                      <a:r>
                        <a:rPr lang="fa-IR" b="1" dirty="0" smtClean="0">
                          <a:cs typeface="B Roya" pitchFamily="2" charset="-78"/>
                        </a:rPr>
                        <a:t>هر گونه ماده غیرقانونی (شامل الکل)</a:t>
                      </a:r>
                      <a:endParaRPr lang="en-US" b="1" dirty="0">
                        <a:cs typeface="B Roya" pitchFamily="2" charset="-78"/>
                      </a:endParaRPr>
                    </a:p>
                  </a:txBody>
                  <a:tcPr/>
                </a:tc>
              </a:tr>
              <a:tr h="457200">
                <a:tc>
                  <a:txBody>
                    <a:bodyPr/>
                    <a:lstStyle/>
                    <a:p>
                      <a:pPr algn="ctr"/>
                      <a:r>
                        <a:rPr lang="fa-IR" b="1" dirty="0" smtClean="0">
                          <a:cs typeface="B Roya" pitchFamily="2" charset="-78"/>
                        </a:rPr>
                        <a:t>2.1</a:t>
                      </a:r>
                      <a:endParaRPr lang="en-US" b="1" dirty="0">
                        <a:cs typeface="B Roya" pitchFamily="2" charset="-78"/>
                      </a:endParaRPr>
                    </a:p>
                  </a:txBody>
                  <a:tcPr/>
                </a:tc>
                <a:tc>
                  <a:txBody>
                    <a:bodyPr/>
                    <a:lstStyle/>
                    <a:p>
                      <a:pPr algn="ctr"/>
                      <a:r>
                        <a:rPr lang="fa-IR" b="1" dirty="0" smtClean="0">
                          <a:cs typeface="B Roya" pitchFamily="2" charset="-78"/>
                        </a:rPr>
                        <a:t>3.8</a:t>
                      </a:r>
                      <a:endParaRPr lang="en-US" b="1" dirty="0">
                        <a:cs typeface="B Roya" pitchFamily="2" charset="-78"/>
                      </a:endParaRPr>
                    </a:p>
                  </a:txBody>
                  <a:tcPr/>
                </a:tc>
                <a:tc>
                  <a:txBody>
                    <a:bodyPr/>
                    <a:lstStyle/>
                    <a:p>
                      <a:pPr algn="ctr"/>
                      <a:r>
                        <a:rPr lang="fa-IR" b="1" dirty="0" smtClean="0">
                          <a:cs typeface="B Roya" pitchFamily="2" charset="-78"/>
                        </a:rPr>
                        <a:t>0.4</a:t>
                      </a:r>
                      <a:endParaRPr lang="en-US" b="1" dirty="0">
                        <a:cs typeface="B Roya" pitchFamily="2" charset="-78"/>
                      </a:endParaRPr>
                    </a:p>
                  </a:txBody>
                  <a:tcPr/>
                </a:tc>
                <a:tc>
                  <a:txBody>
                    <a:bodyPr/>
                    <a:lstStyle/>
                    <a:p>
                      <a:pPr algn="r"/>
                      <a:r>
                        <a:rPr lang="fa-IR" b="1" dirty="0" smtClean="0">
                          <a:cs typeface="B Roya" pitchFamily="2" charset="-78"/>
                        </a:rPr>
                        <a:t>اختلالات مصرف مواد</a:t>
                      </a:r>
                      <a:endParaRPr lang="en-US" b="1" dirty="0">
                        <a:cs typeface="B Roya" pitchFamily="2" charset="-78"/>
                      </a:endParaRPr>
                    </a:p>
                  </a:txBody>
                  <a:tcPr/>
                </a:tc>
              </a:tr>
            </a:tbl>
          </a:graphicData>
        </a:graphic>
      </p:graphicFrame>
      <p:cxnSp>
        <p:nvCxnSpPr>
          <p:cNvPr id="8" name="Straight Arrow Connector 7"/>
          <p:cNvCxnSpPr/>
          <p:nvPr/>
        </p:nvCxnSpPr>
        <p:spPr>
          <a:xfrm flipH="1">
            <a:off x="3048000" y="2590800"/>
            <a:ext cx="685800"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a:spLocks noChangeArrowheads="1"/>
          </p:cNvSpPr>
          <p:nvPr/>
        </p:nvSpPr>
        <p:spPr bwMode="auto">
          <a:xfrm>
            <a:off x="3048000" y="3048000"/>
            <a:ext cx="533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defRPr>
            </a:lvl9pPr>
          </a:lstStyle>
          <a:p>
            <a:pPr eaLnBrk="0" fontAlgn="base" hangingPunct="0">
              <a:spcBef>
                <a:spcPct val="0"/>
              </a:spcBef>
              <a:spcAft>
                <a:spcPct val="0"/>
              </a:spcAft>
            </a:pPr>
            <a:r>
              <a:rPr lang="en-US" b="1" smtClean="0">
                <a:solidFill>
                  <a:srgbClr val="FF0000"/>
                </a:solidFill>
                <a:cs typeface="B Roya" pitchFamily="2" charset="-78"/>
                <a:sym typeface="Wingdings 2" pitchFamily="18" charset="2"/>
              </a:rPr>
              <a:t></a:t>
            </a:r>
            <a:r>
              <a:rPr lang="fa-IR" b="1" smtClean="0">
                <a:solidFill>
                  <a:srgbClr val="FF0000"/>
                </a:solidFill>
                <a:cs typeface="B Roya" pitchFamily="2" charset="-78"/>
                <a:sym typeface="Wingdings 2" pitchFamily="18" charset="2"/>
              </a:rPr>
              <a:t>4</a:t>
            </a:r>
            <a:endParaRPr lang="en-US" b="1" smtClean="0">
              <a:solidFill>
                <a:srgbClr val="FF0000"/>
              </a:solidFill>
              <a:cs typeface="B Roya" pitchFamily="2" charset="-78"/>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252788"/>
            <a:ext cx="85407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2206625"/>
            <a:ext cx="6159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9"/>
          <p:cNvSpPr/>
          <p:nvPr/>
        </p:nvSpPr>
        <p:spPr>
          <a:xfrm>
            <a:off x="533400" y="3048000"/>
            <a:ext cx="8077200" cy="533400"/>
          </a:xfrm>
          <a:prstGeom prst="round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srgbClr val="FFFFFF"/>
              </a:solidFill>
            </a:endParaRPr>
          </a:p>
        </p:txBody>
      </p:sp>
      <p:sp>
        <p:nvSpPr>
          <p:cNvPr id="11" name="Oval 10"/>
          <p:cNvSpPr/>
          <p:nvPr/>
        </p:nvSpPr>
        <p:spPr>
          <a:xfrm>
            <a:off x="3581400" y="1371600"/>
            <a:ext cx="762000" cy="38862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endParaRPr lang="en-US">
              <a:solidFill>
                <a:srgbClr val="FFFFFF"/>
              </a:solidFill>
            </a:endParaRPr>
          </a:p>
        </p:txBody>
      </p:sp>
    </p:spTree>
    <p:extLst>
      <p:ext uri="{BB962C8B-B14F-4D97-AF65-F5344CB8AC3E}">
        <p14:creationId xmlns:p14="http://schemas.microsoft.com/office/powerpoint/2010/main" val="34105535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fade">
                                      <p:cBhvr>
                                        <p:cTn id="18" dur="500"/>
                                        <p:tgtEl>
                                          <p:spTgt spid="307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500"/>
                                        <p:tgtEl>
                                          <p:spTgt spid="30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148072"/>
          </a:xfrm>
        </p:spPr>
        <p:txBody>
          <a:bodyPr>
            <a:normAutofit fontScale="92500"/>
          </a:bodyPr>
          <a:lstStyle/>
          <a:p>
            <a:pPr marL="0" lvl="0" indent="0" algn="just" rtl="1">
              <a:buNone/>
            </a:pPr>
            <a:endParaRPr lang="fa-IR" sz="2200" b="1" dirty="0">
              <a:solidFill>
                <a:prstClr val="black"/>
              </a:solidFill>
              <a:cs typeface="B Nazanin" pitchFamily="2" charset="-78"/>
            </a:endParaRPr>
          </a:p>
          <a:p>
            <a:pPr lvl="0" algn="just" rtl="1"/>
            <a:r>
              <a:rPr lang="fa-IR" sz="2200" b="1" dirty="0">
                <a:solidFill>
                  <a:prstClr val="black"/>
                </a:solidFill>
                <a:cs typeface="B Nazanin" pitchFamily="2" charset="-78"/>
              </a:rPr>
              <a:t>3.1% زنان در سنین باروری حداقل یک بار در سال گذشته یک ماده غیرقانونی (شامل الکل) مصرف داشتند. (وزارت بهداشت، پیمایش ملی سلامت روان 1390-1389</a:t>
            </a:r>
            <a:r>
              <a:rPr lang="fa-IR" sz="2200" b="1" dirty="0" smtClean="0">
                <a:solidFill>
                  <a:prstClr val="black"/>
                </a:solidFill>
                <a:cs typeface="B Nazanin" pitchFamily="2" charset="-78"/>
              </a:rPr>
              <a:t>)</a:t>
            </a:r>
          </a:p>
          <a:p>
            <a:pPr lvl="0" algn="just" rtl="1"/>
            <a:endParaRPr lang="fa-IR" sz="2200" b="1" dirty="0">
              <a:solidFill>
                <a:prstClr val="black"/>
              </a:solidFill>
              <a:cs typeface="B Nazanin" pitchFamily="2" charset="-78"/>
            </a:endParaRPr>
          </a:p>
          <a:p>
            <a:pPr lvl="0" algn="just" rtl="1"/>
            <a:r>
              <a:rPr lang="fa-IR" sz="2200" b="1" dirty="0" smtClean="0">
                <a:solidFill>
                  <a:prstClr val="black"/>
                </a:solidFill>
                <a:cs typeface="B Nazanin" pitchFamily="2" charset="-78"/>
              </a:rPr>
              <a:t>بر اساس آمار سازمان بهداشت جهانی 10% زنان 15-44 سال که در سنین باروری می باشند حداقل یک بار مواد مصرف کرده اند.</a:t>
            </a:r>
          </a:p>
          <a:p>
            <a:pPr lvl="0" algn="just" rtl="1"/>
            <a:endParaRPr lang="fa-IR" sz="2200" b="1" dirty="0" smtClean="0">
              <a:solidFill>
                <a:prstClr val="black"/>
              </a:solidFill>
              <a:cs typeface="B Nazanin" pitchFamily="2" charset="-78"/>
            </a:endParaRPr>
          </a:p>
          <a:p>
            <a:pPr lvl="0" algn="just" rtl="1"/>
            <a:r>
              <a:rPr lang="fa-IR" sz="2200" b="1" dirty="0" smtClean="0">
                <a:solidFill>
                  <a:prstClr val="black"/>
                </a:solidFill>
                <a:cs typeface="B Nazanin" pitchFamily="2" charset="-78"/>
              </a:rPr>
              <a:t>زنان نسبت به مردان کمتر مواد مصرف می کنند ولی سریعتر دچار وابستگی می شوند.</a:t>
            </a:r>
          </a:p>
          <a:p>
            <a:pPr lvl="0" algn="just" rtl="1"/>
            <a:endParaRPr lang="fa-IR" sz="2200" b="1" dirty="0" smtClean="0">
              <a:solidFill>
                <a:prstClr val="black"/>
              </a:solidFill>
              <a:cs typeface="B Nazanin" pitchFamily="2" charset="-78"/>
            </a:endParaRPr>
          </a:p>
          <a:p>
            <a:pPr lvl="0" algn="just" rtl="1"/>
            <a:r>
              <a:rPr lang="fa-IR" sz="2200" b="1" dirty="0" smtClean="0">
                <a:solidFill>
                  <a:prstClr val="black"/>
                </a:solidFill>
                <a:cs typeface="B Nazanin" pitchFamily="2" charset="-78"/>
              </a:rPr>
              <a:t>شیوع مصرف مواد در زنان که مورد خشونت قرار گرفته اند 4 برابر بیشتر می باشد.</a:t>
            </a:r>
          </a:p>
          <a:p>
            <a:pPr lvl="0" algn="just" rtl="1"/>
            <a:endParaRPr lang="fa-IR" sz="2200" b="1" dirty="0" smtClean="0">
              <a:solidFill>
                <a:prstClr val="black"/>
              </a:solidFill>
              <a:cs typeface="B Nazanin" pitchFamily="2" charset="-78"/>
            </a:endParaRPr>
          </a:p>
          <a:p>
            <a:pPr lvl="0" algn="just" rtl="1"/>
            <a:r>
              <a:rPr lang="fa-IR" sz="2200" b="1" dirty="0" smtClean="0">
                <a:solidFill>
                  <a:prstClr val="black"/>
                </a:solidFill>
                <a:cs typeface="B Nazanin" pitchFamily="2" charset="-78"/>
              </a:rPr>
              <a:t>شیوع اختلالات روانپزشکی و خشونت خانگی  در زنان مصرف کننده مواد بیشتر می باشد.</a:t>
            </a:r>
          </a:p>
          <a:p>
            <a:pPr lvl="0" algn="just" rtl="1"/>
            <a:endParaRPr lang="fa-IR" sz="2200" b="1" dirty="0" smtClean="0">
              <a:solidFill>
                <a:prstClr val="black"/>
              </a:solidFill>
              <a:cs typeface="B Nazanin" pitchFamily="2" charset="-78"/>
            </a:endParaRPr>
          </a:p>
          <a:p>
            <a:pPr lvl="0" algn="just" rtl="1"/>
            <a:r>
              <a:rPr lang="fa-IR" sz="2200" b="1" dirty="0" smtClean="0">
                <a:solidFill>
                  <a:prstClr val="black"/>
                </a:solidFill>
                <a:cs typeface="B Nazanin" pitchFamily="2" charset="-78"/>
              </a:rPr>
              <a:t>در مردان نقش ارث و در زنان نقش عوامل محیطی در مصرف مواد پررنگ تر می باشد.</a:t>
            </a:r>
            <a:endParaRPr lang="fa-IR" sz="2200" b="1" dirty="0">
              <a:solidFill>
                <a:prstClr val="black"/>
              </a:solidFill>
              <a:cs typeface="B Nazanin" pitchFamily="2" charset="-78"/>
            </a:endParaRPr>
          </a:p>
          <a:p>
            <a:pPr marL="109728" indent="0">
              <a:buNone/>
            </a:pPr>
            <a:endParaRPr lang="fa-IR" dirty="0"/>
          </a:p>
        </p:txBody>
      </p:sp>
      <p:sp>
        <p:nvSpPr>
          <p:cNvPr id="2" name="Title 1"/>
          <p:cNvSpPr>
            <a:spLocks noGrp="1"/>
          </p:cNvSpPr>
          <p:nvPr>
            <p:ph type="title"/>
          </p:nvPr>
        </p:nvSpPr>
        <p:spPr/>
        <p:txBody>
          <a:bodyPr/>
          <a:lstStyle/>
          <a:p>
            <a:pPr algn="ctr"/>
            <a:r>
              <a:rPr lang="fa-IR" b="1" dirty="0">
                <a:solidFill>
                  <a:srgbClr val="FF0000"/>
                </a:solidFill>
              </a:rPr>
              <a:t>شیوع مصرف در دوران بارداری</a:t>
            </a:r>
          </a:p>
        </p:txBody>
      </p:sp>
    </p:spTree>
    <p:extLst>
      <p:ext uri="{BB962C8B-B14F-4D97-AF65-F5344CB8AC3E}">
        <p14:creationId xmlns:p14="http://schemas.microsoft.com/office/powerpoint/2010/main" val="39126507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02674137"/>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normAutofit/>
          </a:bodyPr>
          <a:lstStyle/>
          <a:p>
            <a:pPr algn="r"/>
            <a:r>
              <a:rPr lang="fa-IR" sz="3200" b="1" dirty="0" smtClean="0"/>
              <a:t>شكل گيري اعتياد در زنان </a:t>
            </a:r>
            <a:endParaRPr lang="fa-IR" sz="3200" b="1" dirty="0"/>
          </a:p>
        </p:txBody>
      </p:sp>
    </p:spTree>
    <p:extLst>
      <p:ext uri="{BB962C8B-B14F-4D97-AF65-F5344CB8AC3E}">
        <p14:creationId xmlns:p14="http://schemas.microsoft.com/office/powerpoint/2010/main" val="3637090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1"/>
            <a:ext cx="8229600" cy="990599"/>
          </a:xfrm>
        </p:spPr>
        <p:txBody>
          <a:bodyPr>
            <a:normAutofit/>
          </a:bodyPr>
          <a:lstStyle/>
          <a:p>
            <a:pPr algn="r" rtl="1"/>
            <a:r>
              <a:rPr lang="fa-IR" sz="2000" b="1" dirty="0">
                <a:solidFill>
                  <a:prstClr val="black"/>
                </a:solidFill>
                <a:cs typeface="B Nazanin" pitchFamily="2" charset="-78"/>
              </a:rPr>
              <a:t>زنان باردار وابسته به ترکیبات افیونی به دلایل زیر در معرض خطر افزایش یافته تجربه عوارض بارداری و سایر بیماری ها هستند:</a:t>
            </a:r>
            <a:endParaRPr lang="en-US" sz="2000" b="1" dirty="0">
              <a:solidFill>
                <a:prstClr val="black"/>
              </a:solidFill>
              <a:cs typeface="B Nazanin" pitchFamily="2" charset="-78"/>
            </a:endParaRPr>
          </a:p>
          <a:p>
            <a:pPr algn="r" rtl="1">
              <a:buNone/>
            </a:pPr>
            <a:endParaRPr lang="en-US" sz="2800" dirty="0">
              <a:cs typeface="B Mitra" pitchFamily="2" charset="-78"/>
            </a:endParaRPr>
          </a:p>
        </p:txBody>
      </p:sp>
      <p:sp>
        <p:nvSpPr>
          <p:cNvPr id="2" name="Title 1"/>
          <p:cNvSpPr>
            <a:spLocks noGrp="1"/>
          </p:cNvSpPr>
          <p:nvPr>
            <p:ph type="title"/>
          </p:nvPr>
        </p:nvSpPr>
        <p:spPr/>
        <p:txBody>
          <a:bodyPr>
            <a:normAutofit/>
          </a:bodyPr>
          <a:lstStyle/>
          <a:p>
            <a:pPr algn="ctr"/>
            <a:r>
              <a:rPr lang="fa-IR" b="1" dirty="0">
                <a:solidFill>
                  <a:srgbClr val="FF0000"/>
                </a:solidFill>
                <a:cs typeface="B Nazanin" pitchFamily="2" charset="-78"/>
              </a:rPr>
              <a:t>عوارض مصرف مواد </a:t>
            </a:r>
            <a:r>
              <a:rPr lang="fa-IR" b="1" dirty="0" smtClean="0">
                <a:solidFill>
                  <a:srgbClr val="FF0000"/>
                </a:solidFill>
                <a:cs typeface="B Nazanin" pitchFamily="2" charset="-78"/>
              </a:rPr>
              <a:t>افیونی در بارداری</a:t>
            </a:r>
            <a:endParaRPr lang="en-US" b="1" dirty="0">
              <a:solidFill>
                <a:srgbClr val="FF0000"/>
              </a:solidFill>
              <a:cs typeface="B Nazanin"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637" y="2784475"/>
            <a:ext cx="8340725" cy="129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967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81" name="Group 37"/>
          <p:cNvGraphicFramePr>
            <a:graphicFrameLocks noGrp="1"/>
          </p:cNvGraphicFramePr>
          <p:nvPr>
            <p:ph idx="1"/>
            <p:extLst>
              <p:ext uri="{D42A27DB-BD31-4B8C-83A1-F6EECF244321}">
                <p14:modId xmlns:p14="http://schemas.microsoft.com/office/powerpoint/2010/main" val="1579937284"/>
              </p:ext>
            </p:extLst>
          </p:nvPr>
        </p:nvGraphicFramePr>
        <p:xfrm>
          <a:off x="533400" y="1676400"/>
          <a:ext cx="8229600" cy="4526216"/>
        </p:xfrm>
        <a:graphic>
          <a:graphicData uri="http://schemas.openxmlformats.org/drawingml/2006/table">
            <a:tbl>
              <a:tblPr/>
              <a:tblGrid>
                <a:gridCol w="6477000"/>
                <a:gridCol w="1752600"/>
              </a:tblGrid>
              <a:tr h="411451">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800" b="1" i="0" u="none" strike="noStrike" cap="none" normalizeH="0" baseline="0" dirty="0" smtClean="0">
                          <a:ln>
                            <a:noFill/>
                          </a:ln>
                          <a:solidFill>
                            <a:schemeClr val="bg1"/>
                          </a:solidFill>
                          <a:effectLst/>
                          <a:latin typeface="Calibri" pitchFamily="34" charset="0"/>
                          <a:ea typeface="Times New Roman" pitchFamily="18" charset="0"/>
                          <a:cs typeface="B Mitra" pitchFamily="2" charset="-78"/>
                        </a:rPr>
                        <a:t>مثال</a:t>
                      </a:r>
                      <a:endParaRPr kumimoji="0" lang="en-US" sz="1800" b="1" i="0" u="none" strike="noStrike" cap="none" normalizeH="0" baseline="0" dirty="0" smtClean="0">
                        <a:ln>
                          <a:noFill/>
                        </a:ln>
                        <a:solidFill>
                          <a:schemeClr val="bg1"/>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800" b="1" i="0" u="none" strike="noStrike" cap="none" normalizeH="0" baseline="0" smtClean="0">
                          <a:ln>
                            <a:noFill/>
                          </a:ln>
                          <a:solidFill>
                            <a:srgbClr val="FFFFFF"/>
                          </a:solidFill>
                          <a:effectLst/>
                          <a:latin typeface="Calibri" pitchFamily="34" charset="0"/>
                          <a:ea typeface="Times New Roman" pitchFamily="18" charset="0"/>
                          <a:cs typeface="B Mitra" pitchFamily="2" charset="-78"/>
                        </a:rPr>
                        <a:t>نام</a:t>
                      </a:r>
                      <a:endParaRPr kumimoji="0" lang="en-US" sz="1800" b="1" i="0" u="none" strike="noStrike" cap="none" normalizeH="0" baseline="0" smtClean="0">
                        <a:ln>
                          <a:noFill/>
                        </a:ln>
                        <a:solidFill>
                          <a:srgbClr val="FFFFFF"/>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914336">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dirty="0" smtClean="0">
                          <a:ln>
                            <a:noFill/>
                          </a:ln>
                          <a:solidFill>
                            <a:srgbClr val="002060"/>
                          </a:solidFill>
                          <a:effectLst/>
                          <a:latin typeface="Calibri" pitchFamily="34" charset="0"/>
                          <a:ea typeface="Times New Roman" pitchFamily="18" charset="0"/>
                          <a:cs typeface="B Mitra" pitchFamily="2" charset="-78"/>
                        </a:rPr>
                        <a:t>شراب،  آبجو،  مشروبات الكلي قوي ،  آبجوي خانگي،  بعضي شربت ها و </a:t>
                      </a:r>
                      <a:r>
                        <a:rPr kumimoji="0" lang="fa-IR" sz="2000" b="0" i="0" u="none" strike="noStrike" cap="none" normalizeH="0" baseline="0" dirty="0" smtClean="0">
                          <a:ln>
                            <a:noFill/>
                          </a:ln>
                          <a:solidFill>
                            <a:srgbClr val="002060"/>
                          </a:solidFill>
                          <a:effectLst/>
                          <a:latin typeface="Calibri" pitchFamily="34" charset="0"/>
                          <a:ea typeface="Times New Roman" pitchFamily="18" charset="0"/>
                          <a:cs typeface="B Mitra" pitchFamily="2" charset="-78"/>
                        </a:rPr>
                        <a:t>داروها ( </a:t>
                      </a:r>
                      <a:r>
                        <a:rPr kumimoji="0" lang="fa-IR" sz="2000" b="0" i="0" u="none" strike="noStrike" cap="none" normalizeH="0" baseline="0" dirty="0" smtClean="0">
                          <a:ln>
                            <a:noFill/>
                          </a:ln>
                          <a:solidFill>
                            <a:srgbClr val="002060"/>
                          </a:solidFill>
                          <a:effectLst/>
                          <a:latin typeface="Calibri" pitchFamily="34" charset="0"/>
                          <a:ea typeface="Times New Roman" pitchFamily="18" charset="0"/>
                          <a:cs typeface="B Mitra" pitchFamily="2" charset="-78"/>
                        </a:rPr>
                        <a:t>مثل شربت سرماخوردگي)</a:t>
                      </a:r>
                      <a:endParaRPr kumimoji="0" lang="en-US" sz="2000" b="0" i="0" u="none" strike="noStrike" cap="none" normalizeH="0" baseline="0" dirty="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الكل ها</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سيگار،  سيگار برگ،  پيپ،  تنباكوي جويدني،  انفيه</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نيكوتين ها</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حشيش ،  بنگ،  ماري جوآنا</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كانابيس ها</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كدئين،  هروئين،  مرفين،  ترياك،  بوپرنورفين،  متادون ،  پتيدين</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مخدرها ( مواد افيوني)</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قرصهاي خواب آورد،  بنز و دیازوپين،  باربيتوراتها</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مواد آرام بخش </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ال – اس – دي ،  مسكالين،  فن سيكليدين</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توهم زاها</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آمفتامين،  كوكائين ( كراك) ،  متاآمفتامين،  اكستازي،  كافيين</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محرك ها</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CD5EA"/>
                    </a:solidFill>
                  </a:tcPr>
                </a:tc>
              </a:tr>
              <a:tr h="457168">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2000" b="0" i="0" u="none" strike="noStrike" cap="none" normalizeH="0" baseline="0" smtClean="0">
                          <a:ln>
                            <a:noFill/>
                          </a:ln>
                          <a:solidFill>
                            <a:srgbClr val="002060"/>
                          </a:solidFill>
                          <a:effectLst/>
                          <a:latin typeface="Calibri" pitchFamily="34" charset="0"/>
                          <a:ea typeface="Times New Roman" pitchFamily="18" charset="0"/>
                          <a:cs typeface="B Mitra" pitchFamily="2" charset="-78"/>
                        </a:rPr>
                        <a:t>انواع چسب،  بنزين،  اتر،  گاز فندك،  انواع اسپري ها،  برخي رنگها</a:t>
                      </a:r>
                      <a:endParaRPr kumimoji="0" lang="en-US" sz="2000" b="0" i="0" u="none" strike="noStrike" cap="none" normalizeH="0" baseline="0" smtClean="0">
                        <a:ln>
                          <a:noFill/>
                        </a:ln>
                        <a:solidFill>
                          <a:srgbClr val="00206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c>
                  <a:txBody>
                    <a:bodyPr/>
                    <a:lstStyle/>
                    <a:p>
                      <a:pPr marL="0" marR="0" lvl="0" indent="0" algn="just" defTabSz="914400" rtl="1" eaLnBrk="1" fontAlgn="base" latinLnBrk="0" hangingPunct="1">
                        <a:lnSpc>
                          <a:spcPct val="150000"/>
                        </a:lnSpc>
                        <a:spcBef>
                          <a:spcPct val="0"/>
                        </a:spcBef>
                        <a:spcAft>
                          <a:spcPct val="0"/>
                        </a:spcAft>
                        <a:buClrTx/>
                        <a:buSzTx/>
                        <a:buFontTx/>
                        <a:buNone/>
                        <a:tabLst/>
                      </a:pPr>
                      <a:r>
                        <a:rPr kumimoji="0" lang="fa-IR" sz="1600" b="1" i="0" u="none" strike="noStrike" cap="none" normalizeH="0" baseline="0" smtClean="0">
                          <a:ln>
                            <a:noFill/>
                          </a:ln>
                          <a:solidFill>
                            <a:srgbClr val="C00000"/>
                          </a:solidFill>
                          <a:effectLst/>
                          <a:latin typeface="Calibri" pitchFamily="34" charset="0"/>
                          <a:ea typeface="Times New Roman" pitchFamily="18" charset="0"/>
                          <a:cs typeface="B Mitra" pitchFamily="2" charset="-78"/>
                        </a:rPr>
                        <a:t>استنشاقي ها</a:t>
                      </a:r>
                      <a:endParaRPr kumimoji="0" lang="en-US" sz="1600" b="0" i="0" u="none" strike="noStrike" cap="none" normalizeH="0" baseline="0" smtClean="0">
                        <a:ln>
                          <a:noFill/>
                        </a:ln>
                        <a:solidFill>
                          <a:srgbClr val="C00000"/>
                        </a:solidFill>
                        <a:effectLst/>
                        <a:latin typeface="Times New Roman" pitchFamily="18" charset="0"/>
                        <a:ea typeface="Times New Roman" pitchFamily="18" charset="0"/>
                        <a:cs typeface="Traditional Arabic" pitchFamily="2" charset="-78"/>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EBF5"/>
                    </a:solidFill>
                  </a:tcPr>
                </a:tc>
              </a:tr>
            </a:tbl>
          </a:graphicData>
        </a:graphic>
      </p:graphicFrame>
      <p:sp>
        <p:nvSpPr>
          <p:cNvPr id="6146" name="Title 1"/>
          <p:cNvSpPr>
            <a:spLocks noGrp="1"/>
          </p:cNvSpPr>
          <p:nvPr>
            <p:ph type="title"/>
          </p:nvPr>
        </p:nvSpPr>
        <p:spPr>
          <a:xfrm>
            <a:off x="533400" y="381000"/>
            <a:ext cx="8229600" cy="1143000"/>
          </a:xfrm>
        </p:spPr>
        <p:txBody>
          <a:bodyPr/>
          <a:lstStyle/>
          <a:p>
            <a:pPr algn="ctr" rtl="1" eaLnBrk="1" hangingPunct="1"/>
            <a:r>
              <a:rPr lang="fa-IR" b="1" dirty="0" smtClean="0">
                <a:solidFill>
                  <a:srgbClr val="FF0000"/>
                </a:solidFill>
                <a:cs typeface="B Mitra" pitchFamily="2" charset="-78"/>
              </a:rPr>
              <a:t>طبقه بندی مواد</a:t>
            </a:r>
            <a:endParaRPr lang="en-US" b="1" dirty="0" smtClean="0">
              <a:solidFill>
                <a:srgbClr val="FF0000"/>
              </a:solidFill>
              <a:cs typeface="B Mitra" pitchFamily="2" charset="-78"/>
            </a:endParaRPr>
          </a:p>
        </p:txBody>
      </p:sp>
    </p:spTree>
    <p:extLst>
      <p:ext uri="{BB962C8B-B14F-4D97-AF65-F5344CB8AC3E}">
        <p14:creationId xmlns:p14="http://schemas.microsoft.com/office/powerpoint/2010/main" val="26970266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cstate="print">
            <a:extLst>
              <a:ext uri="{28A0092B-C50C-407E-A947-70E740481C1C}">
                <a14:useLocalDpi xmlns:a14="http://schemas.microsoft.com/office/drawing/2010/main" val="0"/>
              </a:ext>
            </a:extLst>
          </a:blip>
          <a:srcRect l="19232" t="13516" r="21844" b="14824"/>
          <a:stretch/>
        </p:blipFill>
        <p:spPr bwMode="auto">
          <a:xfrm>
            <a:off x="533400" y="1219200"/>
            <a:ext cx="7924800" cy="4906963"/>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a:xfrm>
            <a:off x="457200" y="533400"/>
            <a:ext cx="8229600" cy="884238"/>
          </a:xfrm>
        </p:spPr>
        <p:txBody>
          <a:bodyPr>
            <a:normAutofit fontScale="90000"/>
          </a:bodyPr>
          <a:lstStyle/>
          <a:p>
            <a:pPr algn="ctr"/>
            <a:r>
              <a:rPr lang="fa-IR" b="1" dirty="0">
                <a:solidFill>
                  <a:srgbClr val="FF0000"/>
                </a:solidFill>
              </a:rPr>
              <a:t>غربالگری اعتیاد</a:t>
            </a:r>
            <a:r>
              <a:rPr lang="fa-IR" dirty="0"/>
              <a:t/>
            </a:r>
            <a:br>
              <a:rPr lang="fa-IR" dirty="0"/>
            </a:br>
            <a:endParaRPr lang="fa-IR" dirty="0"/>
          </a:p>
        </p:txBody>
      </p:sp>
    </p:spTree>
    <p:extLst>
      <p:ext uri="{BB962C8B-B14F-4D97-AF65-F5344CB8AC3E}">
        <p14:creationId xmlns:p14="http://schemas.microsoft.com/office/powerpoint/2010/main" val="40893512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9138" t="19654" r="22166" b="5621"/>
          <a:stretch/>
        </p:blipFill>
        <p:spPr bwMode="auto">
          <a:xfrm>
            <a:off x="609600" y="1219200"/>
            <a:ext cx="8153400" cy="4906963"/>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sz="4000" b="1" dirty="0">
                <a:solidFill>
                  <a:srgbClr val="FF0000"/>
                </a:solidFill>
              </a:rPr>
              <a:t>غربالگری اعتیاد</a:t>
            </a:r>
            <a:endParaRPr lang="fa-IR" dirty="0"/>
          </a:p>
        </p:txBody>
      </p:sp>
    </p:spTree>
    <p:extLst>
      <p:ext uri="{BB962C8B-B14F-4D97-AF65-F5344CB8AC3E}">
        <p14:creationId xmlns:p14="http://schemas.microsoft.com/office/powerpoint/2010/main" val="1665912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7807" t="15727" r="24113" b="3255"/>
          <a:stretch/>
        </p:blipFill>
        <p:spPr bwMode="auto">
          <a:xfrm>
            <a:off x="304800" y="1524000"/>
            <a:ext cx="8153400" cy="4724400"/>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sz="4000" b="1" dirty="0">
                <a:solidFill>
                  <a:srgbClr val="FF0000"/>
                </a:solidFill>
              </a:rPr>
              <a:t>غربالگری اعتیاد</a:t>
            </a:r>
            <a:endParaRPr lang="fa-IR" dirty="0"/>
          </a:p>
        </p:txBody>
      </p:sp>
    </p:spTree>
    <p:extLst>
      <p:ext uri="{BB962C8B-B14F-4D97-AF65-F5344CB8AC3E}">
        <p14:creationId xmlns:p14="http://schemas.microsoft.com/office/powerpoint/2010/main" val="3488924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81200"/>
            <a:ext cx="8229600" cy="4026091"/>
          </a:xfrm>
        </p:spPr>
        <p:txBody>
          <a:bodyPr/>
          <a:lstStyle/>
          <a:p>
            <a:r>
              <a:rPr lang="fa-IR" b="1" dirty="0" smtClean="0">
                <a:cs typeface="B Nazanin" pitchFamily="2" charset="-78"/>
              </a:rPr>
              <a:t>در صورت مثبت شدن غربالگری اعتیاد ارجاع به روانشناس مرکز به منظور انجام غربالگری تکمیلی داده میشود</a:t>
            </a:r>
            <a:endParaRPr lang="fa-IR" b="1" dirty="0">
              <a:cs typeface="B Nazanin" pitchFamily="2" charset="-78"/>
            </a:endParaRPr>
          </a:p>
        </p:txBody>
      </p:sp>
      <p:sp>
        <p:nvSpPr>
          <p:cNvPr id="3" name="Title 2"/>
          <p:cNvSpPr>
            <a:spLocks noGrp="1"/>
          </p:cNvSpPr>
          <p:nvPr>
            <p:ph type="title"/>
          </p:nvPr>
        </p:nvSpPr>
        <p:spPr/>
        <p:txBody>
          <a:bodyPr/>
          <a:lstStyle/>
          <a:p>
            <a:endParaRPr lang="fa-IR"/>
          </a:p>
        </p:txBody>
      </p:sp>
    </p:spTree>
    <p:extLst>
      <p:ext uri="{BB962C8B-B14F-4D97-AF65-F5344CB8AC3E}">
        <p14:creationId xmlns:p14="http://schemas.microsoft.com/office/powerpoint/2010/main" val="2119300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6600" b="1" dirty="0" smtClean="0">
                <a:solidFill>
                  <a:srgbClr val="FF0000"/>
                </a:solidFill>
              </a:rPr>
              <a:t>مقدمه</a:t>
            </a:r>
            <a:endParaRPr lang="fa-IR" sz="6600" b="1" dirty="0">
              <a:solidFill>
                <a:srgbClr val="FF0000"/>
              </a:solidFill>
            </a:endParaRPr>
          </a:p>
        </p:txBody>
      </p:sp>
      <p:sp>
        <p:nvSpPr>
          <p:cNvPr id="3" name="Content Placeholder 2"/>
          <p:cNvSpPr>
            <a:spLocks noGrp="1"/>
          </p:cNvSpPr>
          <p:nvPr>
            <p:ph idx="1"/>
          </p:nvPr>
        </p:nvSpPr>
        <p:spPr/>
        <p:txBody>
          <a:bodyPr>
            <a:normAutofit/>
          </a:bodyPr>
          <a:lstStyle/>
          <a:p>
            <a:r>
              <a:rPr lang="ar-SA" sz="2800" dirty="0">
                <a:solidFill>
                  <a:srgbClr val="000000"/>
                </a:solidFill>
                <a:latin typeface="Times New Roman"/>
                <a:ea typeface="Times New Roman"/>
                <a:cs typeface="B Mitra"/>
              </a:rPr>
              <a:t>حدود 450 میلیون نفر از مردم دنیا از یک بیماری روانی یا رفتاری رنج می برند و در ایران حدود 20 تا 25% افراد جامعه یا به عبارتی  بطور متوسط از هر4 نفر یک نفر به بیماری </a:t>
            </a:r>
            <a:r>
              <a:rPr lang="ar-SA" sz="2800" dirty="0" smtClean="0">
                <a:solidFill>
                  <a:srgbClr val="000000"/>
                </a:solidFill>
                <a:latin typeface="Times New Roman"/>
                <a:ea typeface="Times New Roman"/>
                <a:cs typeface="B Mitra"/>
              </a:rPr>
              <a:t>روانی مبتلاست.</a:t>
            </a:r>
            <a:endParaRPr lang="fa-IR" sz="2800" dirty="0" smtClean="0">
              <a:solidFill>
                <a:srgbClr val="000000"/>
              </a:solidFill>
              <a:latin typeface="Times New Roman"/>
              <a:ea typeface="Times New Roman"/>
              <a:cs typeface="B Mitra"/>
            </a:endParaRPr>
          </a:p>
          <a:p>
            <a:r>
              <a:rPr lang="ar-SA" sz="2800" dirty="0" smtClean="0">
                <a:solidFill>
                  <a:srgbClr val="000000"/>
                </a:solidFill>
                <a:latin typeface="Times New Roman"/>
                <a:ea typeface="Times New Roman"/>
                <a:cs typeface="B Mitra"/>
              </a:rPr>
              <a:t> از </a:t>
            </a:r>
            <a:r>
              <a:rPr lang="ar-SA" sz="2800" dirty="0">
                <a:solidFill>
                  <a:srgbClr val="000000"/>
                </a:solidFill>
                <a:latin typeface="Times New Roman"/>
                <a:ea typeface="Times New Roman"/>
                <a:cs typeface="B Mitra"/>
              </a:rPr>
              <a:t>نظر بار بیماری ها  در ایران افسردگی اولین اولویت در زنان و اعتیاد سومین اولویت در مردان و دومین اولویت درنوجوانان می باشد</a:t>
            </a:r>
            <a:r>
              <a:rPr lang="ar-SA" sz="2800" dirty="0" smtClean="0">
                <a:solidFill>
                  <a:srgbClr val="000000"/>
                </a:solidFill>
                <a:latin typeface="Times New Roman"/>
                <a:ea typeface="Times New Roman"/>
                <a:cs typeface="B Mitra"/>
              </a:rPr>
              <a:t>.</a:t>
            </a:r>
            <a:endParaRPr lang="en-US" sz="2800" dirty="0" smtClean="0">
              <a:solidFill>
                <a:srgbClr val="000000"/>
              </a:solidFill>
              <a:latin typeface="Times New Roman"/>
              <a:ea typeface="Times New Roman"/>
              <a:cs typeface="B Mitra"/>
            </a:endParaRPr>
          </a:p>
          <a:p>
            <a:r>
              <a:rPr lang="fa-IR" sz="2800" dirty="0">
                <a:solidFill>
                  <a:srgbClr val="000000"/>
                </a:solidFill>
                <a:latin typeface="Times New Roman"/>
                <a:ea typeface="Times New Roman"/>
                <a:cs typeface="B Mitra"/>
              </a:rPr>
              <a:t>پیش بینی می شود که تا سال 2020 افسردگی دومین رتبه را از نظر بار بیماری ها در سنین 44-15 سال به دست </a:t>
            </a:r>
            <a:r>
              <a:rPr lang="fa-IR" sz="2800" dirty="0" smtClean="0">
                <a:solidFill>
                  <a:srgbClr val="000000"/>
                </a:solidFill>
                <a:latin typeface="Times New Roman"/>
                <a:ea typeface="Times New Roman"/>
                <a:cs typeface="B Mitra"/>
              </a:rPr>
              <a:t>آورد</a:t>
            </a:r>
            <a:endParaRPr lang="en-US" sz="2800" dirty="0" smtClean="0">
              <a:solidFill>
                <a:srgbClr val="000000"/>
              </a:solidFill>
              <a:latin typeface="Times New Roman"/>
              <a:ea typeface="Times New Roman"/>
              <a:cs typeface="B Mitra"/>
            </a:endParaRPr>
          </a:p>
          <a:p>
            <a:r>
              <a:rPr lang="fa-IR" sz="2800" dirty="0" smtClean="0">
                <a:solidFill>
                  <a:srgbClr val="000000"/>
                </a:solidFill>
                <a:latin typeface="Times New Roman"/>
                <a:ea typeface="Times New Roman"/>
                <a:cs typeface="B Mitra"/>
              </a:rPr>
              <a:t>به </a:t>
            </a:r>
            <a:r>
              <a:rPr lang="ar-SA" sz="2800" dirty="0" smtClean="0">
                <a:solidFill>
                  <a:srgbClr val="000000"/>
                </a:solidFill>
                <a:latin typeface="Times New Roman"/>
                <a:ea typeface="Times New Roman"/>
                <a:cs typeface="B Mitra"/>
              </a:rPr>
              <a:t>طور </a:t>
            </a:r>
            <a:r>
              <a:rPr lang="ar-SA" sz="2800" dirty="0">
                <a:solidFill>
                  <a:srgbClr val="000000"/>
                </a:solidFill>
                <a:latin typeface="Times New Roman"/>
                <a:ea typeface="Times New Roman"/>
                <a:cs typeface="B Mitra"/>
              </a:rPr>
              <a:t>متوسط یک پنجم جمعیت بالای 15 سال کشوریعنی جمعیتی در حدود 12-10 میلیون نفر نیاز به مراقبتهای سلامت روان </a:t>
            </a:r>
            <a:r>
              <a:rPr lang="ar-SA" sz="2800" dirty="0" smtClean="0">
                <a:solidFill>
                  <a:srgbClr val="000000"/>
                </a:solidFill>
                <a:latin typeface="Times New Roman"/>
                <a:ea typeface="Times New Roman"/>
                <a:cs typeface="B Mitra"/>
              </a:rPr>
              <a:t>دارند</a:t>
            </a:r>
            <a:r>
              <a:rPr lang="fa-IR" sz="2800" dirty="0" smtClean="0">
                <a:solidFill>
                  <a:srgbClr val="000000"/>
                </a:solidFill>
                <a:latin typeface="Times New Roman"/>
                <a:ea typeface="Times New Roman"/>
                <a:cs typeface="B Mitra"/>
              </a:rPr>
              <a:t>.</a:t>
            </a:r>
            <a:endParaRPr lang="fa-IR" dirty="0"/>
          </a:p>
        </p:txBody>
      </p:sp>
    </p:spTree>
    <p:extLst>
      <p:ext uri="{BB962C8B-B14F-4D97-AF65-F5344CB8AC3E}">
        <p14:creationId xmlns:p14="http://schemas.microsoft.com/office/powerpoint/2010/main" val="9566277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rPr>
              <a:t>غربالگری تکمیلی اعتیاد</a:t>
            </a:r>
            <a:endParaRPr lang="fa-IR" dirty="0">
              <a:solidFill>
                <a:srgbClr val="FF0000"/>
              </a:solidFill>
            </a:endParaRPr>
          </a:p>
        </p:txBody>
      </p:sp>
      <p:pic>
        <p:nvPicPr>
          <p:cNvPr id="3074"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0779" t="28871" r="19818" b="31161"/>
          <a:stretch/>
        </p:blipFill>
        <p:spPr bwMode="auto">
          <a:xfrm>
            <a:off x="1143000" y="1600200"/>
            <a:ext cx="65532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2096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اعتیاد</a:t>
            </a:r>
          </a:p>
        </p:txBody>
      </p:sp>
      <p:pic>
        <p:nvPicPr>
          <p:cNvPr id="4" name="Content Placeholder 3"/>
          <p:cNvPicPr>
            <a:picLocks noGrp="1"/>
          </p:cNvPicPr>
          <p:nvPr>
            <p:ph idx="1"/>
          </p:nvPr>
        </p:nvPicPr>
        <p:blipFill rotWithShape="1">
          <a:blip r:embed="rId2"/>
          <a:srcRect l="19603" t="29102" r="19467" b="21485"/>
          <a:stretch/>
        </p:blipFill>
        <p:spPr>
          <a:xfrm>
            <a:off x="304800" y="1600200"/>
            <a:ext cx="8305799" cy="4800600"/>
          </a:xfrm>
          <a:prstGeom prst="rect">
            <a:avLst/>
          </a:prstGeom>
        </p:spPr>
      </p:pic>
    </p:spTree>
    <p:extLst>
      <p:ext uri="{BB962C8B-B14F-4D97-AF65-F5344CB8AC3E}">
        <p14:creationId xmlns:p14="http://schemas.microsoft.com/office/powerpoint/2010/main" val="36426291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اعتیاد</a:t>
            </a:r>
            <a:endParaRPr lang="fa-IR" dirty="0"/>
          </a:p>
        </p:txBody>
      </p:sp>
      <p:pic>
        <p:nvPicPr>
          <p:cNvPr id="4" name="Content Placeholder 3"/>
          <p:cNvPicPr>
            <a:picLocks noGrp="1"/>
          </p:cNvPicPr>
          <p:nvPr>
            <p:ph idx="1"/>
          </p:nvPr>
        </p:nvPicPr>
        <p:blipFill rotWithShape="1">
          <a:blip r:embed="rId2"/>
          <a:srcRect l="19741" t="27398" r="19741" b="10288"/>
          <a:stretch/>
        </p:blipFill>
        <p:spPr>
          <a:xfrm>
            <a:off x="381000" y="1524000"/>
            <a:ext cx="8382000" cy="4724400"/>
          </a:xfrm>
          <a:prstGeom prst="rect">
            <a:avLst/>
          </a:prstGeom>
        </p:spPr>
      </p:pic>
    </p:spTree>
    <p:extLst>
      <p:ext uri="{BB962C8B-B14F-4D97-AF65-F5344CB8AC3E}">
        <p14:creationId xmlns:p14="http://schemas.microsoft.com/office/powerpoint/2010/main" val="27725788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8915400" cy="4525963"/>
          </a:xfrm>
        </p:spPr>
        <p:txBody>
          <a:bodyPr>
            <a:normAutofit fontScale="92500" lnSpcReduction="10000"/>
          </a:bodyPr>
          <a:lstStyle/>
          <a:p>
            <a:r>
              <a:rPr lang="fa-IR" b="1" dirty="0" smtClean="0">
                <a:cs typeface="B Nazanin" pitchFamily="2" charset="-78"/>
              </a:rPr>
              <a:t>تعیین سطح خطر</a:t>
            </a:r>
          </a:p>
          <a:p>
            <a:endParaRPr lang="fa-IR" b="1" dirty="0" smtClean="0">
              <a:cs typeface="B Nazanin" pitchFamily="2" charset="-78"/>
            </a:endParaRPr>
          </a:p>
          <a:p>
            <a:r>
              <a:rPr lang="fa-IR" b="1" dirty="0" smtClean="0">
                <a:cs typeface="B Nazanin" pitchFamily="2" charset="-78"/>
              </a:rPr>
              <a:t>اقدام بر اساس فلوچارت</a:t>
            </a:r>
          </a:p>
          <a:p>
            <a:endParaRPr lang="fa-IR" b="1" dirty="0" smtClean="0">
              <a:cs typeface="B Nazanin" pitchFamily="2" charset="-78"/>
            </a:endParaRPr>
          </a:p>
          <a:p>
            <a:r>
              <a:rPr lang="fa-IR" b="1" dirty="0" smtClean="0">
                <a:solidFill>
                  <a:srgbClr val="FF0000"/>
                </a:solidFill>
                <a:cs typeface="B Nazanin" pitchFamily="2" charset="-78"/>
              </a:rPr>
              <a:t>سطح خطر پایین </a:t>
            </a:r>
            <a:r>
              <a:rPr lang="fa-IR" b="1" dirty="0" smtClean="0">
                <a:cs typeface="B Nazanin" pitchFamily="2" charset="-78"/>
              </a:rPr>
              <a:t>:آموزش مهارت های زندگی ، فرزندپروری، خودمراقبتی</a:t>
            </a:r>
          </a:p>
          <a:p>
            <a:endParaRPr lang="fa-IR" b="1" dirty="0" smtClean="0">
              <a:cs typeface="B Nazanin" pitchFamily="2" charset="-78"/>
            </a:endParaRPr>
          </a:p>
          <a:p>
            <a:r>
              <a:rPr lang="fa-IR" b="1" dirty="0" smtClean="0">
                <a:solidFill>
                  <a:srgbClr val="FF0000"/>
                </a:solidFill>
                <a:cs typeface="B Nazanin" pitchFamily="2" charset="-78"/>
              </a:rPr>
              <a:t>سطح خطر متوسط:</a:t>
            </a:r>
            <a:r>
              <a:rPr lang="fa-IR" b="1" dirty="0" smtClean="0">
                <a:cs typeface="B Nazanin" pitchFamily="2" charset="-78"/>
              </a:rPr>
              <a:t>انجام مداخله مختصر</a:t>
            </a:r>
          </a:p>
          <a:p>
            <a:endParaRPr lang="fa-IR" b="1" dirty="0" smtClean="0">
              <a:cs typeface="B Nazanin" pitchFamily="2" charset="-78"/>
            </a:endParaRPr>
          </a:p>
          <a:p>
            <a:r>
              <a:rPr lang="fa-IR" b="1" dirty="0" smtClean="0">
                <a:solidFill>
                  <a:srgbClr val="FF0000"/>
                </a:solidFill>
                <a:cs typeface="B Nazanin" pitchFamily="2" charset="-78"/>
              </a:rPr>
              <a:t>سطح خطر بالا:</a:t>
            </a:r>
            <a:r>
              <a:rPr lang="fa-IR" b="1" dirty="0" smtClean="0">
                <a:cs typeface="B Nazanin" pitchFamily="2" charset="-78"/>
              </a:rPr>
              <a:t>انجام مداخله گسترش یافته</a:t>
            </a:r>
          </a:p>
          <a:p>
            <a:endParaRPr lang="fa-IR" b="1" dirty="0" smtClean="0">
              <a:cs typeface="B Nazanin" pitchFamily="2" charset="-78"/>
            </a:endParaRPr>
          </a:p>
          <a:p>
            <a:r>
              <a:rPr lang="fa-IR" b="1" dirty="0" smtClean="0">
                <a:cs typeface="B Nazanin" pitchFamily="2" charset="-78"/>
              </a:rPr>
              <a:t>ارجاع به پزشک</a:t>
            </a:r>
            <a:endParaRPr lang="fa-IR" b="1" dirty="0">
              <a:cs typeface="B Nazanin" pitchFamily="2" charset="-78"/>
            </a:endParaRPr>
          </a:p>
        </p:txBody>
      </p:sp>
      <p:sp>
        <p:nvSpPr>
          <p:cNvPr id="3" name="Title 2"/>
          <p:cNvSpPr>
            <a:spLocks noGrp="1"/>
          </p:cNvSpPr>
          <p:nvPr>
            <p:ph type="title"/>
          </p:nvPr>
        </p:nvSpPr>
        <p:spPr/>
        <p:txBody>
          <a:bodyPr/>
          <a:lstStyle/>
          <a:p>
            <a:pPr algn="ctr"/>
            <a:r>
              <a:rPr lang="fa-IR" dirty="0" smtClean="0">
                <a:solidFill>
                  <a:srgbClr val="FF0000"/>
                </a:solidFill>
              </a:rPr>
              <a:t>مداخلات</a:t>
            </a:r>
            <a:endParaRPr lang="fa-IR" dirty="0">
              <a:solidFill>
                <a:srgbClr val="FF0000"/>
              </a:solidFill>
            </a:endParaRPr>
          </a:p>
        </p:txBody>
      </p:sp>
    </p:spTree>
    <p:extLst>
      <p:ext uri="{BB962C8B-B14F-4D97-AF65-F5344CB8AC3E}">
        <p14:creationId xmlns:p14="http://schemas.microsoft.com/office/powerpoint/2010/main" val="19074947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100" b="1" dirty="0">
                <a:solidFill>
                  <a:prstClr val="black"/>
                </a:solidFill>
                <a:cs typeface="B Nazanin" pitchFamily="2" charset="-78"/>
              </a:rPr>
              <a:t>درمان نگهدارنده با متادون یا بوپرنورفین به صورت اساسی نوسانات در سطوح خونی مواد اُپیوئیدی مادر را کاهش داده و بدین ترتیب از جنین در برابر چرخه های مکرر مسمومیت و محرومیت محافظت می کند. </a:t>
            </a:r>
          </a:p>
          <a:p>
            <a:pPr marL="0" indent="0" algn="r" rtl="1">
              <a:buNone/>
            </a:pPr>
            <a:endParaRPr lang="fa-IR" sz="2100" b="1" dirty="0">
              <a:solidFill>
                <a:prstClr val="black"/>
              </a:solidFill>
              <a:cs typeface="B Nazanin" pitchFamily="2" charset="-78"/>
            </a:endParaRPr>
          </a:p>
          <a:p>
            <a:pPr algn="r" rtl="1"/>
            <a:r>
              <a:rPr lang="fa-IR" sz="2100" b="1" dirty="0">
                <a:solidFill>
                  <a:prstClr val="black"/>
                </a:solidFill>
                <a:cs typeface="B Nazanin" pitchFamily="2" charset="-78"/>
              </a:rPr>
              <a:t>درمان نگهدارنده با متادون در بیماران باردار همان منافعی را دربردارد که در سایر بیماران به صورت عمومی دیده می شود. </a:t>
            </a:r>
          </a:p>
          <a:p>
            <a:pPr marL="0" indent="0" algn="r" rtl="1">
              <a:buNone/>
            </a:pPr>
            <a:endParaRPr lang="fa-IR" sz="2100" b="1" dirty="0">
              <a:solidFill>
                <a:prstClr val="black"/>
              </a:solidFill>
              <a:cs typeface="B Nazanin" pitchFamily="2" charset="-78"/>
            </a:endParaRPr>
          </a:p>
          <a:p>
            <a:pPr algn="r" rtl="1"/>
            <a:r>
              <a:rPr lang="fa-IR" sz="2100" b="1" dirty="0">
                <a:solidFill>
                  <a:prstClr val="black"/>
                </a:solidFill>
                <a:cs typeface="B Nazanin" pitchFamily="2" charset="-78"/>
              </a:rPr>
              <a:t>درمان نگهدارنده با متادون دسترسی به مراقبت بارداری و نوزادی را افزایش داده و از این طریق خطر عوارض زایمانی و جنینی، تأخیر رشد داخل رحمی و مرگ و میر و بیماریهای نوزادی را کاهش می دهد. </a:t>
            </a:r>
          </a:p>
          <a:p>
            <a:pPr marL="0" indent="0" algn="r" rtl="1">
              <a:buNone/>
            </a:pPr>
            <a:endParaRPr lang="fa-IR" sz="2100" b="1" dirty="0">
              <a:solidFill>
                <a:prstClr val="black"/>
              </a:solidFill>
              <a:cs typeface="B Nazanin" pitchFamily="2" charset="-78"/>
            </a:endParaRPr>
          </a:p>
          <a:p>
            <a:pPr algn="r" rtl="1"/>
            <a:r>
              <a:rPr lang="fa-IR" sz="2100" b="1" dirty="0">
                <a:solidFill>
                  <a:prstClr val="black"/>
                </a:solidFill>
                <a:cs typeface="B Nazanin" pitchFamily="2" charset="-78"/>
              </a:rPr>
              <a:t>مواجه داخل رحمی با متادون خطر ناهنجاریهای جنینی را افزایش نمی دهد</a:t>
            </a:r>
            <a:r>
              <a:rPr lang="fa-IR" sz="2600" b="1" dirty="0">
                <a:cs typeface="B Nazanin" pitchFamily="2" charset="-78"/>
              </a:rPr>
              <a:t>.</a:t>
            </a:r>
            <a:endParaRPr lang="en-US" sz="2600" b="1" dirty="0">
              <a:cs typeface="B Nazanin" pitchFamily="2" charset="-78"/>
            </a:endParaRPr>
          </a:p>
          <a:p>
            <a:pPr algn="r" rtl="1"/>
            <a:endParaRPr lang="en-US" dirty="0">
              <a:cs typeface="B Roya" pitchFamily="2" charset="-78"/>
            </a:endParaRPr>
          </a:p>
        </p:txBody>
      </p:sp>
      <p:sp>
        <p:nvSpPr>
          <p:cNvPr id="2" name="Title 1"/>
          <p:cNvSpPr>
            <a:spLocks noGrp="1"/>
          </p:cNvSpPr>
          <p:nvPr>
            <p:ph type="title"/>
          </p:nvPr>
        </p:nvSpPr>
        <p:spPr>
          <a:xfrm>
            <a:off x="457200" y="228600"/>
            <a:ext cx="8229600" cy="1143000"/>
          </a:xfrm>
        </p:spPr>
        <p:txBody>
          <a:bodyPr>
            <a:noAutofit/>
          </a:bodyPr>
          <a:lstStyle/>
          <a:p>
            <a:pPr algn="ctr" rtl="1"/>
            <a:r>
              <a:rPr lang="fa-IR" sz="3200" b="1" dirty="0">
                <a:solidFill>
                  <a:srgbClr val="FF0000"/>
                </a:solidFill>
                <a:latin typeface="+mn-lt"/>
                <a:ea typeface="+mn-ea"/>
                <a:cs typeface="B Nazanin" pitchFamily="2" charset="-78"/>
              </a:rPr>
              <a:t>درمان نگهدارنده با متادون یا بوپرنورفین </a:t>
            </a:r>
            <a:br>
              <a:rPr lang="fa-IR" sz="3200" b="1" dirty="0">
                <a:solidFill>
                  <a:srgbClr val="FF0000"/>
                </a:solidFill>
                <a:latin typeface="+mn-lt"/>
                <a:ea typeface="+mn-ea"/>
                <a:cs typeface="B Nazanin" pitchFamily="2" charset="-78"/>
              </a:rPr>
            </a:br>
            <a:r>
              <a:rPr lang="fa-IR" sz="3200" b="1" dirty="0">
                <a:solidFill>
                  <a:srgbClr val="FF0000"/>
                </a:solidFill>
                <a:latin typeface="+mn-lt"/>
                <a:ea typeface="+mn-ea"/>
                <a:cs typeface="B Nazanin" pitchFamily="2" charset="-78"/>
              </a:rPr>
              <a:t>بعنوان درمان استاندارد</a:t>
            </a:r>
            <a:endParaRPr lang="en-US" sz="3200" b="1" dirty="0">
              <a:solidFill>
                <a:srgbClr val="FF0000"/>
              </a:solidFill>
              <a:latin typeface="+mn-lt"/>
              <a:ea typeface="+mn-ea"/>
              <a:cs typeface="B Nazanin" pitchFamily="2" charset="-78"/>
            </a:endParaRPr>
          </a:p>
        </p:txBody>
      </p:sp>
    </p:spTree>
    <p:extLst>
      <p:ext uri="{BB962C8B-B14F-4D97-AF65-F5344CB8AC3E}">
        <p14:creationId xmlns:p14="http://schemas.microsoft.com/office/powerpoint/2010/main" val="16440933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lvl="0" algn="just" rtl="1"/>
            <a:r>
              <a:rPr lang="fa-IR" sz="2000" b="1" dirty="0">
                <a:solidFill>
                  <a:prstClr val="black"/>
                </a:solidFill>
                <a:cs typeface="B Nazanin" pitchFamily="2" charset="-78"/>
              </a:rPr>
              <a:t>هماهنگی مراقبت بین خدمات درمان اعتیاد، مراقبت بارداری و خدمات حمایتی و اجتماعی اهمیت اساسی دارد.</a:t>
            </a:r>
          </a:p>
          <a:p>
            <a:pPr lvl="0" algn="just" rtl="1"/>
            <a:endParaRPr lang="fa-IR" sz="2000" b="1" dirty="0">
              <a:solidFill>
                <a:prstClr val="black"/>
              </a:solidFill>
              <a:cs typeface="B Nazanin" pitchFamily="2" charset="-78"/>
            </a:endParaRPr>
          </a:p>
          <a:p>
            <a:pPr lvl="0" algn="just" rtl="1"/>
            <a:r>
              <a:rPr lang="fa-IR" sz="2000" b="1" dirty="0">
                <a:solidFill>
                  <a:prstClr val="black"/>
                </a:solidFill>
                <a:cs typeface="B Nazanin" pitchFamily="2" charset="-78"/>
              </a:rPr>
              <a:t>در درمان محرومیت ناشی از قطع مصرف مواد محرک در زنان باردار استفاده از درمان های دارویی ممکن است برای تخفیف علایم اختلالات روان پزشکی مفید </a:t>
            </a:r>
            <a:r>
              <a:rPr lang="fa-IR" sz="2000" b="1" dirty="0" smtClean="0">
                <a:solidFill>
                  <a:prstClr val="black"/>
                </a:solidFill>
                <a:cs typeface="B Nazanin" pitchFamily="2" charset="-78"/>
              </a:rPr>
              <a:t>باشد.</a:t>
            </a:r>
            <a:endParaRPr lang="fa-IR" sz="2000" b="1" dirty="0">
              <a:solidFill>
                <a:prstClr val="black"/>
              </a:solidFill>
              <a:cs typeface="B Nazanin" pitchFamily="2" charset="-78"/>
            </a:endParaRPr>
          </a:p>
          <a:p>
            <a:pPr lvl="0" algn="just" rtl="1"/>
            <a:endParaRPr lang="fa-IR" sz="2000" b="1" dirty="0">
              <a:solidFill>
                <a:prstClr val="black"/>
              </a:solidFill>
              <a:cs typeface="B Nazanin" pitchFamily="2" charset="-78"/>
            </a:endParaRPr>
          </a:p>
          <a:p>
            <a:pPr lvl="0" algn="just" rtl="1"/>
            <a:r>
              <a:rPr lang="fa-IR" sz="2000" b="1" dirty="0">
                <a:solidFill>
                  <a:prstClr val="black"/>
                </a:solidFill>
                <a:cs typeface="B Nazanin" pitchFamily="2" charset="-78"/>
              </a:rPr>
              <a:t>استفاده از دارودرمانی در درمان معمول وابستگی به مواد محرک مثل مت آمفتامین و کوکائین توصیه نمی شود. </a:t>
            </a:r>
          </a:p>
          <a:p>
            <a:pPr lvl="0" algn="just" rtl="1"/>
            <a:endParaRPr lang="fa-IR" sz="2000" b="1" dirty="0">
              <a:solidFill>
                <a:prstClr val="black"/>
              </a:solidFill>
              <a:cs typeface="B Nazanin" pitchFamily="2" charset="-78"/>
            </a:endParaRPr>
          </a:p>
          <a:p>
            <a:pPr lvl="0" algn="just" rtl="1"/>
            <a:r>
              <a:rPr lang="fa-IR" sz="2000" b="1" dirty="0">
                <a:solidFill>
                  <a:prstClr val="black"/>
                </a:solidFill>
                <a:cs typeface="B Nazanin" pitchFamily="2" charset="-78"/>
              </a:rPr>
              <a:t>در درمان محرومیت از مت آمفتامین در زنان باردار، درمان بستری باید قویاً در نظر گرفته شود. شواهد موجود در خصوص این موضوع اندک است، با این وجود به دلیل خطر بالای تداوم مصرف مواد برای جنین و مادر درمان بستری خصوصاً برای کسانی که نمی توانند به صورت سرپایی به پرهیز دست یابند، مورد نیاز است.</a:t>
            </a:r>
          </a:p>
          <a:p>
            <a:pPr lvl="0" algn="just" rtl="1"/>
            <a:endParaRPr lang="fa-IR" sz="2000" b="1" dirty="0">
              <a:solidFill>
                <a:prstClr val="black"/>
              </a:solidFill>
              <a:cs typeface="B Nazanin" pitchFamily="2" charset="-78"/>
            </a:endParaRPr>
          </a:p>
          <a:p>
            <a:pPr lvl="0" algn="just" rtl="1"/>
            <a:r>
              <a:rPr lang="fa-IR" sz="2000" b="1" dirty="0">
                <a:solidFill>
                  <a:prstClr val="black"/>
                </a:solidFill>
                <a:cs typeface="B Nazanin" pitchFamily="2" charset="-78"/>
              </a:rPr>
              <a:t>در زنان بارداری که به مت آمفتامین مصرف می کنند تمرکز اصلی درمان باید بر درمان های روانی، اجتماعی باشد.</a:t>
            </a:r>
          </a:p>
          <a:p>
            <a:endParaRPr lang="fa-IR" dirty="0"/>
          </a:p>
        </p:txBody>
      </p:sp>
      <p:sp>
        <p:nvSpPr>
          <p:cNvPr id="2" name="Title 1"/>
          <p:cNvSpPr>
            <a:spLocks noGrp="1"/>
          </p:cNvSpPr>
          <p:nvPr>
            <p:ph type="title"/>
          </p:nvPr>
        </p:nvSpPr>
        <p:spPr>
          <a:xfrm>
            <a:off x="228600" y="274638"/>
            <a:ext cx="8686800" cy="1143000"/>
          </a:xfrm>
        </p:spPr>
        <p:txBody>
          <a:bodyPr>
            <a:normAutofit/>
          </a:bodyPr>
          <a:lstStyle/>
          <a:p>
            <a:pPr algn="ctr"/>
            <a:r>
              <a:rPr lang="fa-IR" sz="3200" b="1" dirty="0">
                <a:solidFill>
                  <a:srgbClr val="FF0000"/>
                </a:solidFill>
                <a:latin typeface="+mn-lt"/>
                <a:ea typeface="+mn-ea"/>
                <a:cs typeface="B Nazanin" pitchFamily="2" charset="-78"/>
              </a:rPr>
              <a:t>ملاحظات درمانی در زنان باردار مصرف کننده </a:t>
            </a:r>
            <a:r>
              <a:rPr lang="fa-IR" sz="3200" b="1" dirty="0" smtClean="0">
                <a:solidFill>
                  <a:srgbClr val="FF0000"/>
                </a:solidFill>
                <a:latin typeface="+mn-lt"/>
                <a:ea typeface="+mn-ea"/>
                <a:cs typeface="B Nazanin" pitchFamily="2" charset="-78"/>
              </a:rPr>
              <a:t>محرک ها</a:t>
            </a:r>
            <a:br>
              <a:rPr lang="fa-IR" sz="3200" b="1" dirty="0" smtClean="0">
                <a:solidFill>
                  <a:srgbClr val="FF0000"/>
                </a:solidFill>
                <a:latin typeface="+mn-lt"/>
                <a:ea typeface="+mn-ea"/>
                <a:cs typeface="B Nazanin" pitchFamily="2" charset="-78"/>
              </a:rPr>
            </a:br>
            <a:r>
              <a:rPr lang="fa-IR" sz="3200" b="1" dirty="0" smtClean="0">
                <a:solidFill>
                  <a:srgbClr val="FF0000"/>
                </a:solidFill>
                <a:latin typeface="+mn-lt"/>
                <a:ea typeface="+mn-ea"/>
                <a:cs typeface="B Nazanin" pitchFamily="2" charset="-78"/>
              </a:rPr>
              <a:t>(مت آمفتامین)</a:t>
            </a:r>
            <a:endParaRPr lang="fa-IR" sz="3200" b="1" dirty="0">
              <a:solidFill>
                <a:srgbClr val="FF0000"/>
              </a:solidFill>
              <a:latin typeface="+mn-lt"/>
              <a:ea typeface="+mn-ea"/>
              <a:cs typeface="B Nazanin" pitchFamily="2" charset="-78"/>
            </a:endParaRPr>
          </a:p>
        </p:txBody>
      </p:sp>
    </p:spTree>
    <p:extLst>
      <p:ext uri="{BB962C8B-B14F-4D97-AF65-F5344CB8AC3E}">
        <p14:creationId xmlns:p14="http://schemas.microsoft.com/office/powerpoint/2010/main" val="17981860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fa-IR" sz="2400" b="1" dirty="0">
                <a:cs typeface="B Nazanin" pitchFamily="2" charset="-78"/>
              </a:rPr>
              <a:t>مادران با اختلال مصرف مواد بايد براي شيردهي تشويق شوند مگر اينكه خطرات بيش از منافع باشد </a:t>
            </a:r>
            <a:endParaRPr lang="fa-IR" sz="2400" b="1" dirty="0" smtClean="0">
              <a:cs typeface="B Nazanin" pitchFamily="2" charset="-78"/>
            </a:endParaRPr>
          </a:p>
          <a:p>
            <a:pPr lvl="0"/>
            <a:endParaRPr lang="fa-IR" sz="2400" b="1" dirty="0">
              <a:cs typeface="B Nazanin" pitchFamily="2" charset="-78"/>
            </a:endParaRPr>
          </a:p>
          <a:p>
            <a:pPr lvl="0"/>
            <a:r>
              <a:rPr lang="fa-IR" sz="2400" b="1" dirty="0">
                <a:cs typeface="B Nazanin" pitchFamily="2" charset="-78"/>
              </a:rPr>
              <a:t>تماس پوست با پوست صرفنظر از تغذيه مهم است و توصيه براي شيردهي به طور فعال </a:t>
            </a:r>
            <a:endParaRPr lang="fa-IR" sz="2400" b="1" dirty="0" smtClean="0">
              <a:cs typeface="B Nazanin" pitchFamily="2" charset="-78"/>
            </a:endParaRPr>
          </a:p>
          <a:p>
            <a:pPr lvl="0"/>
            <a:endParaRPr lang="fa-IR" sz="2400" b="1" dirty="0">
              <a:cs typeface="B Nazanin" pitchFamily="2" charset="-78"/>
            </a:endParaRPr>
          </a:p>
          <a:p>
            <a:pPr lvl="0"/>
            <a:r>
              <a:rPr lang="fa-IR" sz="2400" b="1" dirty="0">
                <a:cs typeface="B Nazanin" pitchFamily="2" charset="-78"/>
              </a:rPr>
              <a:t>مادراني كه با متادون وبوپرنورفين تثبيت شده اند بايد به شيردهي تشويق شوند </a:t>
            </a:r>
            <a:endParaRPr lang="fa-IR" sz="2400" b="1" dirty="0" smtClean="0">
              <a:cs typeface="B Nazanin" pitchFamily="2" charset="-78"/>
            </a:endParaRPr>
          </a:p>
          <a:p>
            <a:pPr marL="109728" lvl="0" indent="0">
              <a:buNone/>
            </a:pPr>
            <a:endParaRPr lang="fa-IR" sz="2400" b="1" dirty="0">
              <a:cs typeface="B Nazanin" pitchFamily="2" charset="-78"/>
            </a:endParaRPr>
          </a:p>
          <a:p>
            <a:pPr lvl="0"/>
            <a:endParaRPr lang="fa-IR" sz="2800" b="1" dirty="0">
              <a:cs typeface="B Nazanin" pitchFamily="2" charset="-78"/>
            </a:endParaRPr>
          </a:p>
          <a:p>
            <a:endParaRPr lang="fa-IR" dirty="0"/>
          </a:p>
        </p:txBody>
      </p:sp>
      <p:sp>
        <p:nvSpPr>
          <p:cNvPr id="2" name="Title 1"/>
          <p:cNvSpPr>
            <a:spLocks noGrp="1"/>
          </p:cNvSpPr>
          <p:nvPr>
            <p:ph type="title"/>
          </p:nvPr>
        </p:nvSpPr>
        <p:spPr/>
        <p:txBody>
          <a:bodyPr/>
          <a:lstStyle/>
          <a:p>
            <a:pPr algn="ctr"/>
            <a:r>
              <a:rPr lang="fa-IR" b="1" dirty="0">
                <a:solidFill>
                  <a:srgbClr val="FF0000"/>
                </a:solidFill>
              </a:rPr>
              <a:t>شیردهی</a:t>
            </a:r>
          </a:p>
        </p:txBody>
      </p:sp>
    </p:spTree>
    <p:extLst>
      <p:ext uri="{BB962C8B-B14F-4D97-AF65-F5344CB8AC3E}">
        <p14:creationId xmlns:p14="http://schemas.microsoft.com/office/powerpoint/2010/main" val="4053389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066800"/>
            <a:ext cx="8610600" cy="5638800"/>
          </a:xfrm>
        </p:spPr>
        <p:txBody>
          <a:bodyPr>
            <a:normAutofit/>
          </a:bodyPr>
          <a:lstStyle/>
          <a:p>
            <a:pPr>
              <a:buFont typeface="Wingdings" pitchFamily="2" charset="2"/>
              <a:buChar char="ü"/>
            </a:pPr>
            <a:r>
              <a:rPr lang="fa-IR" sz="2000" b="1" dirty="0" smtClean="0">
                <a:cs typeface="B Nazanin" pitchFamily="2" charset="-78"/>
              </a:rPr>
              <a:t>درمان بستري براي مديريت ترك وابستگي به مصرف مواد محرك در زن باردار توصيه مي شود </a:t>
            </a:r>
          </a:p>
          <a:p>
            <a:pPr>
              <a:buFont typeface="Wingdings" pitchFamily="2" charset="2"/>
              <a:buChar char="ü"/>
            </a:pPr>
            <a:endParaRPr lang="fa-IR" sz="2000" b="1" dirty="0" smtClean="0">
              <a:cs typeface="B Nazanin" pitchFamily="2" charset="-78"/>
            </a:endParaRPr>
          </a:p>
          <a:p>
            <a:pPr>
              <a:buFont typeface="Wingdings" pitchFamily="2" charset="2"/>
              <a:buChar char="ü"/>
            </a:pPr>
            <a:r>
              <a:rPr lang="fa-IR" sz="2000" b="1" dirty="0" smtClean="0">
                <a:cs typeface="B Nazanin" pitchFamily="2" charset="-78"/>
              </a:rPr>
              <a:t>آمفتامين در شير مادر 2/8 تا 7/5برابر پلاسماي مادر غليظ مي شود و علايم شيرخواران مثل آژيتاسيون ،تحريك پذيري و مرگ شيرخوار گزارش شده</a:t>
            </a:r>
          </a:p>
          <a:p>
            <a:pPr>
              <a:buFont typeface="Wingdings" pitchFamily="2" charset="2"/>
              <a:buChar char="ü"/>
            </a:pPr>
            <a:endParaRPr lang="en-US" sz="2000" b="1" dirty="0" smtClean="0">
              <a:cs typeface="B Nazanin" pitchFamily="2" charset="-78"/>
            </a:endParaRPr>
          </a:p>
          <a:p>
            <a:pPr>
              <a:buFont typeface="Wingdings" pitchFamily="2" charset="2"/>
              <a:buChar char="ü"/>
            </a:pPr>
            <a:r>
              <a:rPr lang="fa-IR" sz="2000" b="1" dirty="0" smtClean="0">
                <a:cs typeface="B Nazanin" pitchFamily="2" charset="-78"/>
              </a:rPr>
              <a:t>در زنان بارداری که مت آمفتامین مصرف می کنند تمرکز اصلی درمان باید بر درمان های روانی، اجتماعی باشد. </a:t>
            </a:r>
          </a:p>
          <a:p>
            <a:pPr>
              <a:buFont typeface="Wingdings" pitchFamily="2" charset="2"/>
              <a:buChar char="ü"/>
            </a:pPr>
            <a:r>
              <a:rPr lang="fa-IR" sz="2000" b="1" dirty="0" smtClean="0">
                <a:cs typeface="B Nazanin" pitchFamily="2" charset="-78"/>
              </a:rPr>
              <a:t>قطع مصرف مت آمفتامین در طول بارداری می تواند سلامت کودک را بهبود بخشد. </a:t>
            </a:r>
          </a:p>
          <a:p>
            <a:pPr>
              <a:buFont typeface="Wingdings" pitchFamily="2" charset="2"/>
              <a:buChar char="ü"/>
            </a:pPr>
            <a:r>
              <a:rPr lang="fa-IR" sz="2000" b="1" dirty="0">
                <a:cs typeface="B Nazanin" pitchFamily="2" charset="-78"/>
              </a:rPr>
              <a:t>مت آمفتامین با مقادیر بالایی در شیر مادر ترشح می شود</a:t>
            </a:r>
            <a:r>
              <a:rPr lang="fa-IR" sz="2000" b="1" dirty="0" smtClean="0">
                <a:cs typeface="B Nazanin" pitchFamily="2" charset="-78"/>
              </a:rPr>
              <a:t>.</a:t>
            </a:r>
            <a:endParaRPr lang="fa-IR" sz="2000" b="1" dirty="0">
              <a:cs typeface="B Nazanin" pitchFamily="2" charset="-78"/>
            </a:endParaRPr>
          </a:p>
          <a:p>
            <a:pPr>
              <a:buFont typeface="Wingdings" pitchFamily="2" charset="2"/>
              <a:buChar char="ü"/>
            </a:pPr>
            <a:endParaRPr lang="fa-IR" sz="2000" b="1" dirty="0">
              <a:cs typeface="B Nazanin" pitchFamily="2" charset="-78"/>
            </a:endParaRPr>
          </a:p>
          <a:p>
            <a:pPr>
              <a:buFont typeface="Wingdings" pitchFamily="2" charset="2"/>
              <a:buChar char="ü"/>
            </a:pPr>
            <a:r>
              <a:rPr lang="fa-IR" sz="2000" b="1" dirty="0">
                <a:cs typeface="B Nazanin" pitchFamily="2" charset="-78"/>
              </a:rPr>
              <a:t>در زنانی که مصرف روزانه مواد محرک دارند، شیردهی توصیه نمی شود.</a:t>
            </a:r>
          </a:p>
          <a:p>
            <a:pPr>
              <a:buFont typeface="Wingdings" pitchFamily="2" charset="2"/>
              <a:buChar char="ü"/>
            </a:pPr>
            <a:endParaRPr lang="fa-IR" sz="2000" b="1" dirty="0">
              <a:cs typeface="B Nazanin" pitchFamily="2" charset="-78"/>
            </a:endParaRPr>
          </a:p>
          <a:p>
            <a:pPr>
              <a:buFont typeface="Wingdings" pitchFamily="2" charset="2"/>
              <a:buChar char="ü"/>
            </a:pPr>
            <a:r>
              <a:rPr lang="fa-IR" sz="2000" b="1" dirty="0">
                <a:cs typeface="B Nazanin" pitchFamily="2" charset="-78"/>
              </a:rPr>
              <a:t>زنانی که به صورت غیرمستمر و گاهگاهی مت آمفتامین مصرف می کنند، می توانند شیربدهند، مشروط به این که بعد از مصرف مت آمفتامین، شیر خود را دوشیده و دور بریزند و تا 24 ساعت به کودک خود شیر ندهند. </a:t>
            </a:r>
          </a:p>
          <a:p>
            <a:pPr>
              <a:buFont typeface="Wingdings" pitchFamily="2" charset="2"/>
              <a:buChar char="ü"/>
            </a:pPr>
            <a:endParaRPr lang="en-US" sz="2000" b="1" dirty="0" smtClean="0">
              <a:cs typeface="B Nazanin" pitchFamily="2" charset="-78"/>
            </a:endParaRPr>
          </a:p>
          <a:p>
            <a:pPr>
              <a:buFont typeface="Wingdings" pitchFamily="2" charset="2"/>
              <a:buChar char="ü"/>
            </a:pPr>
            <a:endParaRPr lang="fa-IR" sz="2400" b="1" dirty="0" smtClean="0">
              <a:solidFill>
                <a:schemeClr val="accent1">
                  <a:lumMod val="75000"/>
                </a:schemeClr>
              </a:solidFill>
            </a:endParaRPr>
          </a:p>
          <a:p>
            <a:pPr>
              <a:buFont typeface="Wingdings" pitchFamily="2" charset="2"/>
              <a:buChar char="ü"/>
            </a:pPr>
            <a:endParaRPr lang="en-US" sz="2800" b="1" dirty="0" smtClean="0">
              <a:solidFill>
                <a:schemeClr val="accent1">
                  <a:lumMod val="75000"/>
                </a:schemeClr>
              </a:solidFill>
            </a:endParaRPr>
          </a:p>
          <a:p>
            <a:pPr>
              <a:buFont typeface="Wingdings" pitchFamily="2" charset="2"/>
              <a:buChar char="ü"/>
            </a:pPr>
            <a:endParaRPr lang="fa-IR" sz="2800" b="1" dirty="0">
              <a:solidFill>
                <a:schemeClr val="accent1">
                  <a:lumMod val="75000"/>
                </a:schemeClr>
              </a:solidFill>
            </a:endParaRPr>
          </a:p>
        </p:txBody>
      </p:sp>
      <p:sp>
        <p:nvSpPr>
          <p:cNvPr id="2" name="Title 1"/>
          <p:cNvSpPr>
            <a:spLocks noGrp="1"/>
          </p:cNvSpPr>
          <p:nvPr>
            <p:ph type="title"/>
          </p:nvPr>
        </p:nvSpPr>
        <p:spPr>
          <a:xfrm>
            <a:off x="457200" y="76200"/>
            <a:ext cx="8229600" cy="990600"/>
          </a:xfrm>
        </p:spPr>
        <p:txBody>
          <a:bodyPr>
            <a:normAutofit/>
          </a:bodyPr>
          <a:lstStyle/>
          <a:p>
            <a:pPr algn="ctr"/>
            <a:r>
              <a:rPr lang="fa-IR" sz="4800" b="1" dirty="0">
                <a:solidFill>
                  <a:srgbClr val="FF0000"/>
                </a:solidFill>
              </a:rPr>
              <a:t>شیردهی</a:t>
            </a:r>
          </a:p>
        </p:txBody>
      </p:sp>
    </p:spTree>
    <p:extLst>
      <p:ext uri="{BB962C8B-B14F-4D97-AF65-F5344CB8AC3E}">
        <p14:creationId xmlns:p14="http://schemas.microsoft.com/office/powerpoint/2010/main" val="2527106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029200"/>
          </a:xfrm>
        </p:spPr>
        <p:txBody>
          <a:bodyPr>
            <a:normAutofit/>
          </a:bodyPr>
          <a:lstStyle/>
          <a:p>
            <a:pPr>
              <a:buFont typeface="Wingdings" pitchFamily="2" charset="2"/>
              <a:buChar char="ü"/>
            </a:pPr>
            <a:r>
              <a:rPr lang="fa-IR" sz="2000" b="1" dirty="0" smtClean="0">
                <a:cs typeface="B Nazanin" pitchFamily="2" charset="-78"/>
              </a:rPr>
              <a:t>باید به مادر آموزش داد که مصرف مت آمفتامین توسط او می تواند منجر به مسمومیت نوزاد شود.</a:t>
            </a:r>
          </a:p>
          <a:p>
            <a:pPr>
              <a:buFont typeface="Wingdings" pitchFamily="2" charset="2"/>
              <a:buChar char="ü"/>
            </a:pPr>
            <a:endParaRPr lang="en-US" sz="2000" b="1" dirty="0" smtClean="0">
              <a:cs typeface="B Nazanin" pitchFamily="2" charset="-78"/>
            </a:endParaRPr>
          </a:p>
          <a:p>
            <a:pPr>
              <a:buFont typeface="Wingdings" pitchFamily="2" charset="2"/>
              <a:buChar char="ü"/>
            </a:pPr>
            <a:r>
              <a:rPr lang="fa-IR" sz="2000" b="1" dirty="0" smtClean="0">
                <a:cs typeface="B Nazanin" pitchFamily="2" charset="-78"/>
              </a:rPr>
              <a:t>در مورد كوكائين هم داروي مصرف شده و هم متابوليتهاي آن در شير يافت مي شوند و غلظتهاي بالاي كوكائين كه در مواجهه قابل توجه اتفاق مي افتد ديده مي شود </a:t>
            </a:r>
          </a:p>
          <a:p>
            <a:pPr>
              <a:buFont typeface="Wingdings" pitchFamily="2" charset="2"/>
              <a:buChar char="ü"/>
            </a:pPr>
            <a:endParaRPr lang="fa-IR" sz="2000" b="1" dirty="0" smtClean="0">
              <a:cs typeface="B Nazanin" pitchFamily="2" charset="-78"/>
            </a:endParaRPr>
          </a:p>
          <a:p>
            <a:pPr>
              <a:buFont typeface="Wingdings" pitchFamily="2" charset="2"/>
              <a:buChar char="ü"/>
            </a:pPr>
            <a:r>
              <a:rPr lang="fa-IR" sz="2000" b="1" dirty="0">
                <a:cs typeface="B Nazanin" pitchFamily="2" charset="-78"/>
              </a:rPr>
              <a:t>زنانی که به طور مزمن وابسته به الکل هستند </a:t>
            </a:r>
            <a:r>
              <a:rPr lang="fa-IR" sz="2000" b="1" dirty="0" smtClean="0">
                <a:cs typeface="B Nazanin" pitchFamily="2" charset="-78"/>
              </a:rPr>
              <a:t>یک </a:t>
            </a:r>
            <a:r>
              <a:rPr lang="fa-IR" sz="2000" b="1" dirty="0">
                <a:cs typeface="B Nazanin" pitchFamily="2" charset="-78"/>
              </a:rPr>
              <a:t>ریسک قابل توجهی برای شیرخواران وجود دارد ، شیردهی دارای ریسک بالا تلقی شده و توصیه نمی شود</a:t>
            </a:r>
            <a:r>
              <a:rPr lang="fa-IR" sz="2000" b="1" dirty="0" smtClean="0">
                <a:cs typeface="B Nazanin" pitchFamily="2" charset="-78"/>
              </a:rPr>
              <a:t>.</a:t>
            </a:r>
          </a:p>
          <a:p>
            <a:pPr>
              <a:buFont typeface="Wingdings" pitchFamily="2" charset="2"/>
              <a:buChar char="ü"/>
            </a:pPr>
            <a:endParaRPr lang="fa-IR" sz="2000" b="1" dirty="0" smtClean="0">
              <a:cs typeface="B Nazanin" pitchFamily="2" charset="-78"/>
            </a:endParaRPr>
          </a:p>
          <a:p>
            <a:pPr>
              <a:buFont typeface="Wingdings" pitchFamily="2" charset="2"/>
              <a:buChar char="ü"/>
            </a:pPr>
            <a:r>
              <a:rPr lang="fa-IR" sz="2000" b="1" dirty="0">
                <a:cs typeface="B Nazanin" pitchFamily="2" charset="-78"/>
              </a:rPr>
              <a:t>زنان با اختلال مصرف مواد با احتمال بيشتري خطرات را كوچك مي شمرند خود كنترلي كمتري دارندو توجه كمتري براي ايمني خود و موقعيتهايي كه مي تواند براي شيرخوار موقع شيردهي  خطرناك باشد دارند .</a:t>
            </a:r>
          </a:p>
          <a:p>
            <a:pPr>
              <a:buFont typeface="Wingdings" pitchFamily="2" charset="2"/>
              <a:buChar char="ü"/>
            </a:pPr>
            <a:endParaRPr lang="fa-IR" sz="2000" b="1" dirty="0">
              <a:cs typeface="B Nazanin" pitchFamily="2" charset="-78"/>
            </a:endParaRPr>
          </a:p>
          <a:p>
            <a:pPr>
              <a:buFont typeface="Wingdings" pitchFamily="2" charset="2"/>
              <a:buChar char="ü"/>
            </a:pPr>
            <a:endParaRPr lang="fa-IR" sz="2800" b="1" dirty="0" smtClean="0">
              <a:solidFill>
                <a:schemeClr val="accent1">
                  <a:lumMod val="75000"/>
                </a:schemeClr>
              </a:solidFill>
            </a:endParaRPr>
          </a:p>
          <a:p>
            <a:pPr>
              <a:buFont typeface="Wingdings" pitchFamily="2" charset="2"/>
              <a:buChar char="ü"/>
            </a:pPr>
            <a:endParaRPr lang="fa-IR" sz="2800" dirty="0"/>
          </a:p>
        </p:txBody>
      </p:sp>
      <p:sp>
        <p:nvSpPr>
          <p:cNvPr id="2" name="Title 1"/>
          <p:cNvSpPr>
            <a:spLocks noGrp="1"/>
          </p:cNvSpPr>
          <p:nvPr>
            <p:ph type="title"/>
          </p:nvPr>
        </p:nvSpPr>
        <p:spPr/>
        <p:txBody>
          <a:bodyPr>
            <a:normAutofit/>
          </a:bodyPr>
          <a:lstStyle/>
          <a:p>
            <a:pPr algn="ctr"/>
            <a:r>
              <a:rPr lang="fa-IR" sz="4800" b="1" dirty="0">
                <a:solidFill>
                  <a:srgbClr val="FF0000"/>
                </a:solidFill>
              </a:rPr>
              <a:t>شیردهی</a:t>
            </a:r>
          </a:p>
        </p:txBody>
      </p:sp>
    </p:spTree>
    <p:extLst>
      <p:ext uri="{BB962C8B-B14F-4D97-AF65-F5344CB8AC3E}">
        <p14:creationId xmlns:p14="http://schemas.microsoft.com/office/powerpoint/2010/main" val="4113275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62101715"/>
              </p:ext>
            </p:extLst>
          </p:nvPr>
        </p:nvGraphicFramePr>
        <p:xfrm>
          <a:off x="500034" y="2143116"/>
          <a:ext cx="8258204" cy="3527303"/>
        </p:xfrm>
        <a:graphic>
          <a:graphicData uri="http://schemas.openxmlformats.org/drawingml/2006/table">
            <a:tbl>
              <a:tblPr rtl="1" firstRow="1" bandRow="1">
                <a:tableStyleId>{21E4AEA4-8DFA-4A89-87EB-49C32662AFE0}</a:tableStyleId>
              </a:tblPr>
              <a:tblGrid>
                <a:gridCol w="2064551"/>
                <a:gridCol w="2064551"/>
                <a:gridCol w="2064551"/>
                <a:gridCol w="2064551"/>
              </a:tblGrid>
              <a:tr h="652085">
                <a:tc>
                  <a:txBody>
                    <a:bodyPr/>
                    <a:lstStyle/>
                    <a:p>
                      <a:pPr algn="ctr" rtl="1">
                        <a:lnSpc>
                          <a:spcPct val="115000"/>
                        </a:lnSpc>
                        <a:spcAft>
                          <a:spcPts val="0"/>
                        </a:spcAft>
                      </a:pPr>
                      <a:r>
                        <a:rPr lang="fa-IR" sz="1600" b="1" dirty="0"/>
                        <a:t>شیوع</a:t>
                      </a:r>
                      <a:endParaRPr lang="en-US" sz="1200" b="1" dirty="0">
                        <a:latin typeface="Calibri"/>
                        <a:ea typeface="Calibri"/>
                        <a:cs typeface="Arial"/>
                      </a:endParaRPr>
                    </a:p>
                  </a:txBody>
                  <a:tcPr marL="68580" marR="68580" marT="0" marB="0" anchor="ctr"/>
                </a:tc>
                <a:tc>
                  <a:txBody>
                    <a:bodyPr/>
                    <a:lstStyle/>
                    <a:p>
                      <a:pPr algn="ctr" rtl="1">
                        <a:lnSpc>
                          <a:spcPct val="115000"/>
                        </a:lnSpc>
                        <a:spcAft>
                          <a:spcPts val="0"/>
                        </a:spcAft>
                      </a:pPr>
                      <a:r>
                        <a:rPr lang="fa-IR" sz="1600" b="1" dirty="0"/>
                        <a:t>کل</a:t>
                      </a:r>
                      <a:endParaRPr lang="en-US" sz="1200" b="1" dirty="0">
                        <a:latin typeface="Calibri"/>
                        <a:ea typeface="Calibri"/>
                        <a:cs typeface="Arial"/>
                      </a:endParaRPr>
                    </a:p>
                  </a:txBody>
                  <a:tcPr marL="68580" marR="68580" marT="0" marB="0"/>
                </a:tc>
                <a:tc>
                  <a:txBody>
                    <a:bodyPr/>
                    <a:lstStyle/>
                    <a:p>
                      <a:pPr algn="ctr" rtl="1">
                        <a:lnSpc>
                          <a:spcPct val="115000"/>
                        </a:lnSpc>
                        <a:spcAft>
                          <a:spcPts val="0"/>
                        </a:spcAft>
                      </a:pPr>
                      <a:r>
                        <a:rPr lang="fa-IR" sz="1600" b="1" dirty="0"/>
                        <a:t>زن</a:t>
                      </a:r>
                      <a:endParaRPr lang="en-US" sz="1200" b="1" dirty="0">
                        <a:latin typeface="Calibri"/>
                        <a:ea typeface="Calibri"/>
                        <a:cs typeface="Arial"/>
                      </a:endParaRPr>
                    </a:p>
                  </a:txBody>
                  <a:tcPr marL="68580" marR="68580" marT="0" marB="0"/>
                </a:tc>
                <a:tc>
                  <a:txBody>
                    <a:bodyPr/>
                    <a:lstStyle/>
                    <a:p>
                      <a:pPr algn="ctr" rtl="1">
                        <a:lnSpc>
                          <a:spcPct val="115000"/>
                        </a:lnSpc>
                        <a:spcAft>
                          <a:spcPts val="0"/>
                        </a:spcAft>
                      </a:pPr>
                      <a:r>
                        <a:rPr lang="fa-IR" sz="1600" b="1" dirty="0"/>
                        <a:t>مرد</a:t>
                      </a:r>
                      <a:endParaRPr lang="en-US" sz="1200" b="1" dirty="0">
                        <a:latin typeface="Calibri"/>
                        <a:ea typeface="Calibri"/>
                        <a:cs typeface="Arial"/>
                      </a:endParaRPr>
                    </a:p>
                  </a:txBody>
                  <a:tcPr marL="68580" marR="68580" marT="0" marB="0"/>
                </a:tc>
              </a:tr>
              <a:tr h="677990">
                <a:tc>
                  <a:txBody>
                    <a:bodyPr/>
                    <a:lstStyle/>
                    <a:p>
                      <a:pPr algn="ctr" rtl="1" eaLnBrk="1" latinLnBrk="0" hangingPunct="1">
                        <a:lnSpc>
                          <a:spcPct val="115000"/>
                        </a:lnSpc>
                        <a:spcBef>
                          <a:spcPct val="0"/>
                        </a:spcBef>
                        <a:spcAft>
                          <a:spcPts val="0"/>
                        </a:spcAft>
                        <a:buNone/>
                      </a:pPr>
                      <a:r>
                        <a:rPr kumimoji="0" lang="fa-IR" sz="2400" b="1" kern="1200" dirty="0">
                          <a:ln>
                            <a:noFill/>
                          </a:ln>
                          <a:solidFill>
                            <a:schemeClr val="tx1"/>
                          </a:solidFill>
                          <a:effectLst/>
                          <a:latin typeface="+mn-lt"/>
                          <a:ea typeface="+mn-ea"/>
                          <a:cs typeface="B Nazanin" pitchFamily="2" charset="-78"/>
                        </a:rPr>
                        <a:t>هرگونه اختلال روانی</a:t>
                      </a:r>
                      <a:endParaRPr kumimoji="0" lang="en-US" sz="2400" b="1" kern="1200" dirty="0">
                        <a:ln>
                          <a:noFill/>
                        </a:ln>
                        <a:solidFill>
                          <a:schemeClr val="tx1"/>
                        </a:solidFill>
                        <a:effectLst/>
                        <a:latin typeface="+mn-lt"/>
                        <a:ea typeface="+mn-ea"/>
                        <a:cs typeface="B Nazanin" pitchFamily="2" charset="-78"/>
                      </a:endParaRPr>
                    </a:p>
                  </a:txBody>
                  <a:tcPr marL="68580" marR="68580" marT="0" marB="0" anchor="ctr"/>
                </a:tc>
                <a:tc>
                  <a:txBody>
                    <a:bodyPr/>
                    <a:lstStyle/>
                    <a:p>
                      <a:pPr algn="ctr"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23.6</a:t>
                      </a:r>
                      <a:endParaRPr kumimoji="0" lang="en-US" sz="2400" b="1" kern="1200" dirty="0">
                        <a:ln>
                          <a:noFill/>
                        </a:ln>
                        <a:solidFill>
                          <a:schemeClr val="tx1"/>
                        </a:solidFill>
                        <a:effectLst/>
                        <a:latin typeface="+mn-lt"/>
                        <a:ea typeface="+mn-ea"/>
                        <a:cs typeface="B Nazanin" pitchFamily="2" charset="-78"/>
                      </a:endParaRPr>
                    </a:p>
                  </a:txBody>
                  <a:tcPr marL="68580" marR="68580" marT="0" marB="0"/>
                </a:tc>
                <a:tc>
                  <a:txBody>
                    <a:bodyPr/>
                    <a:lstStyle/>
                    <a:p>
                      <a:pPr algn="ctr"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26.5</a:t>
                      </a:r>
                      <a:endParaRPr kumimoji="0" lang="en-US" sz="2400" b="1" kern="1200" dirty="0">
                        <a:ln>
                          <a:noFill/>
                        </a:ln>
                        <a:solidFill>
                          <a:schemeClr val="tx1"/>
                        </a:solidFill>
                        <a:effectLst/>
                        <a:latin typeface="+mn-lt"/>
                        <a:ea typeface="+mn-ea"/>
                        <a:cs typeface="B Nazanin" pitchFamily="2" charset="-78"/>
                      </a:endParaRPr>
                    </a:p>
                  </a:txBody>
                  <a:tcPr marL="68580" marR="68580" marT="0" marB="0"/>
                </a:tc>
                <a:tc>
                  <a:txBody>
                    <a:bodyPr/>
                    <a:lstStyle/>
                    <a:p>
                      <a:pPr algn="ctr"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20.8</a:t>
                      </a:r>
                      <a:endParaRPr kumimoji="0" lang="en-US" sz="2400" b="1" kern="1200" dirty="0">
                        <a:ln>
                          <a:noFill/>
                        </a:ln>
                        <a:solidFill>
                          <a:schemeClr val="tx1"/>
                        </a:solidFill>
                        <a:effectLst/>
                        <a:latin typeface="+mn-lt"/>
                        <a:ea typeface="+mn-ea"/>
                        <a:cs typeface="B Nazanin" pitchFamily="2" charset="-78"/>
                      </a:endParaRPr>
                    </a:p>
                  </a:txBody>
                  <a:tcPr marL="68580" marR="68580" marT="0" marB="0"/>
                </a:tc>
              </a:tr>
              <a:tr h="677990">
                <a:tc>
                  <a:txBody>
                    <a:bodyPr/>
                    <a:lstStyle/>
                    <a:p>
                      <a:pPr algn="ctr" rtl="1" eaLnBrk="1" latinLnBrk="0" hangingPunct="1">
                        <a:lnSpc>
                          <a:spcPct val="115000"/>
                        </a:lnSpc>
                        <a:spcBef>
                          <a:spcPct val="0"/>
                        </a:spcBef>
                        <a:spcAft>
                          <a:spcPts val="0"/>
                        </a:spcAft>
                        <a:buNone/>
                      </a:pPr>
                      <a:r>
                        <a:rPr kumimoji="0" lang="fa-IR" sz="2400" b="1" kern="1200" dirty="0">
                          <a:ln>
                            <a:noFill/>
                          </a:ln>
                          <a:solidFill>
                            <a:schemeClr val="tx1"/>
                          </a:solidFill>
                          <a:effectLst/>
                          <a:latin typeface="+mn-lt"/>
                          <a:ea typeface="+mn-ea"/>
                          <a:cs typeface="B Nazanin" pitchFamily="2" charset="-78"/>
                        </a:rPr>
                        <a:t>اختلالات اضطرابی</a:t>
                      </a:r>
                      <a:endParaRPr kumimoji="0" lang="en-US" sz="2400" b="1" kern="1200" dirty="0">
                        <a:ln>
                          <a:noFill/>
                        </a:ln>
                        <a:solidFill>
                          <a:schemeClr val="tx1"/>
                        </a:solidFill>
                        <a:effectLst/>
                        <a:latin typeface="+mn-lt"/>
                        <a:ea typeface="+mn-ea"/>
                        <a:cs typeface="B Nazanin" pitchFamily="2" charset="-78"/>
                      </a:endParaRPr>
                    </a:p>
                  </a:txBody>
                  <a:tcPr marL="68580" marR="68580" marT="0" marB="0" anchor="ctr"/>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15.6</a:t>
                      </a: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19.4</a:t>
                      </a: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12</a:t>
                      </a:r>
                    </a:p>
                  </a:txBody>
                  <a:tcPr marL="68580" marR="68580" marT="0" marB="0"/>
                </a:tc>
              </a:tr>
              <a:tr h="677990">
                <a:tc>
                  <a:txBody>
                    <a:bodyPr/>
                    <a:lstStyle/>
                    <a:p>
                      <a:pPr algn="ctr"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اختلالات </a:t>
                      </a:r>
                      <a:r>
                        <a:rPr kumimoji="0" lang="fa-IR" sz="2400" b="1" kern="1200" dirty="0">
                          <a:ln>
                            <a:noFill/>
                          </a:ln>
                          <a:solidFill>
                            <a:schemeClr val="tx1"/>
                          </a:solidFill>
                          <a:effectLst/>
                          <a:latin typeface="+mn-lt"/>
                          <a:ea typeface="+mn-ea"/>
                          <a:cs typeface="B Nazanin" pitchFamily="2" charset="-78"/>
                        </a:rPr>
                        <a:t>خلقی</a:t>
                      </a:r>
                      <a:endParaRPr kumimoji="0" lang="en-US" sz="2400" b="1" kern="1200" dirty="0">
                        <a:ln>
                          <a:noFill/>
                        </a:ln>
                        <a:solidFill>
                          <a:schemeClr val="tx1"/>
                        </a:solidFill>
                        <a:effectLst/>
                        <a:latin typeface="+mn-lt"/>
                        <a:ea typeface="+mn-ea"/>
                        <a:cs typeface="B Nazanin" pitchFamily="2" charset="-78"/>
                      </a:endParaRP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14.6</a:t>
                      </a: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17.3</a:t>
                      </a: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11.9</a:t>
                      </a:r>
                    </a:p>
                  </a:txBody>
                  <a:tcPr marL="68580" marR="68580" marT="0" marB="0"/>
                </a:tc>
              </a:tr>
              <a:tr h="677990">
                <a:tc>
                  <a:txBody>
                    <a:bodyPr/>
                    <a:lstStyle/>
                    <a:p>
                      <a:pPr algn="ctr"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افسردگی</a:t>
                      </a:r>
                      <a:endParaRPr kumimoji="0" lang="en-US" sz="2400" b="1" kern="1200" dirty="0">
                        <a:ln>
                          <a:noFill/>
                        </a:ln>
                        <a:solidFill>
                          <a:schemeClr val="tx1"/>
                        </a:solidFill>
                        <a:effectLst/>
                        <a:latin typeface="+mn-lt"/>
                        <a:ea typeface="+mn-ea"/>
                        <a:cs typeface="B Nazanin" pitchFamily="2" charset="-78"/>
                      </a:endParaRP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13.6</a:t>
                      </a: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16.5</a:t>
                      </a:r>
                    </a:p>
                  </a:txBody>
                  <a:tcPr marL="68580" marR="68580" marT="0" marB="0"/>
                </a:tc>
                <a:tc>
                  <a:txBody>
                    <a:bodyPr/>
                    <a:lstStyle/>
                    <a:p>
                      <a:pPr marL="0" algn="ctr" defTabSz="914400" rtl="1" eaLnBrk="1" latinLnBrk="0" hangingPunct="1">
                        <a:lnSpc>
                          <a:spcPct val="115000"/>
                        </a:lnSpc>
                        <a:spcBef>
                          <a:spcPct val="0"/>
                        </a:spcBef>
                        <a:spcAft>
                          <a:spcPts val="0"/>
                        </a:spcAft>
                        <a:buNone/>
                      </a:pPr>
                      <a:r>
                        <a:rPr kumimoji="0" lang="fa-IR" sz="2400" b="1" kern="1200" dirty="0" smtClean="0">
                          <a:ln>
                            <a:noFill/>
                          </a:ln>
                          <a:solidFill>
                            <a:schemeClr val="tx1"/>
                          </a:solidFill>
                          <a:effectLst/>
                          <a:latin typeface="+mn-lt"/>
                          <a:ea typeface="+mn-ea"/>
                          <a:cs typeface="B Nazanin" pitchFamily="2" charset="-78"/>
                        </a:rPr>
                        <a:t>10.7</a:t>
                      </a:r>
                    </a:p>
                  </a:txBody>
                  <a:tcPr marL="68580" marR="68580" marT="0" marB="0"/>
                </a:tc>
              </a:tr>
            </a:tbl>
          </a:graphicData>
        </a:graphic>
      </p:graphicFrame>
      <p:sp>
        <p:nvSpPr>
          <p:cNvPr id="2" name="Title 1"/>
          <p:cNvSpPr>
            <a:spLocks noGrp="1"/>
          </p:cNvSpPr>
          <p:nvPr>
            <p:ph type="title"/>
          </p:nvPr>
        </p:nvSpPr>
        <p:spPr>
          <a:xfrm>
            <a:off x="381000" y="533400"/>
            <a:ext cx="8229600" cy="1143000"/>
          </a:xfrm>
        </p:spPr>
        <p:txBody>
          <a:bodyPr>
            <a:normAutofit/>
          </a:bodyPr>
          <a:lstStyle/>
          <a:p>
            <a:pPr algn="ctr"/>
            <a:r>
              <a:rPr lang="fa-IR" sz="4000" cap="small" dirty="0">
                <a:solidFill>
                  <a:srgbClr val="FF0000"/>
                </a:solidFill>
                <a:cs typeface="B Titr" pitchFamily="2" charset="-78"/>
              </a:rPr>
              <a:t>اختلالات روانپزشکی درایران در سال 1390</a:t>
            </a:r>
          </a:p>
        </p:txBody>
      </p:sp>
    </p:spTree>
    <p:extLst>
      <p:ext uri="{BB962C8B-B14F-4D97-AF65-F5344CB8AC3E}">
        <p14:creationId xmlns:p14="http://schemas.microsoft.com/office/powerpoint/2010/main" val="1392285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838200" y="2196193"/>
            <a:ext cx="838200" cy="4191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 name="Oval 1"/>
          <p:cNvSpPr/>
          <p:nvPr/>
        </p:nvSpPr>
        <p:spPr>
          <a:xfrm>
            <a:off x="2362200" y="2209800"/>
            <a:ext cx="9906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67504302"/>
              </p:ext>
            </p:extLst>
          </p:nvPr>
        </p:nvGraphicFramePr>
        <p:xfrm>
          <a:off x="457200" y="914400"/>
          <a:ext cx="8229600" cy="5840417"/>
        </p:xfrm>
        <a:graphic>
          <a:graphicData uri="http://schemas.openxmlformats.org/drawingml/2006/table">
            <a:tbl>
              <a:tblPr firstRow="1" bandRow="1">
                <a:tableStyleId>{5940675A-B579-460E-94D1-54222C63F5DA}</a:tableStyleId>
              </a:tblPr>
              <a:tblGrid>
                <a:gridCol w="1524000"/>
                <a:gridCol w="1676400"/>
                <a:gridCol w="1600200"/>
                <a:gridCol w="3429000"/>
              </a:tblGrid>
              <a:tr h="723653">
                <a:tc>
                  <a:txBody>
                    <a:bodyPr/>
                    <a:lstStyle/>
                    <a:p>
                      <a:pPr algn="ctr"/>
                      <a:r>
                        <a:rPr lang="en-US" sz="2400" dirty="0" smtClean="0"/>
                        <a:t>DALYs</a:t>
                      </a:r>
                      <a:endParaRPr lang="en-US" sz="2400" dirty="0"/>
                    </a:p>
                  </a:txBody>
                  <a:tcPr marT="45726" marB="45726"/>
                </a:tc>
                <a:tc>
                  <a:txBody>
                    <a:bodyPr/>
                    <a:lstStyle/>
                    <a:p>
                      <a:pPr algn="ctr"/>
                      <a:r>
                        <a:rPr lang="en-US" sz="2400" dirty="0" smtClean="0"/>
                        <a:t>YLD</a:t>
                      </a:r>
                      <a:endParaRPr lang="en-US" sz="2400" dirty="0"/>
                    </a:p>
                  </a:txBody>
                  <a:tcPr marT="45726" marB="45726"/>
                </a:tc>
                <a:tc>
                  <a:txBody>
                    <a:bodyPr/>
                    <a:lstStyle/>
                    <a:p>
                      <a:pPr algn="ctr"/>
                      <a:r>
                        <a:rPr lang="en-US" sz="2400" dirty="0" smtClean="0"/>
                        <a:t>YLL</a:t>
                      </a:r>
                      <a:endParaRPr lang="en-US" sz="2400" dirty="0"/>
                    </a:p>
                  </a:txBody>
                  <a:tcPr marT="45726" marB="45726"/>
                </a:tc>
                <a:tc>
                  <a:txBody>
                    <a:bodyPr/>
                    <a:lstStyle/>
                    <a:p>
                      <a:pPr algn="ctr" rtl="1"/>
                      <a:r>
                        <a:rPr lang="fa-IR" sz="2400" dirty="0" smtClean="0"/>
                        <a:t>علت</a:t>
                      </a:r>
                      <a:endParaRPr lang="en-US" sz="2400" b="0" dirty="0">
                        <a:latin typeface="Arial" pitchFamily="34" charset="0"/>
                        <a:cs typeface="Arial" pitchFamily="34" charset="0"/>
                      </a:endParaRPr>
                    </a:p>
                  </a:txBody>
                  <a:tcPr marT="45726" marB="45726"/>
                </a:tc>
              </a:tr>
              <a:tr h="518986">
                <a:tc>
                  <a:txBody>
                    <a:bodyPr/>
                    <a:lstStyle/>
                    <a:p>
                      <a:pPr algn="ctr"/>
                      <a:r>
                        <a:rPr lang="en-US" sz="2400" dirty="0" smtClean="0"/>
                        <a:t>27/6</a:t>
                      </a:r>
                      <a:endParaRPr lang="en-US" sz="2400" dirty="0"/>
                    </a:p>
                  </a:txBody>
                  <a:tcPr marT="45726" marB="45726"/>
                </a:tc>
                <a:tc>
                  <a:txBody>
                    <a:bodyPr/>
                    <a:lstStyle/>
                    <a:p>
                      <a:pPr algn="ctr"/>
                      <a:r>
                        <a:rPr lang="en-US" sz="2400" dirty="0" smtClean="0"/>
                        <a:t>14/8</a:t>
                      </a:r>
                      <a:endParaRPr lang="en-US" sz="2400" dirty="0"/>
                    </a:p>
                  </a:txBody>
                  <a:tcPr marT="45726" marB="45726"/>
                </a:tc>
                <a:tc>
                  <a:txBody>
                    <a:bodyPr/>
                    <a:lstStyle/>
                    <a:p>
                      <a:pPr algn="ctr"/>
                      <a:r>
                        <a:rPr lang="en-US" sz="2400" dirty="0" smtClean="0"/>
                        <a:t>48/2</a:t>
                      </a:r>
                      <a:endParaRPr lang="en-US" sz="2400" dirty="0"/>
                    </a:p>
                  </a:txBody>
                  <a:tcPr marT="45726" marB="45726"/>
                </a:tc>
                <a:tc>
                  <a:txBody>
                    <a:bodyPr/>
                    <a:lstStyle/>
                    <a:p>
                      <a:pPr algn="r" rtl="1"/>
                      <a:r>
                        <a:rPr lang="fa-IR" sz="1800" b="1" dirty="0" smtClean="0"/>
                        <a:t>حوادث (عمدی و غیرعمدی)</a:t>
                      </a:r>
                      <a:endParaRPr lang="en-US" sz="1800" b="1" dirty="0"/>
                    </a:p>
                  </a:txBody>
                  <a:tcPr marT="45726" marB="45726"/>
                </a:tc>
              </a:tr>
              <a:tr h="518986">
                <a:tc>
                  <a:txBody>
                    <a:bodyPr/>
                    <a:lstStyle/>
                    <a:p>
                      <a:pPr algn="ctr"/>
                      <a:r>
                        <a:rPr lang="en-US" sz="2400" dirty="0" smtClean="0">
                          <a:solidFill>
                            <a:schemeClr val="tx1"/>
                          </a:solidFill>
                        </a:rPr>
                        <a:t>16</a:t>
                      </a:r>
                      <a:endParaRPr lang="en-US" sz="2400" dirty="0">
                        <a:solidFill>
                          <a:schemeClr val="tx1"/>
                        </a:solidFill>
                      </a:endParaRPr>
                    </a:p>
                  </a:txBody>
                  <a:tcPr marT="45726" marB="45726"/>
                </a:tc>
                <a:tc>
                  <a:txBody>
                    <a:bodyPr/>
                    <a:lstStyle/>
                    <a:p>
                      <a:pPr algn="ctr"/>
                      <a:r>
                        <a:rPr lang="en-US" sz="2400" dirty="0" smtClean="0">
                          <a:solidFill>
                            <a:schemeClr val="tx1"/>
                          </a:solidFill>
                        </a:rPr>
                        <a:t>28/7</a:t>
                      </a:r>
                      <a:endParaRPr lang="en-US" sz="2400" dirty="0">
                        <a:solidFill>
                          <a:schemeClr val="tx1"/>
                        </a:solidFill>
                      </a:endParaRPr>
                    </a:p>
                  </a:txBody>
                  <a:tcPr marT="45726" marB="45726"/>
                </a:tc>
                <a:tc>
                  <a:txBody>
                    <a:bodyPr/>
                    <a:lstStyle/>
                    <a:p>
                      <a:pPr algn="ctr"/>
                      <a:r>
                        <a:rPr lang="en-US" sz="2400" dirty="0" smtClean="0">
                          <a:solidFill>
                            <a:schemeClr val="tx1"/>
                          </a:solidFill>
                        </a:rPr>
                        <a:t>3/8</a:t>
                      </a:r>
                      <a:endParaRPr lang="en-US" sz="2400" dirty="0">
                        <a:solidFill>
                          <a:schemeClr val="tx1"/>
                        </a:solidFill>
                      </a:endParaRPr>
                    </a:p>
                  </a:txBody>
                  <a:tcPr marT="45726" marB="45726"/>
                </a:tc>
                <a:tc>
                  <a:txBody>
                    <a:bodyPr/>
                    <a:lstStyle/>
                    <a:p>
                      <a:pPr algn="r" rtl="1"/>
                      <a:r>
                        <a:rPr lang="fa-IR" sz="1800" b="1" dirty="0" smtClean="0">
                          <a:solidFill>
                            <a:schemeClr val="tx1"/>
                          </a:solidFill>
                        </a:rPr>
                        <a:t>بیماریهای روانی و اختلالات رفتاری</a:t>
                      </a:r>
                      <a:endParaRPr lang="en-US" sz="1800" b="1" dirty="0">
                        <a:solidFill>
                          <a:schemeClr val="tx1"/>
                        </a:solidFill>
                      </a:endParaRPr>
                    </a:p>
                  </a:txBody>
                  <a:tcPr marT="45726" marB="45726"/>
                </a:tc>
              </a:tr>
              <a:tr h="518986">
                <a:tc>
                  <a:txBody>
                    <a:bodyPr/>
                    <a:lstStyle/>
                    <a:p>
                      <a:pPr algn="ctr"/>
                      <a:r>
                        <a:rPr lang="en-US" sz="2400" dirty="0" smtClean="0"/>
                        <a:t>10/5</a:t>
                      </a:r>
                      <a:endParaRPr lang="en-US" sz="2400" dirty="0"/>
                    </a:p>
                  </a:txBody>
                  <a:tcPr marT="45726" marB="45726"/>
                </a:tc>
                <a:tc>
                  <a:txBody>
                    <a:bodyPr/>
                    <a:lstStyle/>
                    <a:p>
                      <a:pPr algn="ctr"/>
                      <a:r>
                        <a:rPr lang="en-US" sz="2400" dirty="0" smtClean="0"/>
                        <a:t>5/9</a:t>
                      </a:r>
                      <a:endParaRPr lang="en-US" sz="2400" dirty="0"/>
                    </a:p>
                  </a:txBody>
                  <a:tcPr marT="45726" marB="45726"/>
                </a:tc>
                <a:tc>
                  <a:txBody>
                    <a:bodyPr/>
                    <a:lstStyle/>
                    <a:p>
                      <a:pPr algn="ctr"/>
                      <a:r>
                        <a:rPr lang="en-US" sz="2400" dirty="0" smtClean="0"/>
                        <a:t>17/9</a:t>
                      </a:r>
                      <a:endParaRPr lang="en-US" sz="2400" dirty="0"/>
                    </a:p>
                  </a:txBody>
                  <a:tcPr marT="45726" marB="45726"/>
                </a:tc>
                <a:tc>
                  <a:txBody>
                    <a:bodyPr/>
                    <a:lstStyle/>
                    <a:p>
                      <a:pPr algn="r" rtl="1"/>
                      <a:r>
                        <a:rPr lang="fa-IR" sz="1800" b="1" dirty="0" smtClean="0"/>
                        <a:t>بیماریهای قلبی و عروقی</a:t>
                      </a:r>
                      <a:endParaRPr lang="en-US" sz="1800" b="1" dirty="0"/>
                    </a:p>
                  </a:txBody>
                  <a:tcPr marT="45726" marB="45726"/>
                </a:tc>
              </a:tr>
              <a:tr h="518986">
                <a:tc>
                  <a:txBody>
                    <a:bodyPr/>
                    <a:lstStyle/>
                    <a:p>
                      <a:pPr algn="ctr"/>
                      <a:r>
                        <a:rPr lang="en-US" sz="2400" dirty="0" smtClean="0"/>
                        <a:t>7/7</a:t>
                      </a:r>
                      <a:endParaRPr lang="en-US" sz="2400" dirty="0"/>
                    </a:p>
                  </a:txBody>
                  <a:tcPr marT="45726" marB="45726"/>
                </a:tc>
                <a:tc>
                  <a:txBody>
                    <a:bodyPr/>
                    <a:lstStyle/>
                    <a:p>
                      <a:pPr algn="ctr"/>
                      <a:r>
                        <a:rPr lang="en-US" sz="2400" dirty="0" smtClean="0"/>
                        <a:t>4/6</a:t>
                      </a:r>
                      <a:endParaRPr lang="en-US" sz="2400" dirty="0"/>
                    </a:p>
                  </a:txBody>
                  <a:tcPr marT="45726" marB="45726"/>
                </a:tc>
                <a:tc>
                  <a:txBody>
                    <a:bodyPr/>
                    <a:lstStyle/>
                    <a:p>
                      <a:pPr algn="ctr"/>
                      <a:r>
                        <a:rPr lang="en-US" sz="2400" dirty="0" smtClean="0"/>
                        <a:t>12/6</a:t>
                      </a:r>
                      <a:endParaRPr lang="en-US" sz="2400" dirty="0"/>
                    </a:p>
                  </a:txBody>
                  <a:tcPr marT="45726" marB="45726"/>
                </a:tc>
                <a:tc>
                  <a:txBody>
                    <a:bodyPr/>
                    <a:lstStyle/>
                    <a:p>
                      <a:pPr algn="r" rtl="1"/>
                      <a:r>
                        <a:rPr lang="fa-IR" sz="1800" b="1" dirty="0" smtClean="0"/>
                        <a:t>اختلالات مربوط به دوره حول تولد</a:t>
                      </a:r>
                      <a:endParaRPr lang="en-US" sz="1800" b="1" dirty="0"/>
                    </a:p>
                  </a:txBody>
                  <a:tcPr marT="45726" marB="45726"/>
                </a:tc>
              </a:tr>
              <a:tr h="518986">
                <a:tc>
                  <a:txBody>
                    <a:bodyPr/>
                    <a:lstStyle/>
                    <a:p>
                      <a:pPr algn="ctr"/>
                      <a:r>
                        <a:rPr lang="en-US" sz="2400" dirty="0" smtClean="0"/>
                        <a:t>4/5</a:t>
                      </a:r>
                      <a:endParaRPr lang="en-US" sz="2400" dirty="0"/>
                    </a:p>
                  </a:txBody>
                  <a:tcPr marT="45726" marB="45726"/>
                </a:tc>
                <a:tc>
                  <a:txBody>
                    <a:bodyPr/>
                    <a:lstStyle/>
                    <a:p>
                      <a:pPr algn="ctr"/>
                      <a:r>
                        <a:rPr lang="en-US" sz="2400" dirty="0" smtClean="0"/>
                        <a:t>6/9</a:t>
                      </a:r>
                      <a:endParaRPr lang="en-US" sz="2400" dirty="0"/>
                    </a:p>
                  </a:txBody>
                  <a:tcPr marT="45726" marB="45726"/>
                </a:tc>
                <a:tc>
                  <a:txBody>
                    <a:bodyPr/>
                    <a:lstStyle/>
                    <a:p>
                      <a:pPr algn="ctr"/>
                      <a:r>
                        <a:rPr lang="en-US" sz="2400" dirty="0" smtClean="0"/>
                        <a:t>0/7</a:t>
                      </a:r>
                      <a:endParaRPr lang="en-US" sz="2400" dirty="0"/>
                    </a:p>
                  </a:txBody>
                  <a:tcPr marT="45726" marB="45726"/>
                </a:tc>
                <a:tc>
                  <a:txBody>
                    <a:bodyPr/>
                    <a:lstStyle/>
                    <a:p>
                      <a:pPr algn="r" rtl="1"/>
                      <a:r>
                        <a:rPr lang="fa-IR" sz="1800" b="1" dirty="0" smtClean="0"/>
                        <a:t>بیماریهای اسکلتی</a:t>
                      </a:r>
                      <a:r>
                        <a:rPr lang="fa-IR" sz="1800" b="1" baseline="0" dirty="0" smtClean="0"/>
                        <a:t>  - عضلانی</a:t>
                      </a:r>
                      <a:endParaRPr lang="en-US" sz="1800" b="1" dirty="0"/>
                    </a:p>
                  </a:txBody>
                  <a:tcPr marT="45726" marB="45726"/>
                </a:tc>
              </a:tr>
              <a:tr h="518986">
                <a:tc>
                  <a:txBody>
                    <a:bodyPr/>
                    <a:lstStyle/>
                    <a:p>
                      <a:pPr algn="ctr"/>
                      <a:r>
                        <a:rPr lang="en-US" sz="2400" dirty="0" smtClean="0"/>
                        <a:t>4/5</a:t>
                      </a:r>
                      <a:endParaRPr lang="en-US" sz="2400" dirty="0"/>
                    </a:p>
                  </a:txBody>
                  <a:tcPr marT="45726" marB="45726"/>
                </a:tc>
                <a:tc>
                  <a:txBody>
                    <a:bodyPr/>
                    <a:lstStyle/>
                    <a:p>
                      <a:pPr algn="ctr"/>
                      <a:r>
                        <a:rPr lang="en-US" sz="2400" dirty="0" smtClean="0"/>
                        <a:t>6/9</a:t>
                      </a:r>
                      <a:endParaRPr lang="en-US" sz="2400" dirty="0"/>
                    </a:p>
                  </a:txBody>
                  <a:tcPr marT="45726" marB="45726"/>
                </a:tc>
                <a:tc>
                  <a:txBody>
                    <a:bodyPr/>
                    <a:lstStyle/>
                    <a:p>
                      <a:pPr algn="ctr"/>
                      <a:r>
                        <a:rPr lang="en-US" sz="2400" dirty="0" smtClean="0"/>
                        <a:t>0/7</a:t>
                      </a:r>
                      <a:endParaRPr lang="en-US" sz="2400" dirty="0"/>
                    </a:p>
                  </a:txBody>
                  <a:tcPr marT="45726" marB="45726"/>
                </a:tc>
                <a:tc>
                  <a:txBody>
                    <a:bodyPr/>
                    <a:lstStyle/>
                    <a:p>
                      <a:pPr algn="r" rtl="1"/>
                      <a:r>
                        <a:rPr lang="fa-IR" sz="1800" b="1" dirty="0" smtClean="0"/>
                        <a:t>بیماریهای دستگاه ادراری – تناسلی</a:t>
                      </a:r>
                      <a:endParaRPr lang="en-US" sz="1800" b="1" dirty="0"/>
                    </a:p>
                  </a:txBody>
                  <a:tcPr marT="45726" marB="45726"/>
                </a:tc>
              </a:tr>
              <a:tr h="518986">
                <a:tc>
                  <a:txBody>
                    <a:bodyPr/>
                    <a:lstStyle/>
                    <a:p>
                      <a:pPr algn="ctr"/>
                      <a:r>
                        <a:rPr lang="en-US" sz="2400" dirty="0" smtClean="0"/>
                        <a:t>4/4</a:t>
                      </a:r>
                      <a:endParaRPr lang="en-US" sz="2400" dirty="0"/>
                    </a:p>
                  </a:txBody>
                  <a:tcPr marT="45726" marB="45726"/>
                </a:tc>
                <a:tc>
                  <a:txBody>
                    <a:bodyPr/>
                    <a:lstStyle/>
                    <a:p>
                      <a:pPr algn="ctr"/>
                      <a:r>
                        <a:rPr lang="en-US" sz="2400" dirty="0" smtClean="0"/>
                        <a:t>6/1</a:t>
                      </a:r>
                      <a:endParaRPr lang="en-US" sz="2400" dirty="0"/>
                    </a:p>
                  </a:txBody>
                  <a:tcPr marT="45726" marB="45726"/>
                </a:tc>
                <a:tc>
                  <a:txBody>
                    <a:bodyPr/>
                    <a:lstStyle/>
                    <a:p>
                      <a:pPr algn="ctr"/>
                      <a:r>
                        <a:rPr lang="en-US" sz="2400" dirty="0" smtClean="0"/>
                        <a:t>0/6</a:t>
                      </a:r>
                      <a:endParaRPr lang="en-US" sz="2400" dirty="0"/>
                    </a:p>
                  </a:txBody>
                  <a:tcPr marT="45726" marB="45726"/>
                </a:tc>
                <a:tc>
                  <a:txBody>
                    <a:bodyPr/>
                    <a:lstStyle/>
                    <a:p>
                      <a:pPr algn="r" rtl="1"/>
                      <a:r>
                        <a:rPr lang="fa-IR" sz="1800" b="1" dirty="0" smtClean="0"/>
                        <a:t>بیماریهای دستگاه گوارش</a:t>
                      </a:r>
                      <a:endParaRPr lang="en-US" sz="1800" b="1" dirty="0"/>
                    </a:p>
                  </a:txBody>
                  <a:tcPr marT="45726" marB="45726"/>
                </a:tc>
              </a:tr>
              <a:tr h="518986">
                <a:tc>
                  <a:txBody>
                    <a:bodyPr/>
                    <a:lstStyle/>
                    <a:p>
                      <a:pPr algn="ctr"/>
                      <a:r>
                        <a:rPr lang="en-US" sz="2400" dirty="0" smtClean="0"/>
                        <a:t>4</a:t>
                      </a:r>
                      <a:endParaRPr lang="en-US" sz="2400" dirty="0"/>
                    </a:p>
                  </a:txBody>
                  <a:tcPr marT="45726" marB="45726"/>
                </a:tc>
                <a:tc>
                  <a:txBody>
                    <a:bodyPr/>
                    <a:lstStyle/>
                    <a:p>
                      <a:pPr algn="ctr"/>
                      <a:r>
                        <a:rPr lang="en-US" sz="2400" dirty="0" smtClean="0"/>
                        <a:t>5/8</a:t>
                      </a:r>
                      <a:endParaRPr lang="en-US" sz="2400" dirty="0"/>
                    </a:p>
                  </a:txBody>
                  <a:tcPr marT="45726" marB="45726"/>
                </a:tc>
                <a:tc>
                  <a:txBody>
                    <a:bodyPr/>
                    <a:lstStyle/>
                    <a:p>
                      <a:pPr algn="ctr"/>
                      <a:r>
                        <a:rPr lang="en-US" sz="2400" dirty="0" smtClean="0"/>
                        <a:t>½</a:t>
                      </a:r>
                      <a:endParaRPr lang="en-US" sz="2400" dirty="0"/>
                    </a:p>
                  </a:txBody>
                  <a:tcPr marT="45726" marB="45726"/>
                </a:tc>
                <a:tc>
                  <a:txBody>
                    <a:bodyPr/>
                    <a:lstStyle/>
                    <a:p>
                      <a:pPr algn="r" rtl="1"/>
                      <a:r>
                        <a:rPr lang="fa-IR" sz="1800" b="1" dirty="0" smtClean="0"/>
                        <a:t>بیماریهای دستگاه تنفس</a:t>
                      </a:r>
                      <a:endParaRPr lang="en-US" sz="1800" b="1" dirty="0"/>
                    </a:p>
                  </a:txBody>
                  <a:tcPr marT="45726" marB="45726"/>
                </a:tc>
              </a:tr>
              <a:tr h="482438">
                <a:tc>
                  <a:txBody>
                    <a:bodyPr/>
                    <a:lstStyle/>
                    <a:p>
                      <a:pPr algn="ctr"/>
                      <a:r>
                        <a:rPr lang="en-US" sz="2400" dirty="0" smtClean="0"/>
                        <a:t>¾</a:t>
                      </a:r>
                      <a:endParaRPr lang="en-US" sz="2400" dirty="0"/>
                    </a:p>
                  </a:txBody>
                  <a:tcPr marT="45726" marB="45726">
                    <a:lnB w="12700" cap="flat" cmpd="sng" algn="ctr">
                      <a:solidFill>
                        <a:schemeClr val="tx1"/>
                      </a:solidFill>
                      <a:prstDash val="solid"/>
                      <a:round/>
                      <a:headEnd type="none" w="med" len="med"/>
                      <a:tailEnd type="none" w="med" len="med"/>
                    </a:lnB>
                  </a:tcPr>
                </a:tc>
                <a:tc>
                  <a:txBody>
                    <a:bodyPr/>
                    <a:lstStyle/>
                    <a:p>
                      <a:pPr algn="ctr"/>
                      <a:r>
                        <a:rPr lang="en-US" sz="2400" dirty="0" smtClean="0"/>
                        <a:t>4/6</a:t>
                      </a:r>
                      <a:endParaRPr lang="en-US" sz="2400" dirty="0"/>
                    </a:p>
                  </a:txBody>
                  <a:tcPr marT="45726" marB="45726">
                    <a:lnB w="12700" cap="flat" cmpd="sng" algn="ctr">
                      <a:solidFill>
                        <a:schemeClr val="tx1"/>
                      </a:solidFill>
                      <a:prstDash val="solid"/>
                      <a:round/>
                      <a:headEnd type="none" w="med" len="med"/>
                      <a:tailEnd type="none" w="med" len="med"/>
                    </a:lnB>
                  </a:tcPr>
                </a:tc>
                <a:tc>
                  <a:txBody>
                    <a:bodyPr/>
                    <a:lstStyle/>
                    <a:p>
                      <a:pPr algn="ctr"/>
                      <a:r>
                        <a:rPr lang="en-US" sz="2400" dirty="0" smtClean="0"/>
                        <a:t>1/5</a:t>
                      </a:r>
                      <a:endParaRPr lang="en-US" sz="2400" dirty="0"/>
                    </a:p>
                  </a:txBody>
                  <a:tcPr marT="45726" marB="45726">
                    <a:lnB w="12700" cap="flat" cmpd="sng" algn="ctr">
                      <a:solidFill>
                        <a:schemeClr val="tx1"/>
                      </a:solidFill>
                      <a:prstDash val="solid"/>
                      <a:round/>
                      <a:headEnd type="none" w="med" len="med"/>
                      <a:tailEnd type="none" w="med" len="med"/>
                    </a:lnB>
                  </a:tcPr>
                </a:tc>
                <a:tc>
                  <a:txBody>
                    <a:bodyPr/>
                    <a:lstStyle/>
                    <a:p>
                      <a:pPr algn="r" rtl="1"/>
                      <a:r>
                        <a:rPr lang="fa-IR" sz="1800" b="1" dirty="0" smtClean="0"/>
                        <a:t>بیماریهای تغذیه ای و متابولیک</a:t>
                      </a:r>
                      <a:endParaRPr lang="en-US" sz="1800" b="1" dirty="0"/>
                    </a:p>
                  </a:txBody>
                  <a:tcPr marT="45726" marB="45726">
                    <a:lnB w="12700" cap="flat" cmpd="sng" algn="ctr">
                      <a:solidFill>
                        <a:schemeClr val="tx1"/>
                      </a:solidFill>
                      <a:prstDash val="solid"/>
                      <a:round/>
                      <a:headEnd type="none" w="med" len="med"/>
                      <a:tailEnd type="none" w="med" len="med"/>
                    </a:lnB>
                  </a:tcPr>
                </a:tc>
              </a:tr>
              <a:tr h="482438">
                <a:tc>
                  <a:txBody>
                    <a:bodyPr/>
                    <a:lstStyle/>
                    <a:p>
                      <a:pPr algn="ctr"/>
                      <a:r>
                        <a:rPr lang="en-US" sz="2400" dirty="0" smtClean="0"/>
                        <a:t>3/1</a:t>
                      </a:r>
                      <a:endParaRPr lang="en-US" sz="2400" dirty="0"/>
                    </a:p>
                  </a:txBody>
                  <a:tcPr marT="45726" marB="45726">
                    <a:lnT w="12700" cap="flat" cmpd="sng" algn="ctr">
                      <a:solidFill>
                        <a:schemeClr val="tx1"/>
                      </a:solidFill>
                      <a:prstDash val="solid"/>
                      <a:round/>
                      <a:headEnd type="none" w="med" len="med"/>
                      <a:tailEnd type="none" w="med" len="med"/>
                    </a:lnT>
                  </a:tcPr>
                </a:tc>
                <a:tc>
                  <a:txBody>
                    <a:bodyPr/>
                    <a:lstStyle/>
                    <a:p>
                      <a:pPr algn="ctr"/>
                      <a:r>
                        <a:rPr lang="en-US" sz="2400" dirty="0" smtClean="0"/>
                        <a:t>0/5</a:t>
                      </a:r>
                      <a:endParaRPr lang="en-US" sz="2400" dirty="0"/>
                    </a:p>
                  </a:txBody>
                  <a:tcPr marT="45726" marB="45726">
                    <a:lnT w="12700" cap="flat" cmpd="sng" algn="ctr">
                      <a:solidFill>
                        <a:schemeClr val="tx1"/>
                      </a:solidFill>
                      <a:prstDash val="solid"/>
                      <a:round/>
                      <a:headEnd type="none" w="med" len="med"/>
                      <a:tailEnd type="none" w="med" len="med"/>
                    </a:lnT>
                  </a:tcPr>
                </a:tc>
                <a:tc>
                  <a:txBody>
                    <a:bodyPr/>
                    <a:lstStyle/>
                    <a:p>
                      <a:pPr algn="ctr"/>
                      <a:r>
                        <a:rPr lang="en-US" sz="2400" dirty="0" smtClean="0"/>
                        <a:t>7/2</a:t>
                      </a:r>
                      <a:endParaRPr lang="en-US" sz="2400" dirty="0"/>
                    </a:p>
                  </a:txBody>
                  <a:tcPr marT="45726" marB="45726">
                    <a:lnT w="12700" cap="flat" cmpd="sng" algn="ctr">
                      <a:solidFill>
                        <a:schemeClr val="tx1"/>
                      </a:solidFill>
                      <a:prstDash val="solid"/>
                      <a:round/>
                      <a:headEnd type="none" w="med" len="med"/>
                      <a:tailEnd type="none" w="med" len="med"/>
                    </a:lnT>
                  </a:tcPr>
                </a:tc>
                <a:tc>
                  <a:txBody>
                    <a:bodyPr/>
                    <a:lstStyle/>
                    <a:p>
                      <a:pPr algn="r" rtl="1"/>
                      <a:r>
                        <a:rPr lang="fa-IR" sz="1800" b="1" dirty="0" smtClean="0"/>
                        <a:t>سرطانها</a:t>
                      </a:r>
                      <a:endParaRPr lang="en-US" sz="1800" b="1" dirty="0"/>
                    </a:p>
                  </a:txBody>
                  <a:tcPr marT="45726" marB="45726">
                    <a:lnT w="12700" cap="flat" cmpd="sng" algn="ctr">
                      <a:solidFill>
                        <a:schemeClr val="tx1"/>
                      </a:solidFill>
                      <a:prstDash val="solid"/>
                      <a:round/>
                      <a:headEnd type="none" w="med" len="med"/>
                      <a:tailEnd type="none" w="med" len="med"/>
                    </a:lnT>
                  </a:tcPr>
                </a:tc>
              </a:tr>
            </a:tbl>
          </a:graphicData>
        </a:graphic>
      </p:graphicFrame>
      <p:sp>
        <p:nvSpPr>
          <p:cNvPr id="8194" name="Title 1"/>
          <p:cNvSpPr>
            <a:spLocks noGrp="1"/>
          </p:cNvSpPr>
          <p:nvPr>
            <p:ph type="title"/>
          </p:nvPr>
        </p:nvSpPr>
        <p:spPr>
          <a:xfrm>
            <a:off x="428625" y="214313"/>
            <a:ext cx="8229600" cy="762000"/>
          </a:xfrm>
        </p:spPr>
        <p:txBody>
          <a:bodyPr/>
          <a:lstStyle/>
          <a:p>
            <a:pPr algn="ctr" eaLnBrk="1" hangingPunct="1"/>
            <a:r>
              <a:rPr lang="fa-IR" sz="3200" b="1" dirty="0" smtClean="0">
                <a:solidFill>
                  <a:srgbClr val="FF0000"/>
                </a:solidFill>
              </a:rPr>
              <a:t>بار بیماریها در ایران (مطالعه سال 1382)</a:t>
            </a:r>
            <a:endParaRPr lang="en-US" sz="3200" b="1" dirty="0" smtClean="0">
              <a:solidFill>
                <a:srgbClr val="FF0000"/>
              </a:solidFill>
            </a:endParaRPr>
          </a:p>
        </p:txBody>
      </p:sp>
    </p:spTree>
    <p:extLst>
      <p:ext uri="{BB962C8B-B14F-4D97-AF65-F5344CB8AC3E}">
        <p14:creationId xmlns:p14="http://schemas.microsoft.com/office/powerpoint/2010/main" val="1986007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428604"/>
            <a:ext cx="7239000" cy="1143000"/>
          </a:xfrm>
        </p:spPr>
        <p:txBody>
          <a:bodyPr>
            <a:normAutofit/>
          </a:bodyPr>
          <a:lstStyle/>
          <a:p>
            <a:pPr algn="ctr"/>
            <a:r>
              <a:rPr lang="fa-IR" sz="3600" b="1" dirty="0">
                <a:solidFill>
                  <a:srgbClr val="C00000"/>
                </a:solidFill>
                <a:cs typeface="B Titr" pitchFamily="2" charset="-78"/>
              </a:rPr>
              <a:t>انتظارات از کارشناس مراقب سلامت</a:t>
            </a:r>
          </a:p>
        </p:txBody>
      </p:sp>
      <p:sp>
        <p:nvSpPr>
          <p:cNvPr id="3" name="Content Placeholder 2"/>
          <p:cNvSpPr>
            <a:spLocks noGrp="1"/>
          </p:cNvSpPr>
          <p:nvPr>
            <p:ph idx="1"/>
          </p:nvPr>
        </p:nvSpPr>
        <p:spPr/>
        <p:txBody>
          <a:bodyPr/>
          <a:lstStyle/>
          <a:p>
            <a:r>
              <a:rPr lang="fa-IR" sz="2800" b="1" dirty="0">
                <a:cs typeface="B Nazanin" pitchFamily="2" charset="-78"/>
              </a:rPr>
              <a:t>غربالگری در گروه های هدف</a:t>
            </a:r>
            <a:endParaRPr lang="en-US" sz="2800" b="1" dirty="0">
              <a:cs typeface="B Nazanin" pitchFamily="2" charset="-78"/>
            </a:endParaRPr>
          </a:p>
          <a:p>
            <a:r>
              <a:rPr lang="fa-IR" sz="2800" b="1" dirty="0">
                <a:cs typeface="B Nazanin" pitchFamily="2" charset="-78"/>
              </a:rPr>
              <a:t>ارجاع افراد شناسایی شده به سطوح بالاتر</a:t>
            </a:r>
            <a:endParaRPr lang="en-US" sz="2800" b="1" dirty="0">
              <a:cs typeface="B Nazanin" pitchFamily="2" charset="-78"/>
            </a:endParaRPr>
          </a:p>
          <a:p>
            <a:r>
              <a:rPr lang="fa-IR" sz="2800" b="1" dirty="0">
                <a:cs typeface="B Nazanin" pitchFamily="2" charset="-78"/>
              </a:rPr>
              <a:t>مراقبت و پی گيری بيماران</a:t>
            </a:r>
            <a:endParaRPr lang="en-US" sz="2800" b="1" dirty="0">
              <a:cs typeface="B Nazanin" pitchFamily="2" charset="-78"/>
            </a:endParaRPr>
          </a:p>
          <a:p>
            <a:r>
              <a:rPr lang="fa-IR" sz="2800" b="1" dirty="0">
                <a:cs typeface="B Nazanin" pitchFamily="2" charset="-78"/>
              </a:rPr>
              <a:t>گزارش دهی اطلاعات آماری</a:t>
            </a:r>
            <a:endParaRPr lang="en-US" sz="2800" b="1" dirty="0">
              <a:cs typeface="B Nazanin" pitchFamily="2" charset="-78"/>
            </a:endParaRPr>
          </a:p>
          <a:p>
            <a:r>
              <a:rPr lang="fa-IR" sz="2800" b="1" dirty="0">
                <a:cs typeface="B Nazanin" pitchFamily="2" charset="-78"/>
              </a:rPr>
              <a:t>ارائه آموزشهای لازم به عموم جامعه و ارتقا سطح آگاهی آنان(پیام رسانی)</a:t>
            </a:r>
            <a:endParaRPr lang="en-US" sz="2800" b="1" dirty="0">
              <a:cs typeface="B Nazanin" pitchFamily="2" charset="-78"/>
            </a:endParaRPr>
          </a:p>
          <a:p>
            <a:endParaRPr lang="fa-IR" dirty="0"/>
          </a:p>
        </p:txBody>
      </p:sp>
    </p:spTree>
    <p:extLst>
      <p:ext uri="{BB962C8B-B14F-4D97-AF65-F5344CB8AC3E}">
        <p14:creationId xmlns:p14="http://schemas.microsoft.com/office/powerpoint/2010/main" val="807767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438400"/>
            <a:ext cx="8229600" cy="3568891"/>
          </a:xfrm>
        </p:spPr>
        <p:txBody>
          <a:bodyPr/>
          <a:lstStyle/>
          <a:p>
            <a:r>
              <a:rPr lang="fa-IR" b="1" dirty="0" smtClean="0">
                <a:cs typeface="B Nazanin" pitchFamily="2" charset="-78"/>
              </a:rPr>
              <a:t>این غربالگری در هفته 16-20 بارداری انجام می گیرد.</a:t>
            </a:r>
          </a:p>
          <a:p>
            <a:endParaRPr lang="fa-IR" b="1" dirty="0" smtClean="0">
              <a:cs typeface="B Nazanin" pitchFamily="2" charset="-78"/>
            </a:endParaRPr>
          </a:p>
          <a:p>
            <a:r>
              <a:rPr lang="fa-IR" b="1" dirty="0" smtClean="0">
                <a:cs typeface="B Nazanin" pitchFamily="2" charset="-78"/>
              </a:rPr>
              <a:t>غربالگری شامل 6 سوال می باشد که وضعیت دیسترس شناختی بیمار را مشخص می کنند.</a:t>
            </a:r>
            <a:endParaRPr lang="fa-IR" b="1" dirty="0">
              <a:cs typeface="B Nazanin" pitchFamily="2" charset="-78"/>
            </a:endParaRPr>
          </a:p>
        </p:txBody>
      </p:sp>
      <p:sp>
        <p:nvSpPr>
          <p:cNvPr id="3" name="Title 2"/>
          <p:cNvSpPr>
            <a:spLocks noGrp="1"/>
          </p:cNvSpPr>
          <p:nvPr>
            <p:ph type="title"/>
          </p:nvPr>
        </p:nvSpPr>
        <p:spPr/>
        <p:txBody>
          <a:bodyPr>
            <a:normAutofit/>
          </a:bodyPr>
          <a:lstStyle/>
          <a:p>
            <a:pPr algn="ctr"/>
            <a:r>
              <a:rPr lang="fa-IR" sz="4400" dirty="0" smtClean="0">
                <a:solidFill>
                  <a:srgbClr val="FF0000"/>
                </a:solidFill>
              </a:rPr>
              <a:t>غربالگری سلامت روان</a:t>
            </a:r>
            <a:endParaRPr lang="fa-IR" sz="4400" dirty="0">
              <a:solidFill>
                <a:srgbClr val="FF0000"/>
              </a:solidFill>
            </a:endParaRPr>
          </a:p>
        </p:txBody>
      </p:sp>
    </p:spTree>
    <p:extLst>
      <p:ext uri="{BB962C8B-B14F-4D97-AF65-F5344CB8AC3E}">
        <p14:creationId xmlns:p14="http://schemas.microsoft.com/office/powerpoint/2010/main" val="36784372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71480"/>
            <a:ext cx="8229600" cy="1143000"/>
          </a:xfrm>
        </p:spPr>
        <p:txBody>
          <a:bodyPr>
            <a:noAutofit/>
          </a:bodyPr>
          <a:lstStyle/>
          <a:p>
            <a:pPr algn="ctr"/>
            <a:r>
              <a:rPr lang="fa-IR" sz="3600" b="1" dirty="0">
                <a:solidFill>
                  <a:srgbClr val="C00000"/>
                </a:solidFill>
                <a:cs typeface="B Titr" pitchFamily="2" charset="-78"/>
              </a:rPr>
              <a:t>غربالگری سلامت روان در جمعیت 15 سال به بالا</a:t>
            </a:r>
          </a:p>
        </p:txBody>
      </p:sp>
      <p:sp>
        <p:nvSpPr>
          <p:cNvPr id="3" name="Content Placeholder 2"/>
          <p:cNvSpPr>
            <a:spLocks noGrp="1"/>
          </p:cNvSpPr>
          <p:nvPr>
            <p:ph idx="1"/>
          </p:nvPr>
        </p:nvSpPr>
        <p:spPr/>
        <p:txBody>
          <a:bodyPr>
            <a:normAutofit fontScale="77500" lnSpcReduction="20000"/>
          </a:bodyPr>
          <a:lstStyle/>
          <a:p>
            <a:pPr algn="ctr">
              <a:buNone/>
            </a:pPr>
            <a:r>
              <a:rPr lang="fa-IR" sz="3600" b="1" dirty="0">
                <a:cs typeface="B Nazanin" pitchFamily="2" charset="-78"/>
              </a:rPr>
              <a:t>سوالاتی در خصوص موارد زیر پرسیده می شود:</a:t>
            </a:r>
          </a:p>
          <a:p>
            <a:pPr algn="ctr">
              <a:buNone/>
            </a:pPr>
            <a:endParaRPr lang="fa-IR" b="1" dirty="0">
              <a:cs typeface="B Nazanin" pitchFamily="2" charset="-78"/>
            </a:endParaRPr>
          </a:p>
          <a:p>
            <a:r>
              <a:rPr lang="fa-IR" sz="2800" b="1" dirty="0">
                <a:cs typeface="B Nazanin" pitchFamily="2" charset="-78"/>
              </a:rPr>
              <a:t>حالت هایی است كه در طول 30 روز گذشته تجربه كرده اید</a:t>
            </a:r>
          </a:p>
          <a:p>
            <a:endParaRPr lang="fa-IR" sz="2800" b="1" dirty="0">
              <a:cs typeface="B Nazanin" pitchFamily="2" charset="-78"/>
            </a:endParaRPr>
          </a:p>
          <a:p>
            <a:r>
              <a:rPr lang="fa-IR" sz="2800" b="1" dirty="0">
                <a:cs typeface="B Nazanin" pitchFamily="2" charset="-78"/>
              </a:rPr>
              <a:t>درپاسخ به هرسوال می توانيد بگویيد همیشه ، بیشتراوقات ، گاهی اوقات ، بندرت اصلا یا نمی دانم</a:t>
            </a:r>
          </a:p>
          <a:p>
            <a:endParaRPr lang="fa-IR" sz="2800" b="1" dirty="0">
              <a:cs typeface="B Nazanin" pitchFamily="2" charset="-78"/>
            </a:endParaRPr>
          </a:p>
          <a:p>
            <a:r>
              <a:rPr lang="fa-IR" sz="2800" b="1" dirty="0">
                <a:cs typeface="B Nazanin" pitchFamily="2" charset="-78"/>
              </a:rPr>
              <a:t>طیف نمره از حداقل صفر تا حداكثر 24می باشد</a:t>
            </a:r>
          </a:p>
          <a:p>
            <a:endParaRPr lang="fa-IR" sz="2800" b="1" dirty="0">
              <a:cs typeface="B Nazanin" pitchFamily="2" charset="-78"/>
            </a:endParaRPr>
          </a:p>
          <a:p>
            <a:r>
              <a:rPr lang="fa-IR" sz="2800" b="1" dirty="0">
                <a:cs typeface="B Nazanin" pitchFamily="2" charset="-78"/>
              </a:rPr>
              <a:t>افرادی كه نمره 10 یا بالاتر را كسب می كنند به عنوان غربال مثبت محسوب می شوند</a:t>
            </a:r>
          </a:p>
          <a:p>
            <a:endParaRPr lang="fa-IR" sz="2800" b="1" dirty="0">
              <a:cs typeface="B Nazanin" pitchFamily="2" charset="-78"/>
            </a:endParaRPr>
          </a:p>
          <a:p>
            <a:r>
              <a:rPr lang="fa-IR" sz="2800" b="1" dirty="0">
                <a:cs typeface="B Nazanin" pitchFamily="2" charset="-78"/>
              </a:rPr>
              <a:t>پاسخ  نمیدانم به سه سوال به عنوان غربال مثبت  تلقی می شود </a:t>
            </a:r>
          </a:p>
          <a:p>
            <a:endParaRPr lang="fa-IR" dirty="0"/>
          </a:p>
        </p:txBody>
      </p:sp>
    </p:spTree>
    <p:extLst>
      <p:ext uri="{BB962C8B-B14F-4D97-AF65-F5344CB8AC3E}">
        <p14:creationId xmlns:p14="http://schemas.microsoft.com/office/powerpoint/2010/main" val="5509263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500042"/>
            <a:ext cx="8229600" cy="1143000"/>
          </a:xfrm>
        </p:spPr>
        <p:txBody>
          <a:bodyPr>
            <a:noAutofit/>
          </a:bodyPr>
          <a:lstStyle/>
          <a:p>
            <a:r>
              <a:rPr lang="fa-IR" sz="3600" b="1" dirty="0">
                <a:solidFill>
                  <a:srgbClr val="C00000"/>
                </a:solidFill>
                <a:cs typeface="B Titr" pitchFamily="2" charset="-78"/>
              </a:rPr>
              <a:t>غربالگری سلامت روان در جمعیت 15 سال به بالا</a:t>
            </a:r>
            <a:endParaRPr lang="fa-IR" sz="3200" dirty="0"/>
          </a:p>
        </p:txBody>
      </p:sp>
      <p:pic>
        <p:nvPicPr>
          <p:cNvPr id="4" name="Content Placeholder 3"/>
          <p:cNvPicPr>
            <a:picLocks noGrp="1"/>
          </p:cNvPicPr>
          <p:nvPr>
            <p:ph idx="1"/>
          </p:nvPr>
        </p:nvPicPr>
        <p:blipFill>
          <a:blip r:embed="rId2"/>
          <a:srcRect l="47518" t="65022" r="17620" b="7107"/>
          <a:stretch>
            <a:fillRect/>
          </a:stretch>
        </p:blipFill>
        <p:spPr bwMode="auto">
          <a:xfrm>
            <a:off x="500034" y="1857364"/>
            <a:ext cx="7572428" cy="4357718"/>
          </a:xfrm>
          <a:prstGeom prst="rect">
            <a:avLst/>
          </a:prstGeom>
          <a:noFill/>
          <a:ln w="9525">
            <a:noFill/>
            <a:miter lim="800000"/>
            <a:headEnd/>
            <a:tailEnd/>
          </a:ln>
        </p:spPr>
      </p:pic>
    </p:spTree>
    <p:extLst>
      <p:ext uri="{BB962C8B-B14F-4D97-AF65-F5344CB8AC3E}">
        <p14:creationId xmlns:p14="http://schemas.microsoft.com/office/powerpoint/2010/main" val="31383513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2.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_rels/theme8.xml.rels><?xml version="1.0" encoding="UTF-8" standalone="yes"?>
<Relationships xmlns="http://schemas.openxmlformats.org/package/2006/relationships"><Relationship Id="rId1" Type="http://schemas.openxmlformats.org/officeDocument/2006/relationships/image" Target="../media/image2.jpeg"/></Relationships>
</file>

<file path=ppt/theme/_rels/theme9.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10.xml><?xml version="1.0" encoding="utf-8"?>
<a:theme xmlns:a="http://schemas.openxmlformats.org/drawingml/2006/main" name="3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3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4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5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Treatnet">
  <a:themeElements>
    <a:clrScheme name="">
      <a:dk1>
        <a:srgbClr val="000000"/>
      </a:dk1>
      <a:lt1>
        <a:srgbClr val="FFFFFF"/>
      </a:lt1>
      <a:dk2>
        <a:srgbClr val="FFFFFF"/>
      </a:dk2>
      <a:lt2>
        <a:srgbClr val="E9A827"/>
      </a:lt2>
      <a:accent1>
        <a:srgbClr val="99CCFF"/>
      </a:accent1>
      <a:accent2>
        <a:srgbClr val="6666FF"/>
      </a:accent2>
      <a:accent3>
        <a:srgbClr val="FFFFFF"/>
      </a:accent3>
      <a:accent4>
        <a:srgbClr val="000000"/>
      </a:accent4>
      <a:accent5>
        <a:srgbClr val="CAE2FF"/>
      </a:accent5>
      <a:accent6>
        <a:srgbClr val="5C5CE7"/>
      </a:accent6>
      <a:hlink>
        <a:srgbClr val="CE8F10"/>
      </a:hlink>
      <a:folHlink>
        <a:srgbClr val="1B7AA9"/>
      </a:folHlink>
    </a:clrScheme>
    <a:fontScheme name="Treatne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Treatnet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Treatnet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Treatnet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Treatnet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Treatnet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Treatnet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Treatnet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Treatnet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Treatnet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Treatnet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
      <a:clrScheme name="Treatnet 11">
        <a:dk1>
          <a:srgbClr val="000000"/>
        </a:dk1>
        <a:lt1>
          <a:srgbClr val="FFFFFF"/>
        </a:lt1>
        <a:dk2>
          <a:srgbClr val="FFFFFF"/>
        </a:dk2>
        <a:lt2>
          <a:srgbClr val="669999"/>
        </a:lt2>
        <a:accent1>
          <a:srgbClr val="99CCFF"/>
        </a:accent1>
        <a:accent2>
          <a:srgbClr val="6666FF"/>
        </a:accent2>
        <a:accent3>
          <a:srgbClr val="FFFFFF"/>
        </a:accent3>
        <a:accent4>
          <a:srgbClr val="000000"/>
        </a:accent4>
        <a:accent5>
          <a:srgbClr val="CAE2FF"/>
        </a:accent5>
        <a:accent6>
          <a:srgbClr val="5C5C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Treatnet 12">
        <a:dk1>
          <a:srgbClr val="000000"/>
        </a:dk1>
        <a:lt1>
          <a:srgbClr val="FFFFFF"/>
        </a:lt1>
        <a:dk2>
          <a:srgbClr val="FFFFFF"/>
        </a:dk2>
        <a:lt2>
          <a:srgbClr val="E3C71D"/>
        </a:lt2>
        <a:accent1>
          <a:srgbClr val="99CCFF"/>
        </a:accent1>
        <a:accent2>
          <a:srgbClr val="6666FF"/>
        </a:accent2>
        <a:accent3>
          <a:srgbClr val="FFFFFF"/>
        </a:accent3>
        <a:accent4>
          <a:srgbClr val="000000"/>
        </a:accent4>
        <a:accent5>
          <a:srgbClr val="CAE2FF"/>
        </a:accent5>
        <a:accent6>
          <a:srgbClr val="5C5CE7"/>
        </a:accent6>
        <a:hlink>
          <a:srgbClr val="ECC314"/>
        </a:hlink>
        <a:folHlink>
          <a:srgbClr val="8193B1"/>
        </a:folHlink>
      </a:clrScheme>
      <a:clrMap bg1="lt1" tx1="dk1" bg2="lt2" tx2="dk2" accent1="accent1" accent2="accent2" accent3="accent3" accent4="accent4" accent5="accent5" accent6="accent6" hlink="hlink" folHlink="folHlink"/>
    </a:extraClrScheme>
    <a:extraClrScheme>
      <a:clrScheme name="Treatnet 13">
        <a:dk1>
          <a:srgbClr val="000000"/>
        </a:dk1>
        <a:lt1>
          <a:srgbClr val="FFFFFF"/>
        </a:lt1>
        <a:dk2>
          <a:srgbClr val="FFFFFF"/>
        </a:dk2>
        <a:lt2>
          <a:srgbClr val="E3C71D"/>
        </a:lt2>
        <a:accent1>
          <a:srgbClr val="99CCFF"/>
        </a:accent1>
        <a:accent2>
          <a:srgbClr val="6666FF"/>
        </a:accent2>
        <a:accent3>
          <a:srgbClr val="FFFFFF"/>
        </a:accent3>
        <a:accent4>
          <a:srgbClr val="000000"/>
        </a:accent4>
        <a:accent5>
          <a:srgbClr val="CAE2FF"/>
        </a:accent5>
        <a:accent6>
          <a:srgbClr val="5C5CE7"/>
        </a:accent6>
        <a:hlink>
          <a:srgbClr val="ECC314"/>
        </a:hlink>
        <a:folHlink>
          <a:srgbClr val="7875BD"/>
        </a:folHlink>
      </a:clrScheme>
      <a:clrMap bg1="lt1" tx1="dk1" bg2="lt2" tx2="dk2" accent1="accent1" accent2="accent2" accent3="accent3" accent4="accent4" accent5="accent5" accent6="accent6" hlink="hlink" folHlink="folHlink"/>
    </a:extraClrScheme>
    <a:extraClrScheme>
      <a:clrScheme name="Treatnet 14">
        <a:dk1>
          <a:srgbClr val="000000"/>
        </a:dk1>
        <a:lt1>
          <a:srgbClr val="FFFFFF"/>
        </a:lt1>
        <a:dk2>
          <a:srgbClr val="FFFFFF"/>
        </a:dk2>
        <a:lt2>
          <a:srgbClr val="E3C71D"/>
        </a:lt2>
        <a:accent1>
          <a:srgbClr val="99CCFF"/>
        </a:accent1>
        <a:accent2>
          <a:srgbClr val="6666FF"/>
        </a:accent2>
        <a:accent3>
          <a:srgbClr val="FFFFFF"/>
        </a:accent3>
        <a:accent4>
          <a:srgbClr val="000000"/>
        </a:accent4>
        <a:accent5>
          <a:srgbClr val="CAE2FF"/>
        </a:accent5>
        <a:accent6>
          <a:srgbClr val="5C5CE7"/>
        </a:accent6>
        <a:hlink>
          <a:srgbClr val="ECC314"/>
        </a:hlink>
        <a:folHlink>
          <a:srgbClr val="0433B8"/>
        </a:folHlink>
      </a:clrScheme>
      <a:clrMap bg1="lt1" tx1="dk1" bg2="lt2" tx2="dk2" accent1="accent1" accent2="accent2" accent3="accent3" accent4="accent4" accent5="accent5" accent6="accent6" hlink="hlink" folHlink="folHlink"/>
    </a:extraClrScheme>
    <a:extraClrScheme>
      <a:clrScheme name="Treatnet 15">
        <a:dk1>
          <a:srgbClr val="000000"/>
        </a:dk1>
        <a:lt1>
          <a:srgbClr val="FFFFFF"/>
        </a:lt1>
        <a:dk2>
          <a:srgbClr val="FFFFFF"/>
        </a:dk2>
        <a:lt2>
          <a:srgbClr val="E3C71D"/>
        </a:lt2>
        <a:accent1>
          <a:srgbClr val="99CCFF"/>
        </a:accent1>
        <a:accent2>
          <a:srgbClr val="6666FF"/>
        </a:accent2>
        <a:accent3>
          <a:srgbClr val="FFFFFF"/>
        </a:accent3>
        <a:accent4>
          <a:srgbClr val="000000"/>
        </a:accent4>
        <a:accent5>
          <a:srgbClr val="CAE2FF"/>
        </a:accent5>
        <a:accent6>
          <a:srgbClr val="5C5CE7"/>
        </a:accent6>
        <a:hlink>
          <a:srgbClr val="ECC314"/>
        </a:hlink>
        <a:folHlink>
          <a:srgbClr val="7199F3"/>
        </a:folHlink>
      </a:clrScheme>
      <a:clrMap bg1="lt1" tx1="dk1" bg2="lt2" tx2="dk2" accent1="accent1" accent2="accent2" accent3="accent3" accent4="accent4" accent5="accent5" accent6="accent6" hlink="hlink" folHlink="folHlink"/>
    </a:extraClrScheme>
    <a:extraClrScheme>
      <a:clrScheme name="Treatnet 16">
        <a:dk1>
          <a:srgbClr val="000000"/>
        </a:dk1>
        <a:lt1>
          <a:srgbClr val="FFFFFF"/>
        </a:lt1>
        <a:dk2>
          <a:srgbClr val="FFFFFF"/>
        </a:dk2>
        <a:lt2>
          <a:srgbClr val="E3C71D"/>
        </a:lt2>
        <a:accent1>
          <a:srgbClr val="99CCFF"/>
        </a:accent1>
        <a:accent2>
          <a:srgbClr val="6666FF"/>
        </a:accent2>
        <a:accent3>
          <a:srgbClr val="FFFFFF"/>
        </a:accent3>
        <a:accent4>
          <a:srgbClr val="000000"/>
        </a:accent4>
        <a:accent5>
          <a:srgbClr val="CAE2FF"/>
        </a:accent5>
        <a:accent6>
          <a:srgbClr val="5C5CE7"/>
        </a:accent6>
        <a:hlink>
          <a:srgbClr val="ECC314"/>
        </a:hlink>
        <a:folHlink>
          <a:srgbClr val="7BA0E9"/>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8.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2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722</TotalTime>
  <Words>1753</Words>
  <Application>Microsoft Office PowerPoint</Application>
  <PresentationFormat>On-screen Show (4:3)</PresentationFormat>
  <Paragraphs>303</Paragraphs>
  <Slides>38</Slides>
  <Notes>0</Notes>
  <HiddenSlides>0</HiddenSlides>
  <MMClips>0</MMClips>
  <ScaleCrop>false</ScaleCrop>
  <HeadingPairs>
    <vt:vector size="4" baseType="variant">
      <vt:variant>
        <vt:lpstr>Theme</vt:lpstr>
      </vt:variant>
      <vt:variant>
        <vt:i4>10</vt:i4>
      </vt:variant>
      <vt:variant>
        <vt:lpstr>Slide Titles</vt:lpstr>
      </vt:variant>
      <vt:variant>
        <vt:i4>38</vt:i4>
      </vt:variant>
    </vt:vector>
  </HeadingPairs>
  <TitlesOfParts>
    <vt:vector size="48" baseType="lpstr">
      <vt:lpstr>Concourse</vt:lpstr>
      <vt:lpstr>1_Concourse</vt:lpstr>
      <vt:lpstr>3_Concourse</vt:lpstr>
      <vt:lpstr>4_Concourse</vt:lpstr>
      <vt:lpstr>5_Concourse</vt:lpstr>
      <vt:lpstr>Treatnet</vt:lpstr>
      <vt:lpstr>Flow</vt:lpstr>
      <vt:lpstr>1_Flow</vt:lpstr>
      <vt:lpstr>2_Flow</vt:lpstr>
      <vt:lpstr>3_Flow</vt:lpstr>
      <vt:lpstr>سلامت روانی اجتماعی و اعتیاد در دوران بارداری</vt:lpstr>
      <vt:lpstr>غربالگری سلامت روانی اجتماعی و اعتیاد در دوران بارداری</vt:lpstr>
      <vt:lpstr>مقدمه</vt:lpstr>
      <vt:lpstr>اختلالات روانپزشکی درایران در سال 1390</vt:lpstr>
      <vt:lpstr>بار بیماریها در ایران (مطالعه سال 1382)</vt:lpstr>
      <vt:lpstr>انتظارات از کارشناس مراقب سلامت</vt:lpstr>
      <vt:lpstr>غربالگری سلامت روان</vt:lpstr>
      <vt:lpstr>غربالگری سلامت روان در جمعیت 15 سال به بالا</vt:lpstr>
      <vt:lpstr>غربالگری سلامت روان در جمعیت 15 سال به بالا</vt:lpstr>
      <vt:lpstr>سوالات خودکشی</vt:lpstr>
      <vt:lpstr>غربالگری سلامت روان</vt:lpstr>
      <vt:lpstr>غربالگری سلامت روان</vt:lpstr>
      <vt:lpstr>غربالگری سلامت روان</vt:lpstr>
      <vt:lpstr>اقدامات در خصوص اورژانس های روانپزشکی</vt:lpstr>
      <vt:lpstr>شناسایی، ارزیابی و اقدام اجرایی در افراد با افکار خودکشی ارجاع شده به پزشک</vt:lpstr>
      <vt:lpstr>فلو چارت سلامت روان</vt:lpstr>
      <vt:lpstr>مشکلات بستری بیماران </vt:lpstr>
      <vt:lpstr>PowerPoint Presentation</vt:lpstr>
      <vt:lpstr>ابعاد مشکل در ایران</vt:lpstr>
      <vt:lpstr>PowerPoint Presentation</vt:lpstr>
      <vt:lpstr>پیماش ملی سلامت روان 90-1389 مصرف سالانه (حداقل یک بار در سال گذشته) مواد غیرقانونی (رحیمی موقر 1392) </vt:lpstr>
      <vt:lpstr>شیوع مصرف در دوران بارداری</vt:lpstr>
      <vt:lpstr>شكل گيري اعتياد در زنان </vt:lpstr>
      <vt:lpstr>عوارض مصرف مواد افیونی در بارداری</vt:lpstr>
      <vt:lpstr>طبقه بندی مواد</vt:lpstr>
      <vt:lpstr>غربالگری اعتیاد </vt:lpstr>
      <vt:lpstr>غربالگری اعتیاد</vt:lpstr>
      <vt:lpstr>غربالگری اعتیاد</vt:lpstr>
      <vt:lpstr>PowerPoint Presentation</vt:lpstr>
      <vt:lpstr>غربالگری تکمیلی اعتیاد</vt:lpstr>
      <vt:lpstr>غربالگری تکمیلی اعتیاد</vt:lpstr>
      <vt:lpstr>غربالگری تکمیلی اعتیاد</vt:lpstr>
      <vt:lpstr>مداخلات</vt:lpstr>
      <vt:lpstr>درمان نگهدارنده با متادون یا بوپرنورفین  بعنوان درمان استاندارد</vt:lpstr>
      <vt:lpstr>ملاحظات درمانی در زنان باردار مصرف کننده محرک ها (مت آمفتامین)</vt:lpstr>
      <vt:lpstr>شیردهی</vt:lpstr>
      <vt:lpstr>شیردهی</vt:lpstr>
      <vt:lpstr>شیردهی</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Sh.Akhavan</dc:creator>
  <cp:lastModifiedBy>Sh.Akhavan</cp:lastModifiedBy>
  <cp:revision>232</cp:revision>
  <cp:lastPrinted>2018-06-18T06:59:50Z</cp:lastPrinted>
  <dcterms:created xsi:type="dcterms:W3CDTF">2006-08-16T00:00:00Z</dcterms:created>
  <dcterms:modified xsi:type="dcterms:W3CDTF">2018-06-19T04:45:10Z</dcterms:modified>
</cp:coreProperties>
</file>