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303" r:id="rId2"/>
    <p:sldId id="256" r:id="rId3"/>
    <p:sldId id="368" r:id="rId4"/>
    <p:sldId id="369" r:id="rId5"/>
    <p:sldId id="370" r:id="rId6"/>
    <p:sldId id="371" r:id="rId7"/>
    <p:sldId id="372" r:id="rId8"/>
    <p:sldId id="373" r:id="rId9"/>
    <p:sldId id="374" r:id="rId10"/>
    <p:sldId id="375" r:id="rId11"/>
    <p:sldId id="349" r:id="rId12"/>
    <p:sldId id="383" r:id="rId13"/>
    <p:sldId id="384" r:id="rId14"/>
    <p:sldId id="257" r:id="rId15"/>
    <p:sldId id="258" r:id="rId16"/>
    <p:sldId id="259" r:id="rId17"/>
    <p:sldId id="348" r:id="rId18"/>
    <p:sldId id="304" r:id="rId19"/>
    <p:sldId id="305" r:id="rId20"/>
    <p:sldId id="347" r:id="rId21"/>
    <p:sldId id="352" r:id="rId22"/>
    <p:sldId id="353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54" r:id="rId31"/>
    <p:sldId id="355" r:id="rId32"/>
    <p:sldId id="390" r:id="rId33"/>
    <p:sldId id="392" r:id="rId34"/>
    <p:sldId id="391" r:id="rId35"/>
    <p:sldId id="394" r:id="rId36"/>
    <p:sldId id="378" r:id="rId37"/>
    <p:sldId id="386" r:id="rId38"/>
    <p:sldId id="395" r:id="rId39"/>
    <p:sldId id="393" r:id="rId40"/>
    <p:sldId id="356" r:id="rId41"/>
    <p:sldId id="357" r:id="rId42"/>
    <p:sldId id="358" r:id="rId43"/>
    <p:sldId id="359" r:id="rId44"/>
    <p:sldId id="267" r:id="rId45"/>
    <p:sldId id="268" r:id="rId46"/>
    <p:sldId id="269" r:id="rId47"/>
    <p:sldId id="309" r:id="rId48"/>
    <p:sldId id="313" r:id="rId49"/>
    <p:sldId id="314" r:id="rId50"/>
    <p:sldId id="315" r:id="rId51"/>
    <p:sldId id="316" r:id="rId52"/>
    <p:sldId id="317" r:id="rId53"/>
    <p:sldId id="318" r:id="rId54"/>
    <p:sldId id="323" r:id="rId55"/>
    <p:sldId id="324" r:id="rId56"/>
    <p:sldId id="396" r:id="rId57"/>
    <p:sldId id="325" r:id="rId58"/>
    <p:sldId id="331" r:id="rId59"/>
    <p:sldId id="330" r:id="rId60"/>
    <p:sldId id="326" r:id="rId61"/>
    <p:sldId id="327" r:id="rId62"/>
    <p:sldId id="400" r:id="rId63"/>
    <p:sldId id="401" r:id="rId64"/>
    <p:sldId id="402" r:id="rId65"/>
    <p:sldId id="403" r:id="rId66"/>
    <p:sldId id="381" r:id="rId67"/>
    <p:sldId id="404" r:id="rId68"/>
    <p:sldId id="405" r:id="rId69"/>
    <p:sldId id="406" r:id="rId70"/>
    <p:sldId id="407" r:id="rId71"/>
    <p:sldId id="337" r:id="rId72"/>
    <p:sldId id="382" r:id="rId73"/>
    <p:sldId id="397" r:id="rId74"/>
    <p:sldId id="344" r:id="rId75"/>
    <p:sldId id="379" r:id="rId76"/>
    <p:sldId id="380" r:id="rId77"/>
    <p:sldId id="398" r:id="rId78"/>
    <p:sldId id="399" r:id="rId79"/>
    <p:sldId id="283" r:id="rId80"/>
    <p:sldId id="367" r:id="rId8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499389-9019-4090-99D3-F9E0C09A4B0B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4D9A93DC-C92F-4312-90A2-73033CD57145}">
      <dgm:prSet phldrT="[Text]"/>
      <dgm:spPr/>
      <dgm:t>
        <a:bodyPr/>
        <a:lstStyle/>
        <a:p>
          <a:pPr rtl="1"/>
          <a:r>
            <a:rPr lang="fa-IR" dirty="0"/>
            <a:t>كنترل عفونت</a:t>
          </a:r>
        </a:p>
      </dgm:t>
    </dgm:pt>
    <dgm:pt modelId="{10BC5A77-B3AD-431B-8270-62ED61D4E836}" type="parTrans" cxnId="{97434713-CCD5-4D33-8A74-A90563296BB4}">
      <dgm:prSet/>
      <dgm:spPr/>
      <dgm:t>
        <a:bodyPr/>
        <a:lstStyle/>
        <a:p>
          <a:pPr rtl="1"/>
          <a:endParaRPr lang="fa-IR"/>
        </a:p>
      </dgm:t>
    </dgm:pt>
    <dgm:pt modelId="{79C1A0BA-2792-4A41-8DAA-A0A567A7E723}" type="sibTrans" cxnId="{97434713-CCD5-4D33-8A74-A90563296BB4}">
      <dgm:prSet/>
      <dgm:spPr/>
      <dgm:t>
        <a:bodyPr/>
        <a:lstStyle/>
        <a:p>
          <a:pPr rtl="1"/>
          <a:endParaRPr lang="fa-IR"/>
        </a:p>
      </dgm:t>
    </dgm:pt>
    <dgm:pt modelId="{0FA131E1-5131-4BB4-83EC-6A91419F8669}">
      <dgm:prSet phldrT="[Text]"/>
      <dgm:spPr/>
      <dgm:t>
        <a:bodyPr/>
        <a:lstStyle/>
        <a:p>
          <a:pPr rtl="1"/>
          <a:r>
            <a:rPr lang="fa-IR" dirty="0"/>
            <a:t>ابزار و تجهيزات</a:t>
          </a:r>
        </a:p>
      </dgm:t>
    </dgm:pt>
    <dgm:pt modelId="{3B930625-157F-4959-BEB7-268B4DE55249}" type="parTrans" cxnId="{50C267D7-6069-4460-8A2A-14EEE4D651E3}">
      <dgm:prSet/>
      <dgm:spPr/>
      <dgm:t>
        <a:bodyPr/>
        <a:lstStyle/>
        <a:p>
          <a:pPr rtl="1"/>
          <a:endParaRPr lang="fa-IR"/>
        </a:p>
      </dgm:t>
    </dgm:pt>
    <dgm:pt modelId="{5ACC7469-B3E8-4AE8-94F6-20CBAAAE8C64}" type="sibTrans" cxnId="{50C267D7-6069-4460-8A2A-14EEE4D651E3}">
      <dgm:prSet/>
      <dgm:spPr/>
      <dgm:t>
        <a:bodyPr/>
        <a:lstStyle/>
        <a:p>
          <a:pPr rtl="1"/>
          <a:endParaRPr lang="fa-IR"/>
        </a:p>
      </dgm:t>
    </dgm:pt>
    <dgm:pt modelId="{D5BB9936-E469-490A-A695-84AC64FF7DD0}">
      <dgm:prSet phldrT="[Text]"/>
      <dgm:spPr/>
      <dgm:t>
        <a:bodyPr/>
        <a:lstStyle/>
        <a:p>
          <a:pPr rtl="1"/>
          <a:r>
            <a:rPr lang="fa-IR" dirty="0"/>
            <a:t>فضاي فيزيكي</a:t>
          </a:r>
        </a:p>
      </dgm:t>
    </dgm:pt>
    <dgm:pt modelId="{52CBFE4C-B8E0-4877-B29C-0954747360F0}" type="parTrans" cxnId="{1353E842-82D8-47E1-9E4E-0CACEEC8C48A}">
      <dgm:prSet/>
      <dgm:spPr/>
      <dgm:t>
        <a:bodyPr/>
        <a:lstStyle/>
        <a:p>
          <a:pPr rtl="1"/>
          <a:endParaRPr lang="fa-IR"/>
        </a:p>
      </dgm:t>
    </dgm:pt>
    <dgm:pt modelId="{D44F047C-B8F5-42F1-8A08-A6178BD08F49}" type="sibTrans" cxnId="{1353E842-82D8-47E1-9E4E-0CACEEC8C48A}">
      <dgm:prSet/>
      <dgm:spPr/>
      <dgm:t>
        <a:bodyPr/>
        <a:lstStyle/>
        <a:p>
          <a:pPr rtl="1"/>
          <a:endParaRPr lang="fa-IR"/>
        </a:p>
      </dgm:t>
    </dgm:pt>
    <dgm:pt modelId="{30870FC4-A354-454F-8BAE-2B46936093B5}">
      <dgm:prSet phldrT="[Text]"/>
      <dgm:spPr/>
      <dgm:t>
        <a:bodyPr/>
        <a:lstStyle/>
        <a:p>
          <a:pPr rtl="1"/>
          <a:r>
            <a:rPr lang="fa-IR" dirty="0"/>
            <a:t>گردش كار</a:t>
          </a:r>
        </a:p>
      </dgm:t>
    </dgm:pt>
    <dgm:pt modelId="{D1E43141-F28F-4C08-A48B-BC2EDB3CEFF3}" type="parTrans" cxnId="{EB6E1FEC-E958-4B50-A850-0ED8BCF4242D}">
      <dgm:prSet/>
      <dgm:spPr/>
      <dgm:t>
        <a:bodyPr/>
        <a:lstStyle/>
        <a:p>
          <a:pPr rtl="1"/>
          <a:endParaRPr lang="fa-IR"/>
        </a:p>
      </dgm:t>
    </dgm:pt>
    <dgm:pt modelId="{60BB9977-876F-44C6-BA79-C5B7B9814BE7}" type="sibTrans" cxnId="{EB6E1FEC-E958-4B50-A850-0ED8BCF4242D}">
      <dgm:prSet/>
      <dgm:spPr/>
      <dgm:t>
        <a:bodyPr/>
        <a:lstStyle/>
        <a:p>
          <a:pPr rtl="1"/>
          <a:endParaRPr lang="fa-IR"/>
        </a:p>
      </dgm:t>
    </dgm:pt>
    <dgm:pt modelId="{36EED87F-31D0-4DA0-921E-07A4B5D2CB1D}">
      <dgm:prSet phldrT="[Text]"/>
      <dgm:spPr/>
      <dgm:t>
        <a:bodyPr/>
        <a:lstStyle/>
        <a:p>
          <a:pPr rtl="1"/>
          <a:r>
            <a:rPr lang="fa-IR" dirty="0"/>
            <a:t>پرسنل</a:t>
          </a:r>
        </a:p>
      </dgm:t>
    </dgm:pt>
    <dgm:pt modelId="{B52C1E88-2B1F-4818-8BA0-10B43FA12DA3}" type="parTrans" cxnId="{5E816D8D-9079-48E2-9154-7B8A77037206}">
      <dgm:prSet/>
      <dgm:spPr/>
      <dgm:t>
        <a:bodyPr/>
        <a:lstStyle/>
        <a:p>
          <a:pPr rtl="1"/>
          <a:endParaRPr lang="fa-IR"/>
        </a:p>
      </dgm:t>
    </dgm:pt>
    <dgm:pt modelId="{2271201B-4A4A-415F-B30A-C27D615DA850}" type="sibTrans" cxnId="{5E816D8D-9079-48E2-9154-7B8A77037206}">
      <dgm:prSet/>
      <dgm:spPr/>
      <dgm:t>
        <a:bodyPr/>
        <a:lstStyle/>
        <a:p>
          <a:pPr rtl="1"/>
          <a:endParaRPr lang="fa-IR"/>
        </a:p>
      </dgm:t>
    </dgm:pt>
    <dgm:pt modelId="{182552CC-3660-421D-A9CF-FDCC3956A222}" type="pres">
      <dgm:prSet presAssocID="{9C499389-9019-4090-99D3-F9E0C09A4B0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C7895F8C-A0E8-4662-8A89-546102901580}" type="pres">
      <dgm:prSet presAssocID="{4D9A93DC-C92F-4312-90A2-73033CD57145}" presName="centerShape" presStyleLbl="node0" presStyleIdx="0" presStyleCnt="1"/>
      <dgm:spPr/>
      <dgm:t>
        <a:bodyPr/>
        <a:lstStyle/>
        <a:p>
          <a:pPr rtl="1"/>
          <a:endParaRPr lang="fa-IR"/>
        </a:p>
      </dgm:t>
    </dgm:pt>
    <dgm:pt modelId="{6E4165F5-25B8-4C5F-AA07-809747F27861}" type="pres">
      <dgm:prSet presAssocID="{0FA131E1-5131-4BB4-83EC-6A91419F8669}" presName="node" presStyleLbl="node1" presStyleIdx="0" presStyleCnt="4" custRadScaleRad="98079" custRadScaleInc="665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5E54CDA1-821C-4D99-90D4-14EE44242BE0}" type="pres">
      <dgm:prSet presAssocID="{0FA131E1-5131-4BB4-83EC-6A91419F8669}" presName="dummy" presStyleCnt="0"/>
      <dgm:spPr/>
    </dgm:pt>
    <dgm:pt modelId="{2FF5B900-D12D-488A-83F0-050E2C19CCF3}" type="pres">
      <dgm:prSet presAssocID="{5ACC7469-B3E8-4AE8-94F6-20CBAAAE8C64}" presName="sibTrans" presStyleLbl="sibTrans2D1" presStyleIdx="0" presStyleCnt="4"/>
      <dgm:spPr/>
      <dgm:t>
        <a:bodyPr/>
        <a:lstStyle/>
        <a:p>
          <a:pPr rtl="1"/>
          <a:endParaRPr lang="fa-IR"/>
        </a:p>
      </dgm:t>
    </dgm:pt>
    <dgm:pt modelId="{96F4E112-5650-43F2-AE0E-4657969DB7AC}" type="pres">
      <dgm:prSet presAssocID="{D5BB9936-E469-490A-A695-84AC64FF7DD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1CD41943-718A-41CD-BD49-4A37D69D6D0E}" type="pres">
      <dgm:prSet presAssocID="{D5BB9936-E469-490A-A695-84AC64FF7DD0}" presName="dummy" presStyleCnt="0"/>
      <dgm:spPr/>
    </dgm:pt>
    <dgm:pt modelId="{006428EF-89E6-4490-AC68-828E732DA555}" type="pres">
      <dgm:prSet presAssocID="{D44F047C-B8F5-42F1-8A08-A6178BD08F49}" presName="sibTrans" presStyleLbl="sibTrans2D1" presStyleIdx="1" presStyleCnt="4"/>
      <dgm:spPr/>
      <dgm:t>
        <a:bodyPr/>
        <a:lstStyle/>
        <a:p>
          <a:pPr rtl="1"/>
          <a:endParaRPr lang="fa-IR"/>
        </a:p>
      </dgm:t>
    </dgm:pt>
    <dgm:pt modelId="{DB9B0CA8-E798-4BAF-9D16-01D57D432419}" type="pres">
      <dgm:prSet presAssocID="{30870FC4-A354-454F-8BAE-2B46936093B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C262B6CD-7B27-45D3-9479-A25A46BDA908}" type="pres">
      <dgm:prSet presAssocID="{30870FC4-A354-454F-8BAE-2B46936093B5}" presName="dummy" presStyleCnt="0"/>
      <dgm:spPr/>
    </dgm:pt>
    <dgm:pt modelId="{2CBB1A81-E50C-4449-8779-90B12C3A9DC9}" type="pres">
      <dgm:prSet presAssocID="{60BB9977-876F-44C6-BA79-C5B7B9814BE7}" presName="sibTrans" presStyleLbl="sibTrans2D1" presStyleIdx="2" presStyleCnt="4"/>
      <dgm:spPr/>
      <dgm:t>
        <a:bodyPr/>
        <a:lstStyle/>
        <a:p>
          <a:pPr rtl="1"/>
          <a:endParaRPr lang="fa-IR"/>
        </a:p>
      </dgm:t>
    </dgm:pt>
    <dgm:pt modelId="{090E5ADE-BB1F-4342-BE5C-04FA29CB4DB0}" type="pres">
      <dgm:prSet presAssocID="{36EED87F-31D0-4DA0-921E-07A4B5D2CB1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0C2C03AA-9FC0-4D12-B5E8-0D85392336FA}" type="pres">
      <dgm:prSet presAssocID="{36EED87F-31D0-4DA0-921E-07A4B5D2CB1D}" presName="dummy" presStyleCnt="0"/>
      <dgm:spPr/>
    </dgm:pt>
    <dgm:pt modelId="{1DDF0FB2-001B-4910-94FA-557400A35511}" type="pres">
      <dgm:prSet presAssocID="{2271201B-4A4A-415F-B30A-C27D615DA850}" presName="sibTrans" presStyleLbl="sibTrans2D1" presStyleIdx="3" presStyleCnt="4"/>
      <dgm:spPr/>
      <dgm:t>
        <a:bodyPr/>
        <a:lstStyle/>
        <a:p>
          <a:pPr rtl="1"/>
          <a:endParaRPr lang="fa-IR"/>
        </a:p>
      </dgm:t>
    </dgm:pt>
  </dgm:ptLst>
  <dgm:cxnLst>
    <dgm:cxn modelId="{DEA96518-3576-4913-831E-4047637B7830}" type="presOf" srcId="{36EED87F-31D0-4DA0-921E-07A4B5D2CB1D}" destId="{090E5ADE-BB1F-4342-BE5C-04FA29CB4DB0}" srcOrd="0" destOrd="0" presId="urn:microsoft.com/office/officeart/2005/8/layout/radial6"/>
    <dgm:cxn modelId="{DD0690DD-F66B-4945-BD63-D2CB573E548F}" type="presOf" srcId="{D44F047C-B8F5-42F1-8A08-A6178BD08F49}" destId="{006428EF-89E6-4490-AC68-828E732DA555}" srcOrd="0" destOrd="0" presId="urn:microsoft.com/office/officeart/2005/8/layout/radial6"/>
    <dgm:cxn modelId="{71EC670E-AF51-462B-BFAD-0C1CEC3937CF}" type="presOf" srcId="{30870FC4-A354-454F-8BAE-2B46936093B5}" destId="{DB9B0CA8-E798-4BAF-9D16-01D57D432419}" srcOrd="0" destOrd="0" presId="urn:microsoft.com/office/officeart/2005/8/layout/radial6"/>
    <dgm:cxn modelId="{50E51541-EE1D-4B6B-A7CE-2493C5CB200E}" type="presOf" srcId="{D5BB9936-E469-490A-A695-84AC64FF7DD0}" destId="{96F4E112-5650-43F2-AE0E-4657969DB7AC}" srcOrd="0" destOrd="0" presId="urn:microsoft.com/office/officeart/2005/8/layout/radial6"/>
    <dgm:cxn modelId="{E576E912-848D-439C-8E69-F6B88A87B8A8}" type="presOf" srcId="{9C499389-9019-4090-99D3-F9E0C09A4B0B}" destId="{182552CC-3660-421D-A9CF-FDCC3956A222}" srcOrd="0" destOrd="0" presId="urn:microsoft.com/office/officeart/2005/8/layout/radial6"/>
    <dgm:cxn modelId="{942F4815-BE2D-4535-B368-916D8B1E5F4F}" type="presOf" srcId="{60BB9977-876F-44C6-BA79-C5B7B9814BE7}" destId="{2CBB1A81-E50C-4449-8779-90B12C3A9DC9}" srcOrd="0" destOrd="0" presId="urn:microsoft.com/office/officeart/2005/8/layout/radial6"/>
    <dgm:cxn modelId="{5E816D8D-9079-48E2-9154-7B8A77037206}" srcId="{4D9A93DC-C92F-4312-90A2-73033CD57145}" destId="{36EED87F-31D0-4DA0-921E-07A4B5D2CB1D}" srcOrd="3" destOrd="0" parTransId="{B52C1E88-2B1F-4818-8BA0-10B43FA12DA3}" sibTransId="{2271201B-4A4A-415F-B30A-C27D615DA850}"/>
    <dgm:cxn modelId="{1353E842-82D8-47E1-9E4E-0CACEEC8C48A}" srcId="{4D9A93DC-C92F-4312-90A2-73033CD57145}" destId="{D5BB9936-E469-490A-A695-84AC64FF7DD0}" srcOrd="1" destOrd="0" parTransId="{52CBFE4C-B8E0-4877-B29C-0954747360F0}" sibTransId="{D44F047C-B8F5-42F1-8A08-A6178BD08F49}"/>
    <dgm:cxn modelId="{653BCC39-A727-456F-BC58-0622DACAB7B8}" type="presOf" srcId="{2271201B-4A4A-415F-B30A-C27D615DA850}" destId="{1DDF0FB2-001B-4910-94FA-557400A35511}" srcOrd="0" destOrd="0" presId="urn:microsoft.com/office/officeart/2005/8/layout/radial6"/>
    <dgm:cxn modelId="{50C267D7-6069-4460-8A2A-14EEE4D651E3}" srcId="{4D9A93DC-C92F-4312-90A2-73033CD57145}" destId="{0FA131E1-5131-4BB4-83EC-6A91419F8669}" srcOrd="0" destOrd="0" parTransId="{3B930625-157F-4959-BEB7-268B4DE55249}" sibTransId="{5ACC7469-B3E8-4AE8-94F6-20CBAAAE8C64}"/>
    <dgm:cxn modelId="{97434713-CCD5-4D33-8A74-A90563296BB4}" srcId="{9C499389-9019-4090-99D3-F9E0C09A4B0B}" destId="{4D9A93DC-C92F-4312-90A2-73033CD57145}" srcOrd="0" destOrd="0" parTransId="{10BC5A77-B3AD-431B-8270-62ED61D4E836}" sibTransId="{79C1A0BA-2792-4A41-8DAA-A0A567A7E723}"/>
    <dgm:cxn modelId="{82DB63DC-B605-4F6F-ACBE-79FA128A6A1B}" type="presOf" srcId="{5ACC7469-B3E8-4AE8-94F6-20CBAAAE8C64}" destId="{2FF5B900-D12D-488A-83F0-050E2C19CCF3}" srcOrd="0" destOrd="0" presId="urn:microsoft.com/office/officeart/2005/8/layout/radial6"/>
    <dgm:cxn modelId="{7FCCD185-5E18-4286-8A02-EEC10685CA0B}" type="presOf" srcId="{0FA131E1-5131-4BB4-83EC-6A91419F8669}" destId="{6E4165F5-25B8-4C5F-AA07-809747F27861}" srcOrd="0" destOrd="0" presId="urn:microsoft.com/office/officeart/2005/8/layout/radial6"/>
    <dgm:cxn modelId="{EB6E1FEC-E958-4B50-A850-0ED8BCF4242D}" srcId="{4D9A93DC-C92F-4312-90A2-73033CD57145}" destId="{30870FC4-A354-454F-8BAE-2B46936093B5}" srcOrd="2" destOrd="0" parTransId="{D1E43141-F28F-4C08-A48B-BC2EDB3CEFF3}" sibTransId="{60BB9977-876F-44C6-BA79-C5B7B9814BE7}"/>
    <dgm:cxn modelId="{AC3DABBF-A4EB-4F0A-AA19-F0A2E808057F}" type="presOf" srcId="{4D9A93DC-C92F-4312-90A2-73033CD57145}" destId="{C7895F8C-A0E8-4662-8A89-546102901580}" srcOrd="0" destOrd="0" presId="urn:microsoft.com/office/officeart/2005/8/layout/radial6"/>
    <dgm:cxn modelId="{13AA312F-269E-4C13-BD11-995025C36F8D}" type="presParOf" srcId="{182552CC-3660-421D-A9CF-FDCC3956A222}" destId="{C7895F8C-A0E8-4662-8A89-546102901580}" srcOrd="0" destOrd="0" presId="urn:microsoft.com/office/officeart/2005/8/layout/radial6"/>
    <dgm:cxn modelId="{7A59C7C2-D4E1-4F02-9E85-21246F7597AF}" type="presParOf" srcId="{182552CC-3660-421D-A9CF-FDCC3956A222}" destId="{6E4165F5-25B8-4C5F-AA07-809747F27861}" srcOrd="1" destOrd="0" presId="urn:microsoft.com/office/officeart/2005/8/layout/radial6"/>
    <dgm:cxn modelId="{BA67A5CC-9BA9-4259-A6F4-66CDE2B9CEB3}" type="presParOf" srcId="{182552CC-3660-421D-A9CF-FDCC3956A222}" destId="{5E54CDA1-821C-4D99-90D4-14EE44242BE0}" srcOrd="2" destOrd="0" presId="urn:microsoft.com/office/officeart/2005/8/layout/radial6"/>
    <dgm:cxn modelId="{15AD07A3-5308-40B8-9BE4-88EE14BD4D38}" type="presParOf" srcId="{182552CC-3660-421D-A9CF-FDCC3956A222}" destId="{2FF5B900-D12D-488A-83F0-050E2C19CCF3}" srcOrd="3" destOrd="0" presId="urn:microsoft.com/office/officeart/2005/8/layout/radial6"/>
    <dgm:cxn modelId="{14006E89-B956-42EE-A678-879B464537FD}" type="presParOf" srcId="{182552CC-3660-421D-A9CF-FDCC3956A222}" destId="{96F4E112-5650-43F2-AE0E-4657969DB7AC}" srcOrd="4" destOrd="0" presId="urn:microsoft.com/office/officeart/2005/8/layout/radial6"/>
    <dgm:cxn modelId="{74A3E51B-79BE-42F3-AA1E-4DFA4F52AA9B}" type="presParOf" srcId="{182552CC-3660-421D-A9CF-FDCC3956A222}" destId="{1CD41943-718A-41CD-BD49-4A37D69D6D0E}" srcOrd="5" destOrd="0" presId="urn:microsoft.com/office/officeart/2005/8/layout/radial6"/>
    <dgm:cxn modelId="{5BCA6181-027E-456A-B5D8-E2CB9AD6C227}" type="presParOf" srcId="{182552CC-3660-421D-A9CF-FDCC3956A222}" destId="{006428EF-89E6-4490-AC68-828E732DA555}" srcOrd="6" destOrd="0" presId="urn:microsoft.com/office/officeart/2005/8/layout/radial6"/>
    <dgm:cxn modelId="{C3DBC597-B6CA-4E7C-9069-DF0080BE6971}" type="presParOf" srcId="{182552CC-3660-421D-A9CF-FDCC3956A222}" destId="{DB9B0CA8-E798-4BAF-9D16-01D57D432419}" srcOrd="7" destOrd="0" presId="urn:microsoft.com/office/officeart/2005/8/layout/radial6"/>
    <dgm:cxn modelId="{2A1BCD99-1E50-4FED-B3C3-6BD763138801}" type="presParOf" srcId="{182552CC-3660-421D-A9CF-FDCC3956A222}" destId="{C262B6CD-7B27-45D3-9479-A25A46BDA908}" srcOrd="8" destOrd="0" presId="urn:microsoft.com/office/officeart/2005/8/layout/radial6"/>
    <dgm:cxn modelId="{D1497229-3D71-48FF-9DEE-1140FBA37305}" type="presParOf" srcId="{182552CC-3660-421D-A9CF-FDCC3956A222}" destId="{2CBB1A81-E50C-4449-8779-90B12C3A9DC9}" srcOrd="9" destOrd="0" presId="urn:microsoft.com/office/officeart/2005/8/layout/radial6"/>
    <dgm:cxn modelId="{8AE33C89-E628-4618-AD02-4C66E21FE18A}" type="presParOf" srcId="{182552CC-3660-421D-A9CF-FDCC3956A222}" destId="{090E5ADE-BB1F-4342-BE5C-04FA29CB4DB0}" srcOrd="10" destOrd="0" presId="urn:microsoft.com/office/officeart/2005/8/layout/radial6"/>
    <dgm:cxn modelId="{A99401D7-DFF7-4AF8-9E32-A0CBE12128F9}" type="presParOf" srcId="{182552CC-3660-421D-A9CF-FDCC3956A222}" destId="{0C2C03AA-9FC0-4D12-B5E8-0D85392336FA}" srcOrd="11" destOrd="0" presId="urn:microsoft.com/office/officeart/2005/8/layout/radial6"/>
    <dgm:cxn modelId="{A7AF380D-8B76-4FDE-B79F-91F43063AC7C}" type="presParOf" srcId="{182552CC-3660-421D-A9CF-FDCC3956A222}" destId="{1DDF0FB2-001B-4910-94FA-557400A35511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DF0FB2-001B-4910-94FA-557400A35511}">
      <dsp:nvSpPr>
        <dsp:cNvPr id="0" name=""/>
        <dsp:cNvSpPr/>
      </dsp:nvSpPr>
      <dsp:spPr>
        <a:xfrm>
          <a:off x="1123980" y="709009"/>
          <a:ext cx="4456835" cy="4456835"/>
        </a:xfrm>
        <a:prstGeom prst="blockArc">
          <a:avLst>
            <a:gd name="adj1" fmla="val 10866061"/>
            <a:gd name="adj2" fmla="val 16318176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BB1A81-E50C-4449-8779-90B12C3A9DC9}">
      <dsp:nvSpPr>
        <dsp:cNvPr id="0" name=""/>
        <dsp:cNvSpPr/>
      </dsp:nvSpPr>
      <dsp:spPr>
        <a:xfrm>
          <a:off x="1124382" y="667182"/>
          <a:ext cx="4456835" cy="4456835"/>
        </a:xfrm>
        <a:prstGeom prst="blockArc">
          <a:avLst>
            <a:gd name="adj1" fmla="val 5400000"/>
            <a:gd name="adj2" fmla="val 1080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6428EF-89E6-4490-AC68-828E732DA555}">
      <dsp:nvSpPr>
        <dsp:cNvPr id="0" name=""/>
        <dsp:cNvSpPr/>
      </dsp:nvSpPr>
      <dsp:spPr>
        <a:xfrm>
          <a:off x="1124382" y="667182"/>
          <a:ext cx="4456835" cy="4456835"/>
        </a:xfrm>
        <a:prstGeom prst="blockArc">
          <a:avLst>
            <a:gd name="adj1" fmla="val 0"/>
            <a:gd name="adj2" fmla="val 540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F5B900-D12D-488A-83F0-050E2C19CCF3}">
      <dsp:nvSpPr>
        <dsp:cNvPr id="0" name=""/>
        <dsp:cNvSpPr/>
      </dsp:nvSpPr>
      <dsp:spPr>
        <a:xfrm>
          <a:off x="1124784" y="709036"/>
          <a:ext cx="4456835" cy="4456835"/>
        </a:xfrm>
        <a:prstGeom prst="blockArc">
          <a:avLst>
            <a:gd name="adj1" fmla="val 16316905"/>
            <a:gd name="adj2" fmla="val 21533896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95F8C-A0E8-4662-8A89-546102901580}">
      <dsp:nvSpPr>
        <dsp:cNvPr id="0" name=""/>
        <dsp:cNvSpPr/>
      </dsp:nvSpPr>
      <dsp:spPr>
        <a:xfrm>
          <a:off x="2327969" y="1870769"/>
          <a:ext cx="2049660" cy="20496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lvl="0" algn="ctr" defTabSz="2089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700" kern="1200" dirty="0"/>
            <a:t>كنترل عفونت</a:t>
          </a:r>
        </a:p>
      </dsp:txBody>
      <dsp:txXfrm>
        <a:off x="2628135" y="2170935"/>
        <a:ext cx="1449328" cy="1449328"/>
      </dsp:txXfrm>
    </dsp:sp>
    <dsp:sp modelId="{6E4165F5-25B8-4C5F-AA07-809747F27861}">
      <dsp:nvSpPr>
        <dsp:cNvPr id="0" name=""/>
        <dsp:cNvSpPr/>
      </dsp:nvSpPr>
      <dsp:spPr>
        <a:xfrm>
          <a:off x="2709830" y="44565"/>
          <a:ext cx="1434762" cy="14347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600" kern="1200" dirty="0"/>
            <a:t>ابزار و تجهيزات</a:t>
          </a:r>
        </a:p>
      </dsp:txBody>
      <dsp:txXfrm>
        <a:off x="2919946" y="254681"/>
        <a:ext cx="1014530" cy="1014530"/>
      </dsp:txXfrm>
    </dsp:sp>
    <dsp:sp modelId="{96F4E112-5650-43F2-AE0E-4657969DB7AC}">
      <dsp:nvSpPr>
        <dsp:cNvPr id="0" name=""/>
        <dsp:cNvSpPr/>
      </dsp:nvSpPr>
      <dsp:spPr>
        <a:xfrm>
          <a:off x="4812184" y="2178218"/>
          <a:ext cx="1434762" cy="14347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600" kern="1200" dirty="0"/>
            <a:t>فضاي فيزيكي</a:t>
          </a:r>
        </a:p>
      </dsp:txBody>
      <dsp:txXfrm>
        <a:off x="5022300" y="2388334"/>
        <a:ext cx="1014530" cy="1014530"/>
      </dsp:txXfrm>
    </dsp:sp>
    <dsp:sp modelId="{DB9B0CA8-E798-4BAF-9D16-01D57D432419}">
      <dsp:nvSpPr>
        <dsp:cNvPr id="0" name=""/>
        <dsp:cNvSpPr/>
      </dsp:nvSpPr>
      <dsp:spPr>
        <a:xfrm>
          <a:off x="2635418" y="4354984"/>
          <a:ext cx="1434762" cy="14347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600" kern="1200" dirty="0"/>
            <a:t>گردش كار</a:t>
          </a:r>
        </a:p>
      </dsp:txBody>
      <dsp:txXfrm>
        <a:off x="2845534" y="4565100"/>
        <a:ext cx="1014530" cy="1014530"/>
      </dsp:txXfrm>
    </dsp:sp>
    <dsp:sp modelId="{090E5ADE-BB1F-4342-BE5C-04FA29CB4DB0}">
      <dsp:nvSpPr>
        <dsp:cNvPr id="0" name=""/>
        <dsp:cNvSpPr/>
      </dsp:nvSpPr>
      <dsp:spPr>
        <a:xfrm>
          <a:off x="458652" y="2178218"/>
          <a:ext cx="1434762" cy="14347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600" kern="1200" dirty="0"/>
            <a:t>پرسنل</a:t>
          </a:r>
        </a:p>
      </dsp:txBody>
      <dsp:txXfrm>
        <a:off x="668768" y="2388334"/>
        <a:ext cx="1014530" cy="1014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BC5D5-0203-4435-A7E5-8B40A3DB418D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2244C-40FD-4262-8E24-94652A8B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0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2244C-40FD-4262-8E24-94652A8B05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33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8F72C-FE9A-4E6D-BC8D-A957686ED9FF}" type="slidenum">
              <a:rPr lang="en-US">
                <a:latin typeface="Arial" pitchFamily="34" charset="0"/>
              </a:rPr>
              <a:pPr/>
              <a:t>23</a:t>
            </a:fld>
            <a:endParaRPr lang="en-US">
              <a:latin typeface="Arial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Handwashing is the most important step in preventing the spread of infections.  In fact, up to 80% of the most common infections are spread by hands.  Handwashing is especially useful in preventing the spread of viral respiratory tract infections.</a:t>
            </a:r>
          </a:p>
        </p:txBody>
      </p:sp>
    </p:spTree>
    <p:extLst>
      <p:ext uri="{BB962C8B-B14F-4D97-AF65-F5344CB8AC3E}">
        <p14:creationId xmlns:p14="http://schemas.microsoft.com/office/powerpoint/2010/main" val="212138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8F72C-FE9A-4E6D-BC8D-A957686ED9FF}" type="slidenum">
              <a:rPr lang="en-US">
                <a:latin typeface="Arial" pitchFamily="34" charset="0"/>
              </a:rPr>
              <a:pPr/>
              <a:t>24</a:t>
            </a:fld>
            <a:endParaRPr lang="en-US">
              <a:latin typeface="Arial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Handwashing is the most important step in preventing the spread of infections.  In fact, up to 80% of the most common infections are spread by hands.  Handwashing is especially useful in preventing the spread of viral respiratory tract infections.</a:t>
            </a:r>
          </a:p>
        </p:txBody>
      </p:sp>
    </p:spTree>
    <p:extLst>
      <p:ext uri="{BB962C8B-B14F-4D97-AF65-F5344CB8AC3E}">
        <p14:creationId xmlns:p14="http://schemas.microsoft.com/office/powerpoint/2010/main" val="1001131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8F72C-FE9A-4E6D-BC8D-A957686ED9FF}" type="slidenum">
              <a:rPr lang="en-US">
                <a:latin typeface="Arial" pitchFamily="34" charset="0"/>
              </a:rPr>
              <a:pPr/>
              <a:t>25</a:t>
            </a:fld>
            <a:endParaRPr lang="en-US">
              <a:latin typeface="Arial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Handwashing is the most important step in preventing the spread of infections.  In fact, up to 80% of the most common infections are spread by hands.  Handwashing is especially useful in preventing the spread of viral respiratory tract infections.</a:t>
            </a:r>
          </a:p>
        </p:txBody>
      </p:sp>
    </p:spTree>
    <p:extLst>
      <p:ext uri="{BB962C8B-B14F-4D97-AF65-F5344CB8AC3E}">
        <p14:creationId xmlns:p14="http://schemas.microsoft.com/office/powerpoint/2010/main" val="2610335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094D3-D0D6-496C-9A02-F16D7EEF314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23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8F72C-FE9A-4E6D-BC8D-A957686ED9FF}" type="slidenum">
              <a:rPr lang="en-US">
                <a:latin typeface="Arial" pitchFamily="34" charset="0"/>
              </a:rPr>
              <a:pPr/>
              <a:t>28</a:t>
            </a:fld>
            <a:endParaRPr lang="en-US">
              <a:latin typeface="Arial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Handwashing is the most important step in preventing the spread of infections.  In fact, up to 80% of the most common infections are spread by hands.  Handwashing is especially useful in preventing the spread of viral respiratory tract infections.</a:t>
            </a:r>
          </a:p>
        </p:txBody>
      </p:sp>
    </p:spTree>
    <p:extLst>
      <p:ext uri="{BB962C8B-B14F-4D97-AF65-F5344CB8AC3E}">
        <p14:creationId xmlns:p14="http://schemas.microsoft.com/office/powerpoint/2010/main" val="1048597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C26C6-1F6E-40FE-A53E-996BF38B78B5}" type="datetimeFigureOut">
              <a:rPr lang="en-US"/>
              <a:pPr>
                <a:defRPr/>
              </a:pPr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C49C6-D043-45C5-B416-F885A2935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CF216-9BA2-4A25-87B9-42C1666ED3B7}" type="datetimeFigureOut">
              <a:rPr lang="en-US"/>
              <a:pPr>
                <a:defRPr/>
              </a:pPr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F63D6-F4AC-4706-8BE8-78553D574A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A109D-4C01-404E-8BF9-DB5B5A996F0E}" type="datetimeFigureOut">
              <a:rPr lang="en-US"/>
              <a:pPr>
                <a:defRPr/>
              </a:pPr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283AB-6901-41E0-8B70-DA1E5DCF3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DCC2D-119F-4BE0-9B2A-0EBD16388439}" type="datetimeFigureOut">
              <a:rPr lang="en-US"/>
              <a:pPr>
                <a:defRPr/>
              </a:pPr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25E5C-505A-4846-8DE9-BA503E587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638D0-629D-4360-83D0-E3E50AEA529A}" type="datetimeFigureOut">
              <a:rPr lang="en-US"/>
              <a:pPr>
                <a:defRPr/>
              </a:pPr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3910E-D5F2-4507-99AA-48182FC848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3B00B-3690-4A01-80FD-4329092960D6}" type="datetimeFigureOut">
              <a:rPr lang="en-US"/>
              <a:pPr>
                <a:defRPr/>
              </a:pPr>
              <a:t>11/28/2019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DA99E-EA2F-4E19-B028-60954F09D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ADF31-A906-45B0-9404-B41B3CD26BDC}" type="datetimeFigureOut">
              <a:rPr lang="en-US"/>
              <a:pPr>
                <a:defRPr/>
              </a:pPr>
              <a:t>11/28/2019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B67F1-57F8-4FF2-9EE6-3335D3746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612D9-B61F-4701-9E80-EF42C952B2E0}" type="datetimeFigureOut">
              <a:rPr lang="en-US"/>
              <a:pPr>
                <a:defRPr/>
              </a:pPr>
              <a:t>11/28/2019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8FA21-54F2-482B-915E-ADEA1DA3C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4565E-BBCA-4B14-8B2D-04D2862332A2}" type="datetimeFigureOut">
              <a:rPr lang="en-US"/>
              <a:pPr>
                <a:defRPr/>
              </a:pPr>
              <a:t>11/28/2019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DA6AC-CCE4-4FC5-B8D5-22D905B56A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B821B-084E-463A-845C-4FAB95F4C8C0}" type="datetimeFigureOut">
              <a:rPr lang="en-US"/>
              <a:pPr>
                <a:defRPr/>
              </a:pPr>
              <a:t>11/28/2019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BA88A-EB7B-4C14-853A-2281DBB7A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4C614-737E-48A9-9612-5D07BCB99943}" type="datetimeFigureOut">
              <a:rPr lang="en-US"/>
              <a:pPr>
                <a:defRPr/>
              </a:pPr>
              <a:t>11/28/2019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AE45B-43BC-4700-B7B6-15060BCEC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ADA3AD-D44F-474F-A790-145B939FB113}" type="datetimeFigureOut">
              <a:rPr lang="en-US"/>
              <a:pPr>
                <a:defRPr/>
              </a:pPr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C421D1-151E-47DC-AC77-D22E8629E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package" Target="../embeddings/Microsoft_Word_Document.docx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1420" y="-251220"/>
            <a:ext cx="5441159" cy="7315200"/>
          </a:xfrm>
        </p:spPr>
      </p:pic>
      <p:sp>
        <p:nvSpPr>
          <p:cNvPr id="6" name="Flowchart: Alternate Process 5"/>
          <p:cNvSpPr/>
          <p:nvPr/>
        </p:nvSpPr>
        <p:spPr>
          <a:xfrm>
            <a:off x="3352800" y="3428682"/>
            <a:ext cx="2514600" cy="1219200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8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ardia" pitchFamily="2" charset="-78"/>
              </a:rPr>
              <a:t>كنترل عفونت 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cs typeface="Bardia" pitchFamily="2" charset="-78"/>
            </a:endParaRPr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435975" cy="5111750"/>
          </a:xfrm>
        </p:spPr>
        <p:txBody>
          <a:bodyPr/>
          <a:lstStyle/>
          <a:p>
            <a:pPr algn="just" rtl="1" eaLnBrk="1" hangingPunct="1">
              <a:lnSpc>
                <a:spcPct val="160000"/>
              </a:lnSpc>
              <a:defRPr/>
            </a:pPr>
            <a:r>
              <a:rPr lang="fa-IR" sz="2800" dirty="0" smtClean="0">
                <a:cs typeface="Zar" pitchFamily="2" charset="-78"/>
              </a:rPr>
              <a:t>وسائل وتجهيزات پزشكي از جمله وسايلي هستند كه موجب انتقال عفونت به ميزبان مستعد ميشوند كسب اطلاعات در رابطه باكنترل عفونت براي پرسنل تيم بهداشتي ودرمان ضروري مي باشد.</a:t>
            </a:r>
          </a:p>
          <a:p>
            <a:pPr algn="just" rtl="1" eaLnBrk="1" hangingPunct="1">
              <a:lnSpc>
                <a:spcPct val="160000"/>
              </a:lnSpc>
              <a:defRPr/>
            </a:pPr>
            <a:r>
              <a:rPr lang="fa-IR" sz="2800" dirty="0" smtClean="0">
                <a:cs typeface="Zar" pitchFamily="2" charset="-78"/>
              </a:rPr>
              <a:t>دانش و آگاهي درمورد از بين بردن ميكربها توسط ضدعفوني كننده هاميتواند در ايجاد محيطي امن براي بيمار و پرسنل نقش مهمي را ايفاء كند همچنين آگاهي از ميزان آلودگي وسائل مصرفي وطريقه ضد عفوني كردن آنها ميتواند در كاهش عفونت موثر باشد.   </a:t>
            </a:r>
            <a:endParaRPr lang="en-US" sz="2800" dirty="0" smtClean="0">
              <a:cs typeface="Zar" pitchFamily="2" charset="-78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562600"/>
          </a:xfrm>
        </p:spPr>
        <p:txBody>
          <a:bodyPr/>
          <a:lstStyle/>
          <a:p>
            <a:pPr algn="r" rtl="1" eaLnBrk="1" hangingPunct="1">
              <a:buFont typeface="Arial" pitchFamily="34" charset="0"/>
              <a:buNone/>
            </a:pPr>
            <a:r>
              <a:rPr lang="fa-IR" b="1" dirty="0" smtClean="0">
                <a:cs typeface="B Nazanin" pitchFamily="2" charset="-78"/>
              </a:rPr>
              <a:t>نظافت يا پاکسازی:</a:t>
            </a:r>
          </a:p>
          <a:p>
            <a:pPr algn="r" rtl="1" eaLnBrk="1" hangingPunct="1"/>
            <a:r>
              <a:rPr lang="fa-IR" b="1" dirty="0" smtClean="0"/>
              <a:t> </a:t>
            </a:r>
            <a:r>
              <a:rPr lang="fa-IR" dirty="0" smtClean="0">
                <a:cs typeface="B Nazanin" pitchFamily="2" charset="-78"/>
              </a:rPr>
              <a:t>اين واژه به معنی حذف تمام آلودگيها مانند مواد آلی و معدنی از اجسام و سطوح می باشد.</a:t>
            </a:r>
          </a:p>
          <a:p>
            <a:pPr algn="r" rtl="1" eaLnBrk="1" hangingPunct="1"/>
            <a:endParaRPr lang="fa-IR" dirty="0" smtClean="0">
              <a:cs typeface="B Nazanin" pitchFamily="2" charset="-78"/>
            </a:endParaRPr>
          </a:p>
          <a:p>
            <a:pPr algn="r" rtl="1" eaLnBrk="1" hangingPunct="1">
              <a:buFont typeface="Arial" pitchFamily="34" charset="0"/>
              <a:buNone/>
            </a:pPr>
            <a:r>
              <a:rPr lang="fa-IR" b="1" dirty="0" smtClean="0">
                <a:cs typeface="B Nazanin" pitchFamily="2" charset="-78"/>
              </a:rPr>
              <a:t>ضد عفوني : </a:t>
            </a:r>
          </a:p>
          <a:p>
            <a:pPr algn="r" rtl="1" eaLnBrk="1" hangingPunct="1"/>
            <a:r>
              <a:rPr lang="fa-IR" dirty="0" smtClean="0">
                <a:cs typeface="B Nazanin" pitchFamily="2" charset="-78"/>
              </a:rPr>
              <a:t>فرايندي كه باعث كاهش و از بين بردن تعداد زيادي از ميكرو ارگانيسم ها بر روی بافت زنده مي شود .ضد عفونی معمولابروي اسپور باكتريها تاثير نمي گذارد.</a:t>
            </a:r>
          </a:p>
          <a:p>
            <a:pPr algn="r" rtl="1" eaLnBrk="1" hangingPunct="1"/>
            <a:endParaRPr lang="fa-IR" dirty="0" smtClean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833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algn="r" rtl="1" eaLnBrk="1" hangingPunct="1">
              <a:buNone/>
            </a:pPr>
            <a:r>
              <a:rPr lang="fa-IR" b="1" dirty="0" smtClean="0">
                <a:cs typeface="B Nazanin" pitchFamily="2" charset="-78"/>
              </a:rPr>
              <a:t>گندزدايی: </a:t>
            </a:r>
          </a:p>
          <a:p>
            <a:pPr algn="r" rtl="1" eaLnBrk="1" hangingPunct="1"/>
            <a:r>
              <a:rPr lang="fa-IR" dirty="0" smtClean="0">
                <a:cs typeface="B Nazanin" pitchFamily="2" charset="-78"/>
              </a:rPr>
              <a:t>فرايندي كه باعث كاهش و از بين بردن تعداد زيادي از ميكروارگانيسم ها بر روی بافت بی جان می شود..</a:t>
            </a:r>
          </a:p>
          <a:p>
            <a:pPr algn="r" rtl="1" eaLnBrk="1" hangingPunct="1">
              <a:buFont typeface="Arial" pitchFamily="34" charset="0"/>
              <a:buNone/>
            </a:pPr>
            <a:endParaRPr lang="fa-IR" b="1" dirty="0" smtClean="0">
              <a:cs typeface="B Nazanin" pitchFamily="2" charset="-78"/>
            </a:endParaRPr>
          </a:p>
          <a:p>
            <a:pPr algn="r" rtl="1" eaLnBrk="1" hangingPunct="1">
              <a:buFont typeface="Arial" pitchFamily="34" charset="0"/>
              <a:buNone/>
            </a:pPr>
            <a:r>
              <a:rPr lang="fa-IR" b="1" dirty="0" smtClean="0">
                <a:cs typeface="B Nazanin" pitchFamily="2" charset="-78"/>
              </a:rPr>
              <a:t>استريليزاسيون: </a:t>
            </a:r>
          </a:p>
          <a:p>
            <a:pPr algn="r" rtl="1" eaLnBrk="1" hangingPunct="1">
              <a:buFont typeface="Arial" pitchFamily="34" charset="0"/>
              <a:buNone/>
            </a:pPr>
            <a:r>
              <a:rPr lang="fa-IR" dirty="0" smtClean="0">
                <a:cs typeface="B Nazanin" pitchFamily="2" charset="-78"/>
              </a:rPr>
              <a:t>فرايندي كه باعث از بين بردن و انهدام تمام اشكال حيات مي شود. اين كار بايد به طور مطلق انجام پذيرد و امري نسبي نيست يعني وسيله اي يا كاملا استريل است يا اصلا استريل نيست. بنابراين نمي توان گفت وسيله اي تقريبا استريل است.</a:t>
            </a:r>
          </a:p>
        </p:txBody>
      </p:sp>
    </p:spTree>
    <p:extLst>
      <p:ext uri="{BB962C8B-B14F-4D97-AF65-F5344CB8AC3E}">
        <p14:creationId xmlns:p14="http://schemas.microsoft.com/office/powerpoint/2010/main" val="216351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533400" y="228600"/>
            <a:ext cx="8229600" cy="5897563"/>
          </a:xfrm>
        </p:spPr>
        <p:txBody>
          <a:bodyPr/>
          <a:lstStyle/>
          <a:p>
            <a:pPr algn="r" rtl="1" eaLnBrk="1" hangingPunct="1"/>
            <a:r>
              <a:rPr lang="fa-IR" b="1" smtClean="0">
                <a:cs typeface="B Nazanin" pitchFamily="2" charset="-78"/>
              </a:rPr>
              <a:t>چرخه عفونت</a:t>
            </a:r>
          </a:p>
          <a:p>
            <a:pPr algn="r" rtl="1" eaLnBrk="1" hangingPunct="1"/>
            <a:r>
              <a:rPr lang="fa-IR" sz="2800" b="1" smtClean="0">
                <a:cs typeface="B Nazanin" pitchFamily="2" charset="-78"/>
              </a:rPr>
              <a:t>يك عفونت حالتي از بيماري است كه به دنبال حضور عوامل بيماريزا درداخل يا روي بدن ايجاد مي شود. </a:t>
            </a:r>
          </a:p>
          <a:p>
            <a:pPr algn="r" rtl="1" eaLnBrk="1" hangingPunct="1"/>
            <a:r>
              <a:rPr lang="fa-IR" sz="2800" b="1" smtClean="0">
                <a:cs typeface="B Nazanin" pitchFamily="2" charset="-78"/>
              </a:rPr>
              <a:t>شش جزء چرخه عفونت:</a:t>
            </a:r>
          </a:p>
          <a:p>
            <a:pPr algn="r" rtl="1" eaLnBrk="1" hangingPunct="1"/>
            <a:r>
              <a:rPr lang="fa-IR" sz="2800" b="1" smtClean="0">
                <a:cs typeface="B Nazanin" pitchFamily="2" charset="-78"/>
              </a:rPr>
              <a:t>عامل عفونت</a:t>
            </a:r>
          </a:p>
          <a:p>
            <a:pPr algn="r" rtl="1" eaLnBrk="1" hangingPunct="1"/>
            <a:r>
              <a:rPr lang="fa-IR" sz="2800" b="1" smtClean="0">
                <a:cs typeface="B Nazanin" pitchFamily="2" charset="-78"/>
              </a:rPr>
              <a:t>مخزن عفونت</a:t>
            </a:r>
          </a:p>
          <a:p>
            <a:pPr algn="r" rtl="1" eaLnBrk="1" hangingPunct="1"/>
            <a:r>
              <a:rPr lang="fa-IR" sz="2800" b="1" smtClean="0">
                <a:cs typeface="B Nazanin" pitchFamily="2" charset="-78"/>
              </a:rPr>
              <a:t>راه خروج</a:t>
            </a:r>
          </a:p>
          <a:p>
            <a:pPr algn="r" rtl="1" eaLnBrk="1" hangingPunct="1"/>
            <a:r>
              <a:rPr lang="fa-IR" sz="2800" b="1" smtClean="0">
                <a:cs typeface="B Nazanin" pitchFamily="2" charset="-78"/>
              </a:rPr>
              <a:t>راه انتقال</a:t>
            </a:r>
          </a:p>
          <a:p>
            <a:pPr algn="r" rtl="1" eaLnBrk="1" hangingPunct="1"/>
            <a:r>
              <a:rPr lang="fa-IR" sz="2800" b="1" smtClean="0">
                <a:cs typeface="B Nazanin" pitchFamily="2" charset="-78"/>
              </a:rPr>
              <a:t>راه ورود</a:t>
            </a:r>
          </a:p>
          <a:p>
            <a:pPr algn="r" rtl="1" eaLnBrk="1" hangingPunct="1"/>
            <a:r>
              <a:rPr lang="fa-IR" sz="2800" b="1" smtClean="0">
                <a:cs typeface="B Nazanin" pitchFamily="2" charset="-78"/>
              </a:rPr>
              <a:t>ميزبان مستعد</a:t>
            </a:r>
            <a:endParaRPr lang="en-US" sz="2800" b="1" smtClean="0">
              <a:cs typeface="B Nazanin" pitchFamily="2" charset="-78"/>
            </a:endParaRP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algn="ctr" eaLnBrk="1" hangingPunct="1">
              <a:buFont typeface="Arial" pitchFamily="34" charset="0"/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www.hortilover.net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 algn="r" rtl="1" eaLnBrk="1" hangingPunct="1">
              <a:buFont typeface="Arial" pitchFamily="34" charset="0"/>
              <a:buNone/>
            </a:pPr>
            <a:r>
              <a:rPr lang="fa-IR" b="1" smtClean="0">
                <a:cs typeface="B Nazanin" pitchFamily="2" charset="-78"/>
              </a:rPr>
              <a:t>عوامل عفونت زا</a:t>
            </a:r>
          </a:p>
          <a:p>
            <a:pPr algn="r" rtl="1" eaLnBrk="1" hangingPunct="1"/>
            <a:r>
              <a:rPr lang="fa-IR" b="1" smtClean="0">
                <a:cs typeface="B Nazanin" pitchFamily="2" charset="-78"/>
              </a:rPr>
              <a:t>میکروارگانیسم ها </a:t>
            </a:r>
            <a:r>
              <a:rPr lang="fa-IR" smtClean="0">
                <a:cs typeface="B Nazanin" pitchFamily="2" charset="-78"/>
              </a:rPr>
              <a:t>: موجودات زنده ای در مقیاسهای بسیار کوچک که با چشم غیر مسلح قابل دیدن نیستند.تعدادي از شايعترين عواملي كه قادر به ايجاد عفونت هستند عبارتند از باكتريها، ويروسها و قارچها.</a:t>
            </a:r>
          </a:p>
          <a:p>
            <a:pPr algn="r" rtl="1" eaLnBrk="1" hangingPunct="1"/>
            <a:r>
              <a:rPr lang="fa-IR" smtClean="0">
                <a:cs typeface="B Nazanin" pitchFamily="2" charset="-78"/>
              </a:rPr>
              <a:t>مهمترين و متداولترين عوامل ايجاد كننده عفونت مشاهده شده در مؤسسات مراقبت بهداشتي </a:t>
            </a:r>
            <a:r>
              <a:rPr lang="fa-IR" b="1" smtClean="0">
                <a:cs typeface="B Nazanin" pitchFamily="2" charset="-78"/>
              </a:rPr>
              <a:t>باكتريها </a:t>
            </a:r>
            <a:r>
              <a:rPr lang="fa-IR" smtClean="0">
                <a:cs typeface="B Nazanin" pitchFamily="2" charset="-78"/>
              </a:rPr>
              <a:t>هستند . </a:t>
            </a:r>
          </a:p>
          <a:p>
            <a:pPr algn="r" rtl="1" eaLnBrk="1" hangingPunct="1"/>
            <a:r>
              <a:rPr lang="fa-IR" smtClean="0">
                <a:cs typeface="B Nazanin" pitchFamily="2" charset="-78"/>
              </a:rPr>
              <a:t>كوچكترين ميكرو ارگانيسمها </a:t>
            </a:r>
            <a:r>
              <a:rPr lang="fa-IR" b="1" smtClean="0">
                <a:cs typeface="B Nazanin" pitchFamily="2" charset="-78"/>
              </a:rPr>
              <a:t>ويروسها</a:t>
            </a:r>
            <a:r>
              <a:rPr lang="fa-IR" smtClean="0">
                <a:cs typeface="B Nazanin" pitchFamily="2" charset="-78"/>
              </a:rPr>
              <a:t> مي باشند كه فقط با ميكروسكوپ الكتروني قابل مشاهده هستند. </a:t>
            </a:r>
          </a:p>
          <a:p>
            <a:pPr algn="r" rtl="1" eaLnBrk="1" hangingPunct="1"/>
            <a:r>
              <a:rPr lang="fa-IR" b="1" smtClean="0">
                <a:cs typeface="B Nazanin" pitchFamily="2" charset="-78"/>
              </a:rPr>
              <a:t>قارچها</a:t>
            </a:r>
            <a:r>
              <a:rPr lang="fa-IR" smtClean="0">
                <a:cs typeface="B Nazanin" pitchFamily="2" charset="-78"/>
              </a:rPr>
              <a:t> ميكرو ارگانيسم هاي شبه گياهي هستند كه باعث بروزعفونت مي شوند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pPr algn="r" rtl="1" eaLnBrk="1" hangingPunct="1">
              <a:buFont typeface="Arial" pitchFamily="34" charset="0"/>
              <a:buNone/>
            </a:pPr>
            <a:r>
              <a:rPr lang="fa-IR" b="1" smtClean="0"/>
              <a:t>مخزن عفونت :</a:t>
            </a:r>
          </a:p>
          <a:p>
            <a:pPr algn="r" rtl="1" eaLnBrk="1" hangingPunct="1"/>
            <a:r>
              <a:rPr lang="fa-IR" smtClean="0"/>
              <a:t>جايگاه طبيعي جهت رشد و تكثير ميكرو ارگانيسم ها است. </a:t>
            </a:r>
          </a:p>
          <a:p>
            <a:pPr algn="r" rtl="1" eaLnBrk="1" hangingPunct="1"/>
            <a:endParaRPr lang="fa-IR" smtClean="0"/>
          </a:p>
          <a:p>
            <a:pPr algn="r" rtl="1" eaLnBrk="1" hangingPunct="1"/>
            <a:r>
              <a:rPr lang="fa-IR" smtClean="0"/>
              <a:t>مخرن مي تواند زنده يا غير زنده باشد . انسان – حيوانات- خاك- آب و..مخازني هستند كه انواع ميكرو ارگانيسم هاي بيماريزا مي توانند در آنجا رشد وتكثير پيدا كنند.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pPr algn="r" rtl="1" eaLnBrk="1" hangingPunct="1">
              <a:buFont typeface="Arial" pitchFamily="34" charset="0"/>
              <a:buNone/>
            </a:pPr>
            <a:r>
              <a:rPr lang="fa-IR" b="1" smtClean="0"/>
              <a:t>راه خروج</a:t>
            </a:r>
          </a:p>
          <a:p>
            <a:pPr algn="r" rtl="1" eaLnBrk="1" hangingPunct="1"/>
            <a:r>
              <a:rPr lang="fa-IR" smtClean="0"/>
              <a:t>راههاي خروج ميكرو ارگانيسم از مخزن متفاوت است. </a:t>
            </a:r>
          </a:p>
          <a:p>
            <a:pPr algn="r" rtl="1" eaLnBrk="1" hangingPunct="1"/>
            <a:endParaRPr lang="fa-IR" smtClean="0"/>
          </a:p>
          <a:p>
            <a:pPr algn="r" rtl="1" eaLnBrk="1" hangingPunct="1"/>
            <a:r>
              <a:rPr lang="fa-IR" smtClean="0"/>
              <a:t>در انسان راههاي معمولي خروجي عبارتند از: دستگاه تنفس- گوارش و ادراري-تناسلي- پوست آسيب ديده- خون و بافت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 algn="r" rtl="1" eaLnBrk="1" hangingPunct="1">
              <a:buFont typeface="Arial" pitchFamily="34" charset="0"/>
              <a:buNone/>
            </a:pPr>
            <a:r>
              <a:rPr lang="fa-IR" b="1" smtClean="0"/>
              <a:t>راه انتقال</a:t>
            </a:r>
          </a:p>
          <a:p>
            <a:pPr algn="r" rtl="1" eaLnBrk="1" hangingPunct="1"/>
            <a:r>
              <a:rPr lang="fa-IR" smtClean="0"/>
              <a:t>تماس مستقيم يا غير مستقيم. </a:t>
            </a:r>
          </a:p>
          <a:p>
            <a:pPr algn="r" rtl="1" eaLnBrk="1" hangingPunct="1"/>
            <a:endParaRPr lang="fa-IR" smtClean="0"/>
          </a:p>
          <a:p>
            <a:pPr algn="r" rtl="1" eaLnBrk="1" hangingPunct="1"/>
            <a:r>
              <a:rPr lang="fa-IR" smtClean="0"/>
              <a:t>راه مستقيم عبارت است از نزديكي بين ميزبان مستعد و يك فرد آلوده يا ناقل مثلا هنگام بوسیدن – دست دادن</a:t>
            </a:r>
          </a:p>
          <a:p>
            <a:pPr algn="r" rtl="1" eaLnBrk="1" hangingPunct="1"/>
            <a:endParaRPr lang="fa-IR" smtClean="0"/>
          </a:p>
          <a:p>
            <a:pPr algn="r" rtl="1" eaLnBrk="1" hangingPunct="1"/>
            <a:r>
              <a:rPr lang="fa-IR" smtClean="0"/>
              <a:t>راه غير مستقيم يعني آلودگي از طريق وسايل و ابزار انتقال يابد.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77000"/>
          </a:xfrm>
        </p:spPr>
        <p:txBody>
          <a:bodyPr/>
          <a:lstStyle/>
          <a:p>
            <a:pPr algn="r" rtl="1" eaLnBrk="1" hangingPunct="1"/>
            <a:r>
              <a:rPr lang="fa-IR" b="1" smtClean="0"/>
              <a:t>ميزبان حساس</a:t>
            </a:r>
          </a:p>
          <a:p>
            <a:pPr algn="r" rtl="1" eaLnBrk="1" hangingPunct="1"/>
            <a:r>
              <a:rPr lang="fa-IR" smtClean="0"/>
              <a:t>براي آنكه ميكرو ارگانيسم ها به حيات خود ادامه دهند بايد منبعي قابل قبول را يافته و به هر عنوان به مقاومت ناشي از دفاع ميزبان غلبه يابند.</a:t>
            </a:r>
          </a:p>
          <a:p>
            <a:pPr algn="r" rtl="1" eaLnBrk="1" hangingPunct="1"/>
            <a:r>
              <a:rPr lang="fa-IR" smtClean="0"/>
              <a:t>ميزبان حساس شاخص مهمي در زنجيره عفونت به شمار مي رود. درصورت مقاوم بودن ميزبان زنجيره عفونت تشكيل نمي شود. </a:t>
            </a:r>
          </a:p>
          <a:p>
            <a:pPr algn="r" rtl="1" eaLnBrk="1" hangingPunct="1"/>
            <a:r>
              <a:rPr lang="fa-IR" smtClean="0"/>
              <a:t>مقاومت ميزبان مي تواند غير اكتسابي باشد مثل پوست مخاط و اسيد معده كه درمقابل ميكروبها مقاومت مي كنند يا اكتسابي باشد مثل بالابردن ايمني افراد بوسيله واكسيناسيون.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1676400"/>
            <a:ext cx="6400800" cy="3657600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fa-IR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Titr" pitchFamily="2" charset="-78"/>
              </a:rPr>
              <a:t>روشهای استریلیزاسیون و کنترل عفونت</a:t>
            </a:r>
          </a:p>
          <a:p>
            <a:pPr rtl="1" eaLnBrk="1" hangingPunct="1">
              <a:defRPr/>
            </a:pPr>
            <a:r>
              <a:rPr lang="fa-IR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Titr" pitchFamily="2" charset="-78"/>
              </a:rPr>
              <a:t>در مراکز بهداشتی درمانی</a:t>
            </a:r>
          </a:p>
          <a:p>
            <a:pPr rtl="1" eaLnBrk="1" hangingPunct="1">
              <a:defRPr/>
            </a:pPr>
            <a:endParaRPr lang="fa-IR" b="1" dirty="0" smtClean="0">
              <a:solidFill>
                <a:schemeClr val="tx1">
                  <a:lumMod val="85000"/>
                  <a:lumOff val="15000"/>
                </a:schemeClr>
              </a:solidFill>
              <a:cs typeface="B Titr" pitchFamily="2" charset="-78"/>
            </a:endParaRPr>
          </a:p>
          <a:p>
            <a:pPr rtl="1" eaLnBrk="1" hangingPunct="1">
              <a:defRPr/>
            </a:pPr>
            <a:endParaRPr lang="fa-IR" sz="2200" b="1" dirty="0" smtClean="0">
              <a:solidFill>
                <a:schemeClr val="tx1">
                  <a:lumMod val="85000"/>
                  <a:lumOff val="15000"/>
                </a:schemeClr>
              </a:solidFill>
              <a:cs typeface="B Titr" pitchFamily="2" charset="-78"/>
            </a:endParaRPr>
          </a:p>
          <a:p>
            <a:pPr rtl="1" eaLnBrk="1" hangingPunct="1">
              <a:defRPr/>
            </a:pPr>
            <a:r>
              <a:rPr lang="fa-IR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Titr" pitchFamily="2" charset="-78"/>
              </a:rPr>
              <a:t>تهیه کننده :</a:t>
            </a:r>
          </a:p>
          <a:p>
            <a:pPr rtl="1" eaLnBrk="1" hangingPunct="1">
              <a:defRPr/>
            </a:pPr>
            <a:r>
              <a:rPr lang="fa-IR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Titr" pitchFamily="2" charset="-78"/>
              </a:rPr>
              <a:t>حوری بیاتی</a:t>
            </a:r>
          </a:p>
          <a:p>
            <a:pPr rtl="1" eaLnBrk="1" hangingPunct="1">
              <a:defRPr/>
            </a:pPr>
            <a:r>
              <a:rPr lang="fa-IR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Titr" pitchFamily="2" charset="-78"/>
              </a:rPr>
              <a:t>مدیر آموزش بهورزی</a:t>
            </a:r>
          </a:p>
          <a:p>
            <a:pPr rtl="1" eaLnBrk="1" hangingPunct="1">
              <a:defRPr/>
            </a:pPr>
            <a:endParaRPr lang="fa-IR" b="1" dirty="0" smtClean="0">
              <a:solidFill>
                <a:schemeClr val="tx1">
                  <a:lumMod val="85000"/>
                  <a:lumOff val="15000"/>
                </a:schemeClr>
              </a:solidFill>
              <a:cs typeface="B Titr" pitchFamily="2" charset="-78"/>
            </a:endParaRPr>
          </a:p>
          <a:p>
            <a:pPr rtl="1" eaLnBrk="1" hangingPunct="1"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1143000" y="457200"/>
          <a:ext cx="67056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fa-I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ardia" pitchFamily="2" charset="-78"/>
              </a:rPr>
              <a:t>دو استراتژی برای کنترل کل عفونتها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040312"/>
          </a:xfrm>
        </p:spPr>
        <p:txBody>
          <a:bodyPr/>
          <a:lstStyle/>
          <a:p>
            <a:pPr algn="r" rtl="1" eaLnBrk="1" hangingPunct="1">
              <a:lnSpc>
                <a:spcPct val="8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fa-IR" sz="2800" dirty="0" smtClean="0">
                <a:solidFill>
                  <a:srgbClr val="800000"/>
                </a:solidFill>
              </a:rPr>
              <a:t>1- </a:t>
            </a:r>
            <a:r>
              <a:rPr lang="fa-IR" sz="2800" dirty="0" smtClean="0">
                <a:solidFill>
                  <a:srgbClr val="800000"/>
                </a:solidFill>
                <a:cs typeface="Zar" pitchFamily="2" charset="-78"/>
              </a:rPr>
              <a:t>قطع راه سرايت عوامل عفونت زا</a:t>
            </a:r>
          </a:p>
          <a:p>
            <a:pPr algn="r" rt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a-IR" sz="2800" dirty="0" smtClean="0">
                <a:cs typeface="Zar" pitchFamily="2" charset="-78"/>
              </a:rPr>
              <a:t>    شامل پارامترهای مهم زير :</a:t>
            </a:r>
          </a:p>
          <a:p>
            <a:pPr algn="r" rtl="1" eaLnBrk="1" hangingPunct="1">
              <a:lnSpc>
                <a:spcPct val="80000"/>
              </a:lnSpc>
              <a:buClr>
                <a:schemeClr val="bg2"/>
              </a:buClr>
              <a:buFontTx/>
              <a:buChar char="o"/>
              <a:defRPr/>
            </a:pPr>
            <a:r>
              <a:rPr lang="fa-IR" sz="2800" dirty="0" smtClean="0">
                <a:cs typeface="Zar" pitchFamily="2" charset="-78"/>
              </a:rPr>
              <a:t>شستشو وبرس زدن وسايل </a:t>
            </a:r>
          </a:p>
          <a:p>
            <a:pPr algn="r" rtl="1" eaLnBrk="1" hangingPunct="1">
              <a:lnSpc>
                <a:spcPct val="80000"/>
              </a:lnSpc>
              <a:buClr>
                <a:schemeClr val="bg2"/>
              </a:buClr>
              <a:buFontTx/>
              <a:buChar char="o"/>
              <a:defRPr/>
            </a:pPr>
            <a:r>
              <a:rPr lang="fa-IR" sz="2800" dirty="0" smtClean="0">
                <a:cs typeface="Zar" pitchFamily="2" charset="-78"/>
              </a:rPr>
              <a:t>شستشوی دستها قبل و بعد از تماس با بيماران </a:t>
            </a:r>
          </a:p>
          <a:p>
            <a:pPr algn="r" rtl="1" eaLnBrk="1" hangingPunct="1">
              <a:lnSpc>
                <a:spcPct val="80000"/>
              </a:lnSpc>
              <a:buClr>
                <a:schemeClr val="bg2"/>
              </a:buClr>
              <a:buFontTx/>
              <a:buChar char="o"/>
              <a:defRPr/>
            </a:pPr>
            <a:r>
              <a:rPr lang="fa-IR" sz="2800" dirty="0" smtClean="0">
                <a:cs typeface="Zar" pitchFamily="2" charset="-78"/>
              </a:rPr>
              <a:t>استفاده از دستکش ،گان و ماسک در زمان تماس با بيماران </a:t>
            </a:r>
          </a:p>
          <a:p>
            <a:pPr algn="r" rtl="1" eaLnBrk="1" hangingPunct="1">
              <a:lnSpc>
                <a:spcPct val="80000"/>
              </a:lnSpc>
              <a:buClr>
                <a:schemeClr val="bg2"/>
              </a:buClr>
              <a:buFontTx/>
              <a:buNone/>
              <a:defRPr/>
            </a:pPr>
            <a:r>
              <a:rPr lang="fa-IR" sz="2800" dirty="0" smtClean="0">
                <a:cs typeface="Zar" pitchFamily="2" charset="-78"/>
              </a:rPr>
              <a:t> </a:t>
            </a:r>
          </a:p>
          <a:p>
            <a:pPr algn="r" rtl="1" eaLnBrk="1" hangingPunct="1">
              <a:lnSpc>
                <a:spcPct val="8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fa-IR" sz="2800" dirty="0" smtClean="0">
                <a:solidFill>
                  <a:srgbClr val="800000"/>
                </a:solidFill>
                <a:cs typeface="Zar" pitchFamily="2" charset="-78"/>
              </a:rPr>
              <a:t>2- کنترل و ريشه کنی مخزن يا منبع عفونت</a:t>
            </a:r>
          </a:p>
          <a:p>
            <a:pPr algn="r" rt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a-IR" sz="2800" dirty="0" smtClean="0">
                <a:cs typeface="Zar" pitchFamily="2" charset="-78"/>
              </a:rPr>
              <a:t>    شامل پارامترهای مهم زير :</a:t>
            </a:r>
          </a:p>
          <a:p>
            <a:pPr algn="r" rtl="1" eaLnBrk="1" hangingPunct="1">
              <a:lnSpc>
                <a:spcPct val="80000"/>
              </a:lnSpc>
              <a:buClr>
                <a:schemeClr val="bg2"/>
              </a:buClr>
              <a:buFontTx/>
              <a:buChar char="o"/>
              <a:defRPr/>
            </a:pPr>
            <a:r>
              <a:rPr lang="fa-IR" sz="2800" dirty="0" smtClean="0">
                <a:cs typeface="Zar" pitchFamily="2" charset="-78"/>
              </a:rPr>
              <a:t>شستشوی صحيح وسايل </a:t>
            </a:r>
          </a:p>
          <a:p>
            <a:pPr algn="r" rtl="1" eaLnBrk="1" hangingPunct="1">
              <a:lnSpc>
                <a:spcPct val="80000"/>
              </a:lnSpc>
              <a:buClr>
                <a:schemeClr val="bg2"/>
              </a:buClr>
              <a:buFontTx/>
              <a:buChar char="o"/>
              <a:defRPr/>
            </a:pPr>
            <a:r>
              <a:rPr lang="fa-IR" sz="2800" dirty="0" smtClean="0">
                <a:cs typeface="Zar" pitchFamily="2" charset="-78"/>
              </a:rPr>
              <a:t>ضد عفونی کردن </a:t>
            </a:r>
          </a:p>
          <a:p>
            <a:pPr algn="r" rtl="1" eaLnBrk="1" hangingPunct="1">
              <a:lnSpc>
                <a:spcPct val="80000"/>
              </a:lnSpc>
              <a:buClr>
                <a:schemeClr val="bg2"/>
              </a:buClr>
              <a:buFontTx/>
              <a:buChar char="o"/>
              <a:defRPr/>
            </a:pPr>
            <a:r>
              <a:rPr lang="fa-IR" sz="2800" dirty="0" smtClean="0">
                <a:cs typeface="Zar" pitchFamily="2" charset="-78"/>
              </a:rPr>
              <a:t>استريل نمودن وسايل </a:t>
            </a:r>
            <a:endParaRPr lang="en-US" sz="2800" dirty="0" smtClean="0">
              <a:cs typeface="Zar" pitchFamily="2" charset="-78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40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ardia" pitchFamily="2" charset="-78"/>
              </a:rPr>
              <a:t>شستن دستها</a:t>
            </a:r>
            <a:endParaRPr lang="en-US" sz="4000" dirty="0" smtClean="0">
              <a:solidFill>
                <a:schemeClr val="tx1">
                  <a:lumMod val="85000"/>
                  <a:lumOff val="15000"/>
                </a:schemeClr>
              </a:solidFill>
              <a:cs typeface="Bardia" pitchFamily="2" charset="-78"/>
            </a:endParaRP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rtl="1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fa-IR" dirty="0" smtClean="0"/>
              <a:t> </a:t>
            </a:r>
            <a:r>
              <a:rPr lang="fa-IR" dirty="0" smtClean="0">
                <a:cs typeface="Zar" pitchFamily="2" charset="-78"/>
              </a:rPr>
              <a:t>يكي ازمهمترين اقدامات ميباشد كه هدف از انجام آن پاك كردن و كاستن تعداد ميكروارگانيسم ها ي پاتوژن قوي از روي پوست دستهاست .</a:t>
            </a:r>
          </a:p>
          <a:p>
            <a:pPr algn="just" rtl="1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fa-IR" dirty="0" smtClean="0">
                <a:cs typeface="Zar" pitchFamily="2" charset="-78"/>
              </a:rPr>
              <a:t> </a:t>
            </a:r>
            <a:r>
              <a:rPr lang="fa-IR" b="1" u="sng" dirty="0" smtClean="0">
                <a:solidFill>
                  <a:srgbClr val="800000"/>
                </a:solidFill>
                <a:cs typeface="Zar" pitchFamily="2" charset="-78"/>
              </a:rPr>
              <a:t>شستن دست باآب و صابون ميكروارگانيسم هاي موقت را تا 99% كاهش ميدهد</a:t>
            </a:r>
            <a:r>
              <a:rPr lang="fa-IR" dirty="0" smtClean="0">
                <a:solidFill>
                  <a:srgbClr val="800000"/>
                </a:solidFill>
                <a:cs typeface="Zar" pitchFamily="2" charset="-78"/>
              </a:rPr>
              <a:t>.</a:t>
            </a:r>
          </a:p>
          <a:p>
            <a:pPr algn="just" rtl="1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fa-IR" dirty="0" smtClean="0">
                <a:cs typeface="Zar" pitchFamily="2" charset="-78"/>
              </a:rPr>
              <a:t>مهمترين مساله در شستن دستها توجه دقيق به نوك انگشتان .  لاي انگشتان بالاخص انگشت شصت و اشاره وكف دستها مي باشد. </a:t>
            </a:r>
            <a:endParaRPr lang="en-US" dirty="0" smtClean="0">
              <a:cs typeface="Zar" pitchFamily="2" charset="-78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457200"/>
            <a:ext cx="5486400" cy="16764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rtl="1" eaLnBrk="1" hangingPunct="1">
              <a:tabLst>
                <a:tab pos="5143500" algn="r"/>
              </a:tabLst>
            </a:pPr>
            <a:r>
              <a:rPr lang="fa-IR" sz="6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شستن دست</a:t>
            </a:r>
            <a:endParaRPr lang="en-US" sz="6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 Titr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276600"/>
            <a:ext cx="9144000" cy="3581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61963" indent="-461963" algn="ctr">
              <a:spcBef>
                <a:spcPct val="100000"/>
              </a:spcBef>
              <a:buClr>
                <a:srgbClr val="66FF33"/>
              </a:buClr>
              <a:buNone/>
            </a:pPr>
            <a:r>
              <a:rPr lang="en-US" sz="9600" b="1" dirty="0" smtClean="0">
                <a:solidFill>
                  <a:srgbClr val="7030A0"/>
                </a:solidFill>
                <a:latin typeface="Arial Black" pitchFamily="34" charset="0"/>
                <a:cs typeface="Arial" charset="0"/>
              </a:rPr>
              <a:t>Why ??</a:t>
            </a:r>
            <a:endParaRPr lang="en-US" sz="9600" b="1" dirty="0" smtClean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46084" name="Picture 4" descr="WASHHANDS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28600"/>
            <a:ext cx="2097088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787915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381000"/>
            <a:ext cx="5486400" cy="16002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tabLst>
                <a:tab pos="5143500" algn="r"/>
              </a:tabLst>
            </a:pPr>
            <a:r>
              <a:rPr lang="fa-IR" sz="6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شستن دست</a:t>
            </a:r>
            <a:endParaRPr lang="en-US" sz="6000" b="1" dirty="0" smtClean="0">
              <a:solidFill>
                <a:srgbClr val="002060"/>
              </a:solidFill>
              <a:latin typeface="B Titr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819400"/>
            <a:ext cx="9144000" cy="4038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61963" indent="-461963" algn="ctr">
              <a:spcBef>
                <a:spcPct val="100000"/>
              </a:spcBef>
              <a:buClr>
                <a:srgbClr val="66FF33"/>
              </a:buClr>
              <a:buNone/>
            </a:pPr>
            <a:r>
              <a:rPr lang="fa-IR" sz="4400" b="1" dirty="0" smtClean="0">
                <a:solidFill>
                  <a:srgbClr val="7030A0"/>
                </a:solidFill>
              </a:rPr>
              <a:t>با رعایت اصول بهداشت دست در بیمارستانها تا 80 درصد از آمار عفونتهای بیمارستانی کاسته می شود.</a:t>
            </a:r>
            <a:endParaRPr lang="en-US" sz="4400" dirty="0" smtClean="0">
              <a:solidFill>
                <a:srgbClr val="7030A0"/>
              </a:solidFill>
            </a:endParaRPr>
          </a:p>
          <a:p>
            <a:pPr marL="461963" indent="-461963" eaLnBrk="1" hangingPunct="1">
              <a:spcBef>
                <a:spcPct val="100000"/>
              </a:spcBef>
              <a:buClr>
                <a:srgbClr val="66FF33"/>
              </a:buClr>
              <a:buNone/>
            </a:pPr>
            <a:endParaRPr lang="en-US" dirty="0" smtClean="0">
              <a:solidFill>
                <a:srgbClr val="7030A0"/>
              </a:solidFill>
              <a:latin typeface="Verdana" pitchFamily="34" charset="0"/>
            </a:endParaRPr>
          </a:p>
        </p:txBody>
      </p:sp>
      <p:pic>
        <p:nvPicPr>
          <p:cNvPr id="46084" name="Picture 4" descr="WASHHANDS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28600"/>
            <a:ext cx="2097088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48224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457200"/>
            <a:ext cx="5486400" cy="1524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tabLst>
                <a:tab pos="5143500" algn="r"/>
              </a:tabLst>
            </a:pPr>
            <a:r>
              <a:rPr lang="fa-IR" sz="6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شستن دست</a:t>
            </a:r>
            <a:endParaRPr lang="en-US" sz="6000" b="1" dirty="0" smtClean="0">
              <a:solidFill>
                <a:srgbClr val="002060"/>
              </a:solidFill>
              <a:latin typeface="B Titr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971800"/>
            <a:ext cx="9144000" cy="3886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61963" indent="-461963" algn="ctr">
              <a:spcBef>
                <a:spcPct val="100000"/>
              </a:spcBef>
              <a:buClr>
                <a:srgbClr val="66FF33"/>
              </a:buClr>
              <a:buNone/>
            </a:pPr>
            <a:r>
              <a:rPr lang="en-US" sz="9600" b="1" dirty="0" smtClean="0">
                <a:solidFill>
                  <a:srgbClr val="7030A0"/>
                </a:solidFill>
                <a:latin typeface="Arial Black" pitchFamily="34" charset="0"/>
              </a:rPr>
              <a:t>WHEN</a:t>
            </a:r>
            <a:r>
              <a:rPr lang="en-US" sz="9600" dirty="0" smtClean="0">
                <a:solidFill>
                  <a:srgbClr val="7030A0"/>
                </a:solidFill>
                <a:latin typeface="Arial Black" pitchFamily="34" charset="0"/>
              </a:rPr>
              <a:t> ??</a:t>
            </a:r>
            <a:endParaRPr lang="en-US" dirty="0" smtClean="0">
              <a:solidFill>
                <a:srgbClr val="7030A0"/>
              </a:solidFill>
              <a:latin typeface="Verdana" pitchFamily="34" charset="0"/>
            </a:endParaRPr>
          </a:p>
        </p:txBody>
      </p:sp>
      <p:pic>
        <p:nvPicPr>
          <p:cNvPr id="46084" name="Picture 4" descr="WASHHANDS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28600"/>
            <a:ext cx="2097088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000517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0" y="0"/>
          <a:ext cx="9144000" cy="7045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Document" r:id="rId4" imgW="4561341" imgH="3574928" progId="Word.Document.12">
                  <p:embed/>
                </p:oleObj>
              </mc:Choice>
              <mc:Fallback>
                <p:oleObj name="Document" r:id="rId4" imgW="4561341" imgH="3574928" progId="Word.Document.12">
                  <p:embed/>
                  <p:pic>
                    <p:nvPicPr>
                      <p:cNvPr id="552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0454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556327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6597352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Document" r:id="rId3" imgW="5562374" imgH="5192106" progId="Word.Document.12">
                  <p:embed/>
                </p:oleObj>
              </mc:Choice>
              <mc:Fallback>
                <p:oleObj name="Document" r:id="rId3" imgW="5562374" imgH="5192106" progId="Word.Document.12">
                  <p:embed/>
                  <p:pic>
                    <p:nvPicPr>
                      <p:cNvPr id="563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14124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457200"/>
            <a:ext cx="5486400" cy="16764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rtl="1" eaLnBrk="1" hangingPunct="1">
              <a:tabLst>
                <a:tab pos="5143500" algn="r"/>
              </a:tabLst>
            </a:pPr>
            <a:r>
              <a:rPr lang="fa-IR" sz="6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شستن دست</a:t>
            </a:r>
            <a:endParaRPr lang="en-US" sz="6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 Titr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200400"/>
            <a:ext cx="9144000" cy="3657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61963" indent="-461963" algn="ctr" rtl="1">
              <a:spcBef>
                <a:spcPct val="100000"/>
              </a:spcBef>
              <a:buClr>
                <a:srgbClr val="66FF33"/>
              </a:buClr>
              <a:buNone/>
            </a:pPr>
            <a:r>
              <a:rPr lang="en-US" sz="9600" b="1" dirty="0" smtClean="0">
                <a:solidFill>
                  <a:srgbClr val="7030A0"/>
                </a:solidFill>
                <a:latin typeface="Arial Black" pitchFamily="34" charset="0"/>
              </a:rPr>
              <a:t>HOW</a:t>
            </a:r>
            <a:r>
              <a:rPr lang="en-US" sz="9600" dirty="0" smtClean="0">
                <a:solidFill>
                  <a:srgbClr val="7030A0"/>
                </a:solidFill>
                <a:latin typeface="Arial Black" pitchFamily="34" charset="0"/>
              </a:rPr>
              <a:t> ??</a:t>
            </a:r>
            <a:endParaRPr lang="fa-IR" sz="9600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 marL="461963" indent="-461963" algn="ctr">
              <a:spcBef>
                <a:spcPct val="100000"/>
              </a:spcBef>
              <a:buClr>
                <a:srgbClr val="66FF33"/>
              </a:buClr>
              <a:buNone/>
            </a:pPr>
            <a:endParaRPr lang="fa-IR" sz="9600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 marL="461963" indent="-461963" algn="ctr">
              <a:spcBef>
                <a:spcPct val="100000"/>
              </a:spcBef>
              <a:buClr>
                <a:srgbClr val="66FF33"/>
              </a:buClr>
              <a:buNone/>
            </a:pPr>
            <a:endParaRPr lang="en-US" sz="9600" b="1" dirty="0" smtClean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46084" name="Picture 4" descr="WASHHANDS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28600"/>
            <a:ext cx="2097088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483950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0" y="260648"/>
          <a:ext cx="9144000" cy="6597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Document" r:id="rId3" imgW="6323677" imgH="4733810" progId="Word.Document.12">
                  <p:embed/>
                </p:oleObj>
              </mc:Choice>
              <mc:Fallback>
                <p:oleObj name="Document" r:id="rId3" imgW="6323677" imgH="4733810" progId="Word.Document.12">
                  <p:embed/>
                  <p:pic>
                    <p:nvPicPr>
                      <p:cNvPr id="573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0648"/>
                        <a:ext cx="9144000" cy="65973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082298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8301" y="-800100"/>
            <a:ext cx="5867399" cy="8229600"/>
          </a:xfrm>
        </p:spPr>
      </p:pic>
      <p:sp>
        <p:nvSpPr>
          <p:cNvPr id="6" name="Freeform 5"/>
          <p:cNvSpPr/>
          <p:nvPr/>
        </p:nvSpPr>
        <p:spPr>
          <a:xfrm>
            <a:off x="5151863" y="4036741"/>
            <a:ext cx="2738782" cy="1081669"/>
          </a:xfrm>
          <a:custGeom>
            <a:avLst/>
            <a:gdLst>
              <a:gd name="connsiteX0" fmla="*/ 2698596 w 2738782"/>
              <a:gd name="connsiteY0" fmla="*/ 412596 h 1081669"/>
              <a:gd name="connsiteX1" fmla="*/ 2687444 w 2738782"/>
              <a:gd name="connsiteY1" fmla="*/ 256479 h 1081669"/>
              <a:gd name="connsiteX2" fmla="*/ 2653991 w 2738782"/>
              <a:gd name="connsiteY2" fmla="*/ 234176 h 1081669"/>
              <a:gd name="connsiteX3" fmla="*/ 2587083 w 2738782"/>
              <a:gd name="connsiteY3" fmla="*/ 211874 h 1081669"/>
              <a:gd name="connsiteX4" fmla="*/ 2553630 w 2738782"/>
              <a:gd name="connsiteY4" fmla="*/ 200722 h 1081669"/>
              <a:gd name="connsiteX5" fmla="*/ 2520176 w 2738782"/>
              <a:gd name="connsiteY5" fmla="*/ 189571 h 1081669"/>
              <a:gd name="connsiteX6" fmla="*/ 2397513 w 2738782"/>
              <a:gd name="connsiteY6" fmla="*/ 178420 h 1081669"/>
              <a:gd name="connsiteX7" fmla="*/ 2263698 w 2738782"/>
              <a:gd name="connsiteY7" fmla="*/ 156118 h 1081669"/>
              <a:gd name="connsiteX8" fmla="*/ 2141035 w 2738782"/>
              <a:gd name="connsiteY8" fmla="*/ 133815 h 1081669"/>
              <a:gd name="connsiteX9" fmla="*/ 2007220 w 2738782"/>
              <a:gd name="connsiteY9" fmla="*/ 122664 h 1081669"/>
              <a:gd name="connsiteX10" fmla="*/ 1929161 w 2738782"/>
              <a:gd name="connsiteY10" fmla="*/ 111513 h 1081669"/>
              <a:gd name="connsiteX11" fmla="*/ 1884557 w 2738782"/>
              <a:gd name="connsiteY11" fmla="*/ 100361 h 1081669"/>
              <a:gd name="connsiteX12" fmla="*/ 1773044 w 2738782"/>
              <a:gd name="connsiteY12" fmla="*/ 89210 h 1081669"/>
              <a:gd name="connsiteX13" fmla="*/ 1706137 w 2738782"/>
              <a:gd name="connsiteY13" fmla="*/ 78059 h 1081669"/>
              <a:gd name="connsiteX14" fmla="*/ 1527717 w 2738782"/>
              <a:gd name="connsiteY14" fmla="*/ 66908 h 1081669"/>
              <a:gd name="connsiteX15" fmla="*/ 1405054 w 2738782"/>
              <a:gd name="connsiteY15" fmla="*/ 44605 h 1081669"/>
              <a:gd name="connsiteX16" fmla="*/ 1137425 w 2738782"/>
              <a:gd name="connsiteY16" fmla="*/ 22303 h 1081669"/>
              <a:gd name="connsiteX17" fmla="*/ 557561 w 2738782"/>
              <a:gd name="connsiteY17" fmla="*/ 0 h 1081669"/>
              <a:gd name="connsiteX18" fmla="*/ 267630 w 2738782"/>
              <a:gd name="connsiteY18" fmla="*/ 11152 h 1081669"/>
              <a:gd name="connsiteX19" fmla="*/ 234176 w 2738782"/>
              <a:gd name="connsiteY19" fmla="*/ 22303 h 1081669"/>
              <a:gd name="connsiteX20" fmla="*/ 178420 w 2738782"/>
              <a:gd name="connsiteY20" fmla="*/ 66908 h 1081669"/>
              <a:gd name="connsiteX21" fmla="*/ 167269 w 2738782"/>
              <a:gd name="connsiteY21" fmla="*/ 100361 h 1081669"/>
              <a:gd name="connsiteX22" fmla="*/ 144966 w 2738782"/>
              <a:gd name="connsiteY22" fmla="*/ 122664 h 1081669"/>
              <a:gd name="connsiteX23" fmla="*/ 100361 w 2738782"/>
              <a:gd name="connsiteY23" fmla="*/ 178420 h 1081669"/>
              <a:gd name="connsiteX24" fmla="*/ 55757 w 2738782"/>
              <a:gd name="connsiteY24" fmla="*/ 267630 h 1081669"/>
              <a:gd name="connsiteX25" fmla="*/ 33454 w 2738782"/>
              <a:gd name="connsiteY25" fmla="*/ 334537 h 1081669"/>
              <a:gd name="connsiteX26" fmla="*/ 22303 w 2738782"/>
              <a:gd name="connsiteY26" fmla="*/ 367991 h 1081669"/>
              <a:gd name="connsiteX27" fmla="*/ 0 w 2738782"/>
              <a:gd name="connsiteY27" fmla="*/ 457200 h 1081669"/>
              <a:gd name="connsiteX28" fmla="*/ 33454 w 2738782"/>
              <a:gd name="connsiteY28" fmla="*/ 669074 h 1081669"/>
              <a:gd name="connsiteX29" fmla="*/ 55757 w 2738782"/>
              <a:gd name="connsiteY29" fmla="*/ 691376 h 1081669"/>
              <a:gd name="connsiteX30" fmla="*/ 78059 w 2738782"/>
              <a:gd name="connsiteY30" fmla="*/ 724830 h 1081669"/>
              <a:gd name="connsiteX31" fmla="*/ 211874 w 2738782"/>
              <a:gd name="connsiteY31" fmla="*/ 791737 h 1081669"/>
              <a:gd name="connsiteX32" fmla="*/ 334537 w 2738782"/>
              <a:gd name="connsiteY32" fmla="*/ 847493 h 1081669"/>
              <a:gd name="connsiteX33" fmla="*/ 390293 w 2738782"/>
              <a:gd name="connsiteY33" fmla="*/ 858644 h 1081669"/>
              <a:gd name="connsiteX34" fmla="*/ 434898 w 2738782"/>
              <a:gd name="connsiteY34" fmla="*/ 869796 h 1081669"/>
              <a:gd name="connsiteX35" fmla="*/ 546410 w 2738782"/>
              <a:gd name="connsiteY35" fmla="*/ 892098 h 1081669"/>
              <a:gd name="connsiteX36" fmla="*/ 591015 w 2738782"/>
              <a:gd name="connsiteY36" fmla="*/ 903249 h 1081669"/>
              <a:gd name="connsiteX37" fmla="*/ 624469 w 2738782"/>
              <a:gd name="connsiteY37" fmla="*/ 914400 h 1081669"/>
              <a:gd name="connsiteX38" fmla="*/ 724830 w 2738782"/>
              <a:gd name="connsiteY38" fmla="*/ 925552 h 1081669"/>
              <a:gd name="connsiteX39" fmla="*/ 814039 w 2738782"/>
              <a:gd name="connsiteY39" fmla="*/ 936703 h 1081669"/>
              <a:gd name="connsiteX40" fmla="*/ 925552 w 2738782"/>
              <a:gd name="connsiteY40" fmla="*/ 947854 h 1081669"/>
              <a:gd name="connsiteX41" fmla="*/ 1014761 w 2738782"/>
              <a:gd name="connsiteY41" fmla="*/ 959005 h 1081669"/>
              <a:gd name="connsiteX42" fmla="*/ 1070517 w 2738782"/>
              <a:gd name="connsiteY42" fmla="*/ 970157 h 1081669"/>
              <a:gd name="connsiteX43" fmla="*/ 1338147 w 2738782"/>
              <a:gd name="connsiteY43" fmla="*/ 981308 h 1081669"/>
              <a:gd name="connsiteX44" fmla="*/ 1583474 w 2738782"/>
              <a:gd name="connsiteY44" fmla="*/ 1003610 h 1081669"/>
              <a:gd name="connsiteX45" fmla="*/ 1851103 w 2738782"/>
              <a:gd name="connsiteY45" fmla="*/ 1014761 h 1081669"/>
              <a:gd name="connsiteX46" fmla="*/ 1918010 w 2738782"/>
              <a:gd name="connsiteY46" fmla="*/ 1025913 h 1081669"/>
              <a:gd name="connsiteX47" fmla="*/ 1962615 w 2738782"/>
              <a:gd name="connsiteY47" fmla="*/ 1037064 h 1081669"/>
              <a:gd name="connsiteX48" fmla="*/ 2062976 w 2738782"/>
              <a:gd name="connsiteY48" fmla="*/ 1048215 h 1081669"/>
              <a:gd name="connsiteX49" fmla="*/ 2129883 w 2738782"/>
              <a:gd name="connsiteY49" fmla="*/ 1059366 h 1081669"/>
              <a:gd name="connsiteX50" fmla="*/ 2375210 w 2738782"/>
              <a:gd name="connsiteY50" fmla="*/ 1081669 h 1081669"/>
              <a:gd name="connsiteX51" fmla="*/ 2665142 w 2738782"/>
              <a:gd name="connsiteY51" fmla="*/ 1070518 h 1081669"/>
              <a:gd name="connsiteX52" fmla="*/ 2687444 w 2738782"/>
              <a:gd name="connsiteY52" fmla="*/ 1048215 h 1081669"/>
              <a:gd name="connsiteX53" fmla="*/ 2698596 w 2738782"/>
              <a:gd name="connsiteY53" fmla="*/ 1014761 h 1081669"/>
              <a:gd name="connsiteX54" fmla="*/ 2720898 w 2738782"/>
              <a:gd name="connsiteY54" fmla="*/ 981308 h 1081669"/>
              <a:gd name="connsiteX55" fmla="*/ 2720898 w 2738782"/>
              <a:gd name="connsiteY55" fmla="*/ 747132 h 1081669"/>
              <a:gd name="connsiteX56" fmla="*/ 2709747 w 2738782"/>
              <a:gd name="connsiteY56" fmla="*/ 624469 h 1081669"/>
              <a:gd name="connsiteX57" fmla="*/ 2698596 w 2738782"/>
              <a:gd name="connsiteY57" fmla="*/ 412596 h 1081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738782" h="1081669">
                <a:moveTo>
                  <a:pt x="2698596" y="412596"/>
                </a:moveTo>
                <a:cubicBezTo>
                  <a:pt x="2694879" y="351264"/>
                  <a:pt x="2700097" y="307093"/>
                  <a:pt x="2687444" y="256479"/>
                </a:cubicBezTo>
                <a:cubicBezTo>
                  <a:pt x="2684194" y="243477"/>
                  <a:pt x="2666238" y="239619"/>
                  <a:pt x="2653991" y="234176"/>
                </a:cubicBezTo>
                <a:cubicBezTo>
                  <a:pt x="2632508" y="224628"/>
                  <a:pt x="2609386" y="219308"/>
                  <a:pt x="2587083" y="211874"/>
                </a:cubicBezTo>
                <a:lnTo>
                  <a:pt x="2553630" y="200722"/>
                </a:lnTo>
                <a:cubicBezTo>
                  <a:pt x="2542479" y="197005"/>
                  <a:pt x="2531882" y="190635"/>
                  <a:pt x="2520176" y="189571"/>
                </a:cubicBezTo>
                <a:lnTo>
                  <a:pt x="2397513" y="178420"/>
                </a:lnTo>
                <a:cubicBezTo>
                  <a:pt x="2297127" y="153324"/>
                  <a:pt x="2420338" y="182225"/>
                  <a:pt x="2263698" y="156118"/>
                </a:cubicBezTo>
                <a:cubicBezTo>
                  <a:pt x="2131728" y="134123"/>
                  <a:pt x="2340363" y="154797"/>
                  <a:pt x="2141035" y="133815"/>
                </a:cubicBezTo>
                <a:cubicBezTo>
                  <a:pt x="2096521" y="129129"/>
                  <a:pt x="2051734" y="127350"/>
                  <a:pt x="2007220" y="122664"/>
                </a:cubicBezTo>
                <a:cubicBezTo>
                  <a:pt x="1981081" y="119913"/>
                  <a:pt x="1955021" y="116215"/>
                  <a:pt x="1929161" y="111513"/>
                </a:cubicBezTo>
                <a:cubicBezTo>
                  <a:pt x="1914083" y="108771"/>
                  <a:pt x="1899729" y="102528"/>
                  <a:pt x="1884557" y="100361"/>
                </a:cubicBezTo>
                <a:cubicBezTo>
                  <a:pt x="1847576" y="95078"/>
                  <a:pt x="1810112" y="93843"/>
                  <a:pt x="1773044" y="89210"/>
                </a:cubicBezTo>
                <a:cubicBezTo>
                  <a:pt x="1750609" y="86406"/>
                  <a:pt x="1728654" y="80106"/>
                  <a:pt x="1706137" y="78059"/>
                </a:cubicBezTo>
                <a:cubicBezTo>
                  <a:pt x="1646792" y="72664"/>
                  <a:pt x="1587190" y="70625"/>
                  <a:pt x="1527717" y="66908"/>
                </a:cubicBezTo>
                <a:cubicBezTo>
                  <a:pt x="1492515" y="59868"/>
                  <a:pt x="1439689" y="48680"/>
                  <a:pt x="1405054" y="44605"/>
                </a:cubicBezTo>
                <a:cubicBezTo>
                  <a:pt x="1351737" y="38332"/>
                  <a:pt x="1184492" y="25665"/>
                  <a:pt x="1137425" y="22303"/>
                </a:cubicBezTo>
                <a:cubicBezTo>
                  <a:pt x="865542" y="2883"/>
                  <a:pt x="945598" y="10488"/>
                  <a:pt x="557561" y="0"/>
                </a:cubicBezTo>
                <a:cubicBezTo>
                  <a:pt x="460917" y="3717"/>
                  <a:pt x="364116" y="4498"/>
                  <a:pt x="267630" y="11152"/>
                </a:cubicBezTo>
                <a:cubicBezTo>
                  <a:pt x="255903" y="11961"/>
                  <a:pt x="244690" y="17046"/>
                  <a:pt x="234176" y="22303"/>
                </a:cubicBezTo>
                <a:cubicBezTo>
                  <a:pt x="206039" y="36371"/>
                  <a:pt x="199165" y="46162"/>
                  <a:pt x="178420" y="66908"/>
                </a:cubicBezTo>
                <a:cubicBezTo>
                  <a:pt x="174703" y="78059"/>
                  <a:pt x="173317" y="90282"/>
                  <a:pt x="167269" y="100361"/>
                </a:cubicBezTo>
                <a:cubicBezTo>
                  <a:pt x="161860" y="109376"/>
                  <a:pt x="151534" y="114454"/>
                  <a:pt x="144966" y="122664"/>
                </a:cubicBezTo>
                <a:cubicBezTo>
                  <a:pt x="88702" y="192995"/>
                  <a:pt x="154208" y="124576"/>
                  <a:pt x="100361" y="178420"/>
                </a:cubicBezTo>
                <a:cubicBezTo>
                  <a:pt x="74734" y="255301"/>
                  <a:pt x="94682" y="228703"/>
                  <a:pt x="55757" y="267630"/>
                </a:cubicBezTo>
                <a:lnTo>
                  <a:pt x="33454" y="334537"/>
                </a:lnTo>
                <a:cubicBezTo>
                  <a:pt x="29737" y="345688"/>
                  <a:pt x="25154" y="356587"/>
                  <a:pt x="22303" y="367991"/>
                </a:cubicBezTo>
                <a:lnTo>
                  <a:pt x="0" y="457200"/>
                </a:lnTo>
                <a:cubicBezTo>
                  <a:pt x="25" y="457524"/>
                  <a:pt x="2099" y="637720"/>
                  <a:pt x="33454" y="669074"/>
                </a:cubicBezTo>
                <a:cubicBezTo>
                  <a:pt x="40888" y="676508"/>
                  <a:pt x="49189" y="683166"/>
                  <a:pt x="55757" y="691376"/>
                </a:cubicBezTo>
                <a:cubicBezTo>
                  <a:pt x="64129" y="701841"/>
                  <a:pt x="67973" y="716005"/>
                  <a:pt x="78059" y="724830"/>
                </a:cubicBezTo>
                <a:cubicBezTo>
                  <a:pt x="163282" y="799402"/>
                  <a:pt x="120629" y="746114"/>
                  <a:pt x="211874" y="791737"/>
                </a:cubicBezTo>
                <a:cubicBezTo>
                  <a:pt x="250326" y="810963"/>
                  <a:pt x="291205" y="836660"/>
                  <a:pt x="334537" y="847493"/>
                </a:cubicBezTo>
                <a:cubicBezTo>
                  <a:pt x="352925" y="852090"/>
                  <a:pt x="371791" y="854532"/>
                  <a:pt x="390293" y="858644"/>
                </a:cubicBezTo>
                <a:cubicBezTo>
                  <a:pt x="405254" y="861969"/>
                  <a:pt x="419912" y="866585"/>
                  <a:pt x="434898" y="869796"/>
                </a:cubicBezTo>
                <a:cubicBezTo>
                  <a:pt x="471963" y="877739"/>
                  <a:pt x="509635" y="882904"/>
                  <a:pt x="546410" y="892098"/>
                </a:cubicBezTo>
                <a:cubicBezTo>
                  <a:pt x="561278" y="895815"/>
                  <a:pt x="576279" y="899039"/>
                  <a:pt x="591015" y="903249"/>
                </a:cubicBezTo>
                <a:cubicBezTo>
                  <a:pt x="602317" y="906478"/>
                  <a:pt x="612874" y="912468"/>
                  <a:pt x="624469" y="914400"/>
                </a:cubicBezTo>
                <a:cubicBezTo>
                  <a:pt x="657671" y="919934"/>
                  <a:pt x="691401" y="921619"/>
                  <a:pt x="724830" y="925552"/>
                </a:cubicBezTo>
                <a:lnTo>
                  <a:pt x="814039" y="936703"/>
                </a:lnTo>
                <a:cubicBezTo>
                  <a:pt x="851167" y="940828"/>
                  <a:pt x="888424" y="943729"/>
                  <a:pt x="925552" y="947854"/>
                </a:cubicBezTo>
                <a:cubicBezTo>
                  <a:pt x="955336" y="951163"/>
                  <a:pt x="985142" y="954448"/>
                  <a:pt x="1014761" y="959005"/>
                </a:cubicBezTo>
                <a:cubicBezTo>
                  <a:pt x="1033494" y="961887"/>
                  <a:pt x="1051608" y="968853"/>
                  <a:pt x="1070517" y="970157"/>
                </a:cubicBezTo>
                <a:cubicBezTo>
                  <a:pt x="1159593" y="976300"/>
                  <a:pt x="1248937" y="977591"/>
                  <a:pt x="1338147" y="981308"/>
                </a:cubicBezTo>
                <a:cubicBezTo>
                  <a:pt x="1404979" y="987991"/>
                  <a:pt x="1519332" y="1000047"/>
                  <a:pt x="1583474" y="1003610"/>
                </a:cubicBezTo>
                <a:cubicBezTo>
                  <a:pt x="1672624" y="1008563"/>
                  <a:pt x="1761893" y="1011044"/>
                  <a:pt x="1851103" y="1014761"/>
                </a:cubicBezTo>
                <a:cubicBezTo>
                  <a:pt x="1873405" y="1018478"/>
                  <a:pt x="1895839" y="1021479"/>
                  <a:pt x="1918010" y="1025913"/>
                </a:cubicBezTo>
                <a:cubicBezTo>
                  <a:pt x="1933038" y="1028919"/>
                  <a:pt x="1947467" y="1034734"/>
                  <a:pt x="1962615" y="1037064"/>
                </a:cubicBezTo>
                <a:cubicBezTo>
                  <a:pt x="1995883" y="1042182"/>
                  <a:pt x="2029612" y="1043767"/>
                  <a:pt x="2062976" y="1048215"/>
                </a:cubicBezTo>
                <a:cubicBezTo>
                  <a:pt x="2085388" y="1051203"/>
                  <a:pt x="2107402" y="1056957"/>
                  <a:pt x="2129883" y="1059366"/>
                </a:cubicBezTo>
                <a:cubicBezTo>
                  <a:pt x="2211529" y="1068114"/>
                  <a:pt x="2375210" y="1081669"/>
                  <a:pt x="2375210" y="1081669"/>
                </a:cubicBezTo>
                <a:cubicBezTo>
                  <a:pt x="2471854" y="1077952"/>
                  <a:pt x="2568977" y="1080822"/>
                  <a:pt x="2665142" y="1070518"/>
                </a:cubicBezTo>
                <a:cubicBezTo>
                  <a:pt x="2675596" y="1069398"/>
                  <a:pt x="2682035" y="1057230"/>
                  <a:pt x="2687444" y="1048215"/>
                </a:cubicBezTo>
                <a:cubicBezTo>
                  <a:pt x="2693492" y="1038135"/>
                  <a:pt x="2693339" y="1025275"/>
                  <a:pt x="2698596" y="1014761"/>
                </a:cubicBezTo>
                <a:cubicBezTo>
                  <a:pt x="2704590" y="1002774"/>
                  <a:pt x="2713464" y="992459"/>
                  <a:pt x="2720898" y="981308"/>
                </a:cubicBezTo>
                <a:cubicBezTo>
                  <a:pt x="2752825" y="885524"/>
                  <a:pt x="2735062" y="952508"/>
                  <a:pt x="2720898" y="747132"/>
                </a:cubicBezTo>
                <a:cubicBezTo>
                  <a:pt x="2718073" y="706173"/>
                  <a:pt x="2712390" y="665440"/>
                  <a:pt x="2709747" y="624469"/>
                </a:cubicBezTo>
                <a:cubicBezTo>
                  <a:pt x="2698225" y="445871"/>
                  <a:pt x="2702313" y="473928"/>
                  <a:pt x="2698596" y="412596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34898" y="2408663"/>
            <a:ext cx="1483112" cy="1405054"/>
          </a:xfrm>
          <a:custGeom>
            <a:avLst/>
            <a:gdLst>
              <a:gd name="connsiteX0" fmla="*/ 1371600 w 1483112"/>
              <a:gd name="connsiteY0" fmla="*/ 557561 h 1405054"/>
              <a:gd name="connsiteX1" fmla="*/ 1393902 w 1483112"/>
              <a:gd name="connsiteY1" fmla="*/ 501805 h 1405054"/>
              <a:gd name="connsiteX2" fmla="*/ 1382751 w 1483112"/>
              <a:gd name="connsiteY2" fmla="*/ 345688 h 1405054"/>
              <a:gd name="connsiteX3" fmla="*/ 1360448 w 1483112"/>
              <a:gd name="connsiteY3" fmla="*/ 278781 h 1405054"/>
              <a:gd name="connsiteX4" fmla="*/ 1338146 w 1483112"/>
              <a:gd name="connsiteY4" fmla="*/ 256478 h 1405054"/>
              <a:gd name="connsiteX5" fmla="*/ 1326995 w 1483112"/>
              <a:gd name="connsiteY5" fmla="*/ 223025 h 1405054"/>
              <a:gd name="connsiteX6" fmla="*/ 1260087 w 1483112"/>
              <a:gd name="connsiteY6" fmla="*/ 133815 h 1405054"/>
              <a:gd name="connsiteX7" fmla="*/ 1248936 w 1483112"/>
              <a:gd name="connsiteY7" fmla="*/ 100361 h 1405054"/>
              <a:gd name="connsiteX8" fmla="*/ 1148575 w 1483112"/>
              <a:gd name="connsiteY8" fmla="*/ 44605 h 1405054"/>
              <a:gd name="connsiteX9" fmla="*/ 1081668 w 1483112"/>
              <a:gd name="connsiteY9" fmla="*/ 33454 h 1405054"/>
              <a:gd name="connsiteX10" fmla="*/ 1025912 w 1483112"/>
              <a:gd name="connsiteY10" fmla="*/ 22303 h 1405054"/>
              <a:gd name="connsiteX11" fmla="*/ 869795 w 1483112"/>
              <a:gd name="connsiteY11" fmla="*/ 11152 h 1405054"/>
              <a:gd name="connsiteX12" fmla="*/ 780585 w 1483112"/>
              <a:gd name="connsiteY12" fmla="*/ 0 h 1405054"/>
              <a:gd name="connsiteX13" fmla="*/ 345687 w 1483112"/>
              <a:gd name="connsiteY13" fmla="*/ 11152 h 1405054"/>
              <a:gd name="connsiteX14" fmla="*/ 312234 w 1483112"/>
              <a:gd name="connsiteY14" fmla="*/ 22303 h 1405054"/>
              <a:gd name="connsiteX15" fmla="*/ 245326 w 1483112"/>
              <a:gd name="connsiteY15" fmla="*/ 66908 h 1405054"/>
              <a:gd name="connsiteX16" fmla="*/ 178419 w 1483112"/>
              <a:gd name="connsiteY16" fmla="*/ 144966 h 1405054"/>
              <a:gd name="connsiteX17" fmla="*/ 156117 w 1483112"/>
              <a:gd name="connsiteY17" fmla="*/ 167269 h 1405054"/>
              <a:gd name="connsiteX18" fmla="*/ 144965 w 1483112"/>
              <a:gd name="connsiteY18" fmla="*/ 200722 h 1405054"/>
              <a:gd name="connsiteX19" fmla="*/ 100361 w 1483112"/>
              <a:gd name="connsiteY19" fmla="*/ 267630 h 1405054"/>
              <a:gd name="connsiteX20" fmla="*/ 66907 w 1483112"/>
              <a:gd name="connsiteY20" fmla="*/ 334537 h 1405054"/>
              <a:gd name="connsiteX21" fmla="*/ 33453 w 1483112"/>
              <a:gd name="connsiteY21" fmla="*/ 446049 h 1405054"/>
              <a:gd name="connsiteX22" fmla="*/ 22302 w 1483112"/>
              <a:gd name="connsiteY22" fmla="*/ 479503 h 1405054"/>
              <a:gd name="connsiteX23" fmla="*/ 11151 w 1483112"/>
              <a:gd name="connsiteY23" fmla="*/ 579864 h 1405054"/>
              <a:gd name="connsiteX24" fmla="*/ 0 w 1483112"/>
              <a:gd name="connsiteY24" fmla="*/ 646771 h 1405054"/>
              <a:gd name="connsiteX25" fmla="*/ 11151 w 1483112"/>
              <a:gd name="connsiteY25" fmla="*/ 836342 h 1405054"/>
              <a:gd name="connsiteX26" fmla="*/ 33453 w 1483112"/>
              <a:gd name="connsiteY26" fmla="*/ 903249 h 1405054"/>
              <a:gd name="connsiteX27" fmla="*/ 66907 w 1483112"/>
              <a:gd name="connsiteY27" fmla="*/ 981308 h 1405054"/>
              <a:gd name="connsiteX28" fmla="*/ 100361 w 1483112"/>
              <a:gd name="connsiteY28" fmla="*/ 1037064 h 1405054"/>
              <a:gd name="connsiteX29" fmla="*/ 111512 w 1483112"/>
              <a:gd name="connsiteY29" fmla="*/ 1070517 h 1405054"/>
              <a:gd name="connsiteX30" fmla="*/ 133814 w 1483112"/>
              <a:gd name="connsiteY30" fmla="*/ 1092820 h 1405054"/>
              <a:gd name="connsiteX31" fmla="*/ 156117 w 1483112"/>
              <a:gd name="connsiteY31" fmla="*/ 1137425 h 1405054"/>
              <a:gd name="connsiteX32" fmla="*/ 189570 w 1483112"/>
              <a:gd name="connsiteY32" fmla="*/ 1170878 h 1405054"/>
              <a:gd name="connsiteX33" fmla="*/ 211873 w 1483112"/>
              <a:gd name="connsiteY33" fmla="*/ 1204332 h 1405054"/>
              <a:gd name="connsiteX34" fmla="*/ 245326 w 1483112"/>
              <a:gd name="connsiteY34" fmla="*/ 1271239 h 1405054"/>
              <a:gd name="connsiteX35" fmla="*/ 267629 w 1483112"/>
              <a:gd name="connsiteY35" fmla="*/ 1293542 h 1405054"/>
              <a:gd name="connsiteX36" fmla="*/ 289931 w 1483112"/>
              <a:gd name="connsiteY36" fmla="*/ 1326996 h 1405054"/>
              <a:gd name="connsiteX37" fmla="*/ 345687 w 1483112"/>
              <a:gd name="connsiteY37" fmla="*/ 1371600 h 1405054"/>
              <a:gd name="connsiteX38" fmla="*/ 379141 w 1483112"/>
              <a:gd name="connsiteY38" fmla="*/ 1382752 h 1405054"/>
              <a:gd name="connsiteX39" fmla="*/ 490653 w 1483112"/>
              <a:gd name="connsiteY39" fmla="*/ 1405054 h 1405054"/>
              <a:gd name="connsiteX40" fmla="*/ 814039 w 1483112"/>
              <a:gd name="connsiteY40" fmla="*/ 1393903 h 1405054"/>
              <a:gd name="connsiteX41" fmla="*/ 936702 w 1483112"/>
              <a:gd name="connsiteY41" fmla="*/ 1360449 h 1405054"/>
              <a:gd name="connsiteX42" fmla="*/ 992458 w 1483112"/>
              <a:gd name="connsiteY42" fmla="*/ 1349298 h 1405054"/>
              <a:gd name="connsiteX43" fmla="*/ 1037063 w 1483112"/>
              <a:gd name="connsiteY43" fmla="*/ 1338147 h 1405054"/>
              <a:gd name="connsiteX44" fmla="*/ 1126273 w 1483112"/>
              <a:gd name="connsiteY44" fmla="*/ 1304693 h 1405054"/>
              <a:gd name="connsiteX45" fmla="*/ 1193180 w 1483112"/>
              <a:gd name="connsiteY45" fmla="*/ 1282391 h 1405054"/>
              <a:gd name="connsiteX46" fmla="*/ 1215482 w 1483112"/>
              <a:gd name="connsiteY46" fmla="*/ 1260088 h 1405054"/>
              <a:gd name="connsiteX47" fmla="*/ 1282390 w 1483112"/>
              <a:gd name="connsiteY47" fmla="*/ 1237786 h 1405054"/>
              <a:gd name="connsiteX48" fmla="*/ 1315843 w 1483112"/>
              <a:gd name="connsiteY48" fmla="*/ 1215483 h 1405054"/>
              <a:gd name="connsiteX49" fmla="*/ 1382751 w 1483112"/>
              <a:gd name="connsiteY49" fmla="*/ 1182030 h 1405054"/>
              <a:gd name="connsiteX50" fmla="*/ 1427356 w 1483112"/>
              <a:gd name="connsiteY50" fmla="*/ 1137425 h 1405054"/>
              <a:gd name="connsiteX51" fmla="*/ 1449658 w 1483112"/>
              <a:gd name="connsiteY51" fmla="*/ 1115122 h 1405054"/>
              <a:gd name="connsiteX52" fmla="*/ 1460809 w 1483112"/>
              <a:gd name="connsiteY52" fmla="*/ 1048215 h 1405054"/>
              <a:gd name="connsiteX53" fmla="*/ 1471961 w 1483112"/>
              <a:gd name="connsiteY53" fmla="*/ 992459 h 1405054"/>
              <a:gd name="connsiteX54" fmla="*/ 1483112 w 1483112"/>
              <a:gd name="connsiteY54" fmla="*/ 735981 h 1405054"/>
              <a:gd name="connsiteX55" fmla="*/ 1471961 w 1483112"/>
              <a:gd name="connsiteY55" fmla="*/ 512957 h 1405054"/>
              <a:gd name="connsiteX56" fmla="*/ 1460809 w 1483112"/>
              <a:gd name="connsiteY56" fmla="*/ 479503 h 1405054"/>
              <a:gd name="connsiteX57" fmla="*/ 1416204 w 1483112"/>
              <a:gd name="connsiteY57" fmla="*/ 434898 h 1405054"/>
              <a:gd name="connsiteX58" fmla="*/ 1371600 w 1483112"/>
              <a:gd name="connsiteY58" fmla="*/ 412596 h 1405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483112" h="1405054">
                <a:moveTo>
                  <a:pt x="1371600" y="557561"/>
                </a:moveTo>
                <a:cubicBezTo>
                  <a:pt x="1379034" y="538976"/>
                  <a:pt x="1392850" y="521794"/>
                  <a:pt x="1393902" y="501805"/>
                </a:cubicBezTo>
                <a:cubicBezTo>
                  <a:pt x="1396644" y="449706"/>
                  <a:pt x="1390490" y="397282"/>
                  <a:pt x="1382751" y="345688"/>
                </a:cubicBezTo>
                <a:cubicBezTo>
                  <a:pt x="1379264" y="322439"/>
                  <a:pt x="1377071" y="295405"/>
                  <a:pt x="1360448" y="278781"/>
                </a:cubicBezTo>
                <a:lnTo>
                  <a:pt x="1338146" y="256478"/>
                </a:lnTo>
                <a:cubicBezTo>
                  <a:pt x="1334429" y="245327"/>
                  <a:pt x="1332703" y="233300"/>
                  <a:pt x="1326995" y="223025"/>
                </a:cubicBezTo>
                <a:cubicBezTo>
                  <a:pt x="1295470" y="166281"/>
                  <a:pt x="1293926" y="167653"/>
                  <a:pt x="1260087" y="133815"/>
                </a:cubicBezTo>
                <a:cubicBezTo>
                  <a:pt x="1256370" y="122664"/>
                  <a:pt x="1257248" y="108673"/>
                  <a:pt x="1248936" y="100361"/>
                </a:cubicBezTo>
                <a:cubicBezTo>
                  <a:pt x="1224300" y="75725"/>
                  <a:pt x="1184631" y="52618"/>
                  <a:pt x="1148575" y="44605"/>
                </a:cubicBezTo>
                <a:cubicBezTo>
                  <a:pt x="1126503" y="39700"/>
                  <a:pt x="1103913" y="37499"/>
                  <a:pt x="1081668" y="33454"/>
                </a:cubicBezTo>
                <a:cubicBezTo>
                  <a:pt x="1063020" y="30064"/>
                  <a:pt x="1044761" y="24287"/>
                  <a:pt x="1025912" y="22303"/>
                </a:cubicBezTo>
                <a:cubicBezTo>
                  <a:pt x="974027" y="16842"/>
                  <a:pt x="921752" y="15876"/>
                  <a:pt x="869795" y="11152"/>
                </a:cubicBezTo>
                <a:cubicBezTo>
                  <a:pt x="839950" y="8439"/>
                  <a:pt x="810322" y="3717"/>
                  <a:pt x="780585" y="0"/>
                </a:cubicBezTo>
                <a:cubicBezTo>
                  <a:pt x="635619" y="3717"/>
                  <a:pt x="490537" y="4254"/>
                  <a:pt x="345687" y="11152"/>
                </a:cubicBezTo>
                <a:cubicBezTo>
                  <a:pt x="333946" y="11711"/>
                  <a:pt x="322509" y="16595"/>
                  <a:pt x="312234" y="22303"/>
                </a:cubicBezTo>
                <a:cubicBezTo>
                  <a:pt x="288803" y="35320"/>
                  <a:pt x="245326" y="66908"/>
                  <a:pt x="245326" y="66908"/>
                </a:cubicBezTo>
                <a:cubicBezTo>
                  <a:pt x="211359" y="117858"/>
                  <a:pt x="232502" y="90882"/>
                  <a:pt x="178419" y="144966"/>
                </a:cubicBezTo>
                <a:lnTo>
                  <a:pt x="156117" y="167269"/>
                </a:lnTo>
                <a:cubicBezTo>
                  <a:pt x="152400" y="178420"/>
                  <a:pt x="150673" y="190447"/>
                  <a:pt x="144965" y="200722"/>
                </a:cubicBezTo>
                <a:cubicBezTo>
                  <a:pt x="131948" y="224153"/>
                  <a:pt x="108838" y="242202"/>
                  <a:pt x="100361" y="267630"/>
                </a:cubicBezTo>
                <a:cubicBezTo>
                  <a:pt x="84971" y="313797"/>
                  <a:pt x="95729" y="291303"/>
                  <a:pt x="66907" y="334537"/>
                </a:cubicBezTo>
                <a:cubicBezTo>
                  <a:pt x="50053" y="401953"/>
                  <a:pt x="60604" y="364596"/>
                  <a:pt x="33453" y="446049"/>
                </a:cubicBezTo>
                <a:lnTo>
                  <a:pt x="22302" y="479503"/>
                </a:lnTo>
                <a:cubicBezTo>
                  <a:pt x="18585" y="512957"/>
                  <a:pt x="15599" y="546500"/>
                  <a:pt x="11151" y="579864"/>
                </a:cubicBezTo>
                <a:cubicBezTo>
                  <a:pt x="8163" y="602276"/>
                  <a:pt x="0" y="624161"/>
                  <a:pt x="0" y="646771"/>
                </a:cubicBezTo>
                <a:cubicBezTo>
                  <a:pt x="0" y="710071"/>
                  <a:pt x="2964" y="773574"/>
                  <a:pt x="11151" y="836342"/>
                </a:cubicBezTo>
                <a:cubicBezTo>
                  <a:pt x="14192" y="859653"/>
                  <a:pt x="27751" y="880442"/>
                  <a:pt x="33453" y="903249"/>
                </a:cubicBezTo>
                <a:cubicBezTo>
                  <a:pt x="47854" y="960856"/>
                  <a:pt x="36103" y="935102"/>
                  <a:pt x="66907" y="981308"/>
                </a:cubicBezTo>
                <a:cubicBezTo>
                  <a:pt x="98495" y="1076073"/>
                  <a:pt x="54440" y="960530"/>
                  <a:pt x="100361" y="1037064"/>
                </a:cubicBezTo>
                <a:cubicBezTo>
                  <a:pt x="106409" y="1047143"/>
                  <a:pt x="105465" y="1060438"/>
                  <a:pt x="111512" y="1070517"/>
                </a:cubicBezTo>
                <a:cubicBezTo>
                  <a:pt x="116921" y="1079532"/>
                  <a:pt x="127982" y="1084072"/>
                  <a:pt x="133814" y="1092820"/>
                </a:cubicBezTo>
                <a:cubicBezTo>
                  <a:pt x="143035" y="1106652"/>
                  <a:pt x="146455" y="1123898"/>
                  <a:pt x="156117" y="1137425"/>
                </a:cubicBezTo>
                <a:cubicBezTo>
                  <a:pt x="165283" y="1150257"/>
                  <a:pt x="179474" y="1158763"/>
                  <a:pt x="189570" y="1170878"/>
                </a:cubicBezTo>
                <a:cubicBezTo>
                  <a:pt x="198150" y="1181174"/>
                  <a:pt x="204439" y="1193181"/>
                  <a:pt x="211873" y="1204332"/>
                </a:cubicBezTo>
                <a:cubicBezTo>
                  <a:pt x="223651" y="1239666"/>
                  <a:pt x="220621" y="1240358"/>
                  <a:pt x="245326" y="1271239"/>
                </a:cubicBezTo>
                <a:cubicBezTo>
                  <a:pt x="251894" y="1279449"/>
                  <a:pt x="261061" y="1285332"/>
                  <a:pt x="267629" y="1293542"/>
                </a:cubicBezTo>
                <a:cubicBezTo>
                  <a:pt x="276001" y="1304007"/>
                  <a:pt x="281559" y="1316531"/>
                  <a:pt x="289931" y="1326996"/>
                </a:cubicBezTo>
                <a:cubicBezTo>
                  <a:pt x="303759" y="1344281"/>
                  <a:pt x="326370" y="1361941"/>
                  <a:pt x="345687" y="1371600"/>
                </a:cubicBezTo>
                <a:cubicBezTo>
                  <a:pt x="356201" y="1376857"/>
                  <a:pt x="367839" y="1379523"/>
                  <a:pt x="379141" y="1382752"/>
                </a:cubicBezTo>
                <a:cubicBezTo>
                  <a:pt x="425714" y="1396059"/>
                  <a:pt x="438085" y="1396293"/>
                  <a:pt x="490653" y="1405054"/>
                </a:cubicBezTo>
                <a:cubicBezTo>
                  <a:pt x="598448" y="1401337"/>
                  <a:pt x="706532" y="1402620"/>
                  <a:pt x="814039" y="1393903"/>
                </a:cubicBezTo>
                <a:cubicBezTo>
                  <a:pt x="894474" y="1387381"/>
                  <a:pt x="881907" y="1374147"/>
                  <a:pt x="936702" y="1360449"/>
                </a:cubicBezTo>
                <a:cubicBezTo>
                  <a:pt x="955090" y="1355852"/>
                  <a:pt x="973956" y="1353409"/>
                  <a:pt x="992458" y="1349298"/>
                </a:cubicBezTo>
                <a:cubicBezTo>
                  <a:pt x="1007419" y="1345973"/>
                  <a:pt x="1022195" y="1341864"/>
                  <a:pt x="1037063" y="1338147"/>
                </a:cubicBezTo>
                <a:cubicBezTo>
                  <a:pt x="1079345" y="1295863"/>
                  <a:pt x="1040409" y="1326159"/>
                  <a:pt x="1126273" y="1304693"/>
                </a:cubicBezTo>
                <a:cubicBezTo>
                  <a:pt x="1149080" y="1298991"/>
                  <a:pt x="1193180" y="1282391"/>
                  <a:pt x="1193180" y="1282391"/>
                </a:cubicBezTo>
                <a:cubicBezTo>
                  <a:pt x="1200614" y="1274957"/>
                  <a:pt x="1206078" y="1264790"/>
                  <a:pt x="1215482" y="1260088"/>
                </a:cubicBezTo>
                <a:cubicBezTo>
                  <a:pt x="1236509" y="1249574"/>
                  <a:pt x="1282390" y="1237786"/>
                  <a:pt x="1282390" y="1237786"/>
                </a:cubicBezTo>
                <a:cubicBezTo>
                  <a:pt x="1293541" y="1230352"/>
                  <a:pt x="1303856" y="1221477"/>
                  <a:pt x="1315843" y="1215483"/>
                </a:cubicBezTo>
                <a:cubicBezTo>
                  <a:pt x="1363334" y="1191737"/>
                  <a:pt x="1338008" y="1220380"/>
                  <a:pt x="1382751" y="1182030"/>
                </a:cubicBezTo>
                <a:cubicBezTo>
                  <a:pt x="1398716" y="1168346"/>
                  <a:pt x="1412488" y="1152293"/>
                  <a:pt x="1427356" y="1137425"/>
                </a:cubicBezTo>
                <a:lnTo>
                  <a:pt x="1449658" y="1115122"/>
                </a:lnTo>
                <a:cubicBezTo>
                  <a:pt x="1453375" y="1092820"/>
                  <a:pt x="1456764" y="1070460"/>
                  <a:pt x="1460809" y="1048215"/>
                </a:cubicBezTo>
                <a:cubicBezTo>
                  <a:pt x="1464200" y="1029567"/>
                  <a:pt x="1470611" y="1011364"/>
                  <a:pt x="1471961" y="992459"/>
                </a:cubicBezTo>
                <a:cubicBezTo>
                  <a:pt x="1478058" y="907103"/>
                  <a:pt x="1479395" y="821474"/>
                  <a:pt x="1483112" y="735981"/>
                </a:cubicBezTo>
                <a:cubicBezTo>
                  <a:pt x="1479395" y="661640"/>
                  <a:pt x="1478409" y="587111"/>
                  <a:pt x="1471961" y="512957"/>
                </a:cubicBezTo>
                <a:cubicBezTo>
                  <a:pt x="1470943" y="501247"/>
                  <a:pt x="1467641" y="489068"/>
                  <a:pt x="1460809" y="479503"/>
                </a:cubicBezTo>
                <a:cubicBezTo>
                  <a:pt x="1448587" y="462393"/>
                  <a:pt x="1433700" y="446562"/>
                  <a:pt x="1416204" y="434898"/>
                </a:cubicBezTo>
                <a:cubicBezTo>
                  <a:pt x="1379658" y="410534"/>
                  <a:pt x="1396153" y="412596"/>
                  <a:pt x="1371600" y="41259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6248400" y="3048000"/>
            <a:ext cx="228600" cy="4572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7772400" y="2895600"/>
            <a:ext cx="228600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7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6048375"/>
          </a:xfrm>
        </p:spPr>
        <p:txBody>
          <a:bodyPr/>
          <a:lstStyle/>
          <a:p>
            <a:pPr algn="r" eaLnBrk="1" hangingPunct="1">
              <a:lnSpc>
                <a:spcPct val="120000"/>
              </a:lnSpc>
              <a:buNone/>
              <a:defRPr/>
            </a:pP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a-IR" sz="4000" dirty="0">
                <a:solidFill>
                  <a:srgbClr val="800000"/>
                </a:solidFill>
                <a:cs typeface="Zar" pitchFamily="2" charset="-78"/>
              </a:rPr>
              <a:t>کنترل و ريشه کنی مخزن يا منبع عفونت</a:t>
            </a:r>
            <a:r>
              <a:rPr lang="fa-IR" sz="4000" dirty="0" smtClean="0">
                <a:solidFill>
                  <a:srgbClr val="800000"/>
                </a:solidFill>
                <a:cs typeface="Zar" pitchFamily="2" charset="-78"/>
              </a:rPr>
              <a:t>:</a:t>
            </a:r>
            <a:endParaRPr lang="fa-IR" sz="4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fa-I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fa-IR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مراحل سه گانه بنيادين جهت آماده سازي وسائل .تجهيزات وديگر ملزومات مورد استفاده در واحدهاي بهداشت و درمان عبارتند از </a:t>
            </a:r>
            <a:r>
              <a:rPr lang="fa-IR" sz="2800" dirty="0" smtClean="0">
                <a:solidFill>
                  <a:schemeClr val="bg2"/>
                </a:solidFill>
              </a:rPr>
              <a:t>:</a:t>
            </a:r>
          </a:p>
          <a:p>
            <a:pPr algn="r" rtl="1" eaLnBrk="1" hangingPunct="1">
              <a:lnSpc>
                <a:spcPct val="170000"/>
              </a:lnSpc>
              <a:buClr>
                <a:srgbClr val="800000"/>
              </a:buClr>
              <a:buSzPct val="125000"/>
              <a:buFontTx/>
              <a:buChar char="•"/>
              <a:defRPr/>
            </a:pPr>
            <a:r>
              <a:rPr lang="fa-IR" dirty="0" smtClean="0"/>
              <a:t>رفع آلودگي </a:t>
            </a:r>
          </a:p>
          <a:p>
            <a:pPr algn="r" rtl="1" eaLnBrk="1" hangingPunct="1">
              <a:lnSpc>
                <a:spcPct val="170000"/>
              </a:lnSpc>
              <a:buClr>
                <a:srgbClr val="800000"/>
              </a:buClr>
              <a:buSzPct val="125000"/>
              <a:buFontTx/>
              <a:buChar char="•"/>
              <a:defRPr/>
            </a:pPr>
            <a:r>
              <a:rPr lang="fa-IR" dirty="0" smtClean="0"/>
              <a:t>پاكسازي (تميز كردن )</a:t>
            </a:r>
            <a:endParaRPr lang="fa-IR" u="sng" dirty="0" smtClean="0"/>
          </a:p>
          <a:p>
            <a:pPr algn="r" rtl="1" eaLnBrk="1" hangingPunct="1">
              <a:lnSpc>
                <a:spcPct val="170000"/>
              </a:lnSpc>
              <a:buClr>
                <a:srgbClr val="800000"/>
              </a:buClr>
              <a:buSzPct val="125000"/>
              <a:buFontTx/>
              <a:buChar char="•"/>
              <a:defRPr/>
            </a:pPr>
            <a:r>
              <a:rPr lang="fa-IR" u="sng" dirty="0" smtClean="0"/>
              <a:t>سترون سازي (استريليز</a:t>
            </a:r>
            <a:r>
              <a:rPr lang="fa-IR" dirty="0" smtClean="0"/>
              <a:t>اسيون ) </a:t>
            </a:r>
            <a:endParaRPr lang="en-US" dirty="0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fa-IR" sz="3200" dirty="0" smtClean="0">
                <a:cs typeface="B Titr" pitchFamily="2" charset="-78"/>
              </a:rPr>
              <a:t>آلودگی زدایی وسایل</a:t>
            </a:r>
            <a:endParaRPr lang="en-US" sz="3200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857892"/>
          </a:xfrm>
        </p:spPr>
        <p:txBody>
          <a:bodyPr>
            <a:normAutofit fontScale="85000" lnSpcReduction="10000"/>
          </a:bodyPr>
          <a:lstStyle/>
          <a:p>
            <a:pPr marL="514350" indent="-514350" algn="r" rtl="1">
              <a:buNone/>
            </a:pPr>
            <a:r>
              <a:rPr lang="fa-IR" dirty="0" smtClean="0">
                <a:solidFill>
                  <a:srgbClr val="FF0000"/>
                </a:solidFill>
              </a:rPr>
              <a:t>نکات قابل توجه : </a:t>
            </a:r>
          </a:p>
          <a:p>
            <a:pPr marL="514350" indent="-514350" algn="r" rtl="1"/>
            <a:r>
              <a:rPr lang="ar-SA" dirty="0" smtClean="0"/>
              <a:t>ابزار و وسايل بلافاصله پس از مصرف به وسيله آب خالص و يا پاك كننده هــــايي مانند صابون، بي كربنات سديم و دترجنت ها تميز شود. (مالش و پاك كردن با صابون در مراحل اول استريل كردن تأثير مهمي دارد</a:t>
            </a:r>
            <a:r>
              <a:rPr lang="fa-IR" dirty="0" smtClean="0"/>
              <a:t>)</a:t>
            </a:r>
            <a:r>
              <a:rPr lang="en-US" dirty="0" smtClean="0"/>
              <a:t>.</a:t>
            </a:r>
            <a:endParaRPr lang="fa-IR" dirty="0" smtClean="0"/>
          </a:p>
          <a:p>
            <a:pPr marL="514350" indent="-514350" algn="r" rtl="1"/>
            <a:endParaRPr lang="fa-IR" dirty="0" smtClean="0"/>
          </a:p>
          <a:p>
            <a:pPr marL="514350" indent="-514350" algn="r" rtl="1"/>
            <a:r>
              <a:rPr lang="ar-SA" dirty="0" smtClean="0"/>
              <a:t>در صورت</a:t>
            </a:r>
            <a:r>
              <a:rPr lang="en-US" dirty="0" smtClean="0"/>
              <a:t> </a:t>
            </a:r>
            <a:r>
              <a:rPr lang="ar-SA" dirty="0" smtClean="0"/>
              <a:t>نگهداري وسايل در محلول تا فرارسيدن زمان نظافت، آب به تنهـــايي كفايت نمي كند و بايد مواد ضدعفوني كننده به ميزان مجاز در محلول وجود داشته باشد؛ همچنين بايد اطمينان يافت كه ابزار در محلولي قرار گرفته اند كه باعث خوردگي آنها نمي شود</a:t>
            </a:r>
            <a:r>
              <a:rPr lang="en-US" dirty="0" smtClean="0"/>
              <a:t>.</a:t>
            </a:r>
            <a:endParaRPr lang="fa-IR" dirty="0" smtClean="0"/>
          </a:p>
          <a:p>
            <a:pPr marL="514350" indent="-514350" algn="r" rtl="1"/>
            <a:endParaRPr lang="fa-IR" dirty="0" smtClean="0"/>
          </a:p>
          <a:p>
            <a:pPr marL="514350" indent="-514350" algn="r" rtl="1"/>
            <a:r>
              <a:rPr lang="ar-SA" dirty="0" smtClean="0"/>
              <a:t>ابزار هرگز نبايستي در محلول فيزيولوژي</a:t>
            </a:r>
            <a:r>
              <a:rPr lang="en-US" dirty="0" smtClean="0"/>
              <a:t> </a:t>
            </a:r>
            <a:r>
              <a:rPr lang="ar-SA" dirty="0" smtClean="0"/>
              <a:t>نمكي نگهداري شوند، زيرا تماس طولاني با اين محلول موجب خوردگي ابــــزار مي شود</a:t>
            </a:r>
            <a:r>
              <a:rPr lang="en-US" dirty="0" smtClean="0"/>
              <a:t>.</a:t>
            </a:r>
            <a:endParaRPr lang="fa-IR" dirty="0" smtClean="0"/>
          </a:p>
        </p:txBody>
      </p:sp>
    </p:spTree>
    <p:extLst>
      <p:ext uri="{BB962C8B-B14F-4D97-AF65-F5344CB8AC3E}">
        <p14:creationId xmlns:p14="http://schemas.microsoft.com/office/powerpoint/2010/main" val="341642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algn="r" rtl="1"/>
            <a:r>
              <a:rPr lang="ar-SA" dirty="0" smtClean="0"/>
              <a:t>به دليل ضرورت نظافت كامل، ابزار مفصل دار مانند قيچي و</a:t>
            </a:r>
            <a:r>
              <a:rPr lang="en-US" dirty="0" smtClean="0"/>
              <a:t>  </a:t>
            </a:r>
            <a:r>
              <a:rPr lang="ar-SA" dirty="0" smtClean="0"/>
              <a:t>كلمپ بايد قبل از نظافت كاملاً باز شوند و قبل از عمل استريل ابزار قفل دار در دنده اول قفل شوند</a:t>
            </a:r>
            <a:r>
              <a:rPr lang="fa-IR" dirty="0" smtClean="0"/>
              <a:t>.</a:t>
            </a:r>
          </a:p>
          <a:p>
            <a:pPr algn="r" rtl="1">
              <a:buNone/>
            </a:pPr>
            <a:endParaRPr lang="fa-IR" dirty="0" smtClean="0">
              <a:cs typeface="B Nazanin" pitchFamily="2" charset="-78"/>
            </a:endParaRPr>
          </a:p>
          <a:p>
            <a:pPr algn="r" rtl="1"/>
            <a:r>
              <a:rPr lang="ar-SA" dirty="0" smtClean="0">
                <a:cs typeface="B Nazanin" pitchFamily="2" charset="-78"/>
              </a:rPr>
              <a:t>کلیه لوازم کار آلوده به خون را باید بلافاصله پس از استفاده با آب سرد شست چون خون پس از مدتی منعقد و شستن و پاک کردن آن مشکل میگردد . </a:t>
            </a:r>
            <a:endParaRPr lang="fa-IR" dirty="0" smtClean="0">
              <a:cs typeface="B Nazanin" pitchFamily="2" charset="-78"/>
            </a:endParaRPr>
          </a:p>
          <a:p>
            <a:pPr algn="r" rtl="1"/>
            <a:r>
              <a:rPr lang="ar-SA" dirty="0" smtClean="0">
                <a:cs typeface="B Nazanin" pitchFamily="2" charset="-78"/>
              </a:rPr>
              <a:t>ممکن است میکروارگانیسم موجود در خون در هنگام استریلیزاسیون زنده باقی بمانند</a:t>
            </a:r>
            <a:endParaRPr lang="fa-IR" dirty="0" smtClean="0">
              <a:cs typeface="B Nazanin" pitchFamily="2" charset="-78"/>
            </a:endParaRPr>
          </a:p>
          <a:p>
            <a:pPr algn="r" rtl="1">
              <a:buNone/>
            </a:pPr>
            <a:r>
              <a:rPr lang="en-US" dirty="0" smtClean="0">
                <a:cs typeface="B Nazanin" pitchFamily="2" charset="-78"/>
              </a:rPr>
              <a:t> </a:t>
            </a:r>
            <a:endParaRPr lang="en-US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9565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00"/>
            <a:ext cx="822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810000"/>
            <a:ext cx="8229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56568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429" y="2189571"/>
            <a:ext cx="4455340" cy="3276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2593" y="1559761"/>
            <a:ext cx="4449763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429001"/>
            <a:ext cx="4343400" cy="33936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009" y="-671861"/>
            <a:ext cx="3445731" cy="4789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3152" y="-439546"/>
            <a:ext cx="3429003" cy="4334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162" y="2736696"/>
            <a:ext cx="3393688" cy="480060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3429000" y="1524000"/>
            <a:ext cx="228600" cy="838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6400800" y="152400"/>
            <a:ext cx="228600" cy="533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400800" y="4800600"/>
            <a:ext cx="990600" cy="762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3771900" y="3917795"/>
            <a:ext cx="457200" cy="914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2901" y="824261"/>
            <a:ext cx="5486401" cy="4800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0819" y="1116981"/>
            <a:ext cx="5510561" cy="4190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5400" y="2667000"/>
            <a:ext cx="1752600" cy="1219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286000" y="2057400"/>
            <a:ext cx="228600" cy="990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5562600" y="3284034"/>
            <a:ext cx="1600200" cy="914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553200" y="2895600"/>
            <a:ext cx="0" cy="685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715000" y="3048000"/>
            <a:ext cx="76200" cy="838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067299" y="3886200"/>
            <a:ext cx="76201" cy="457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48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algn="r" rtl="1" eaLnBrk="1" hangingPunct="1">
              <a:buFont typeface="Arial" pitchFamily="34" charset="0"/>
              <a:buNone/>
            </a:pPr>
            <a:r>
              <a:rPr lang="fa-IR" b="1" smtClean="0">
                <a:solidFill>
                  <a:srgbClr val="C00000"/>
                </a:solidFill>
              </a:rPr>
              <a:t>توجه</a:t>
            </a:r>
            <a:r>
              <a:rPr lang="fa-IR" b="1" smtClean="0"/>
              <a:t> </a:t>
            </a:r>
            <a:r>
              <a:rPr lang="fa-IR" b="1" smtClean="0">
                <a:solidFill>
                  <a:srgbClr val="C00000"/>
                </a:solidFill>
              </a:rPr>
              <a:t>:</a:t>
            </a:r>
          </a:p>
          <a:p>
            <a:pPr algn="r" rtl="1" eaLnBrk="1" hangingPunct="1"/>
            <a:r>
              <a:rPr lang="fa-IR" smtClean="0"/>
              <a:t>دمای مناسب هنگام نظافت 45 درجه می باشد.</a:t>
            </a:r>
          </a:p>
          <a:p>
            <a:pPr algn="r" rtl="1" eaLnBrk="1" hangingPunct="1"/>
            <a:endParaRPr lang="fa-IR" smtClean="0"/>
          </a:p>
          <a:p>
            <a:pPr algn="r" rtl="1" eaLnBrk="1" hangingPunct="1"/>
            <a:r>
              <a:rPr lang="fa-IR" smtClean="0"/>
              <a:t>وسايل آلوده به خون وترشحات را قبل از شستشو و نظافت درون محلولهاي ضدعفوني كننده غوطه ور نكنيد.</a:t>
            </a:r>
          </a:p>
        </p:txBody>
      </p:sp>
    </p:spTree>
    <p:extLst>
      <p:ext uri="{BB962C8B-B14F-4D97-AF65-F5344CB8AC3E}">
        <p14:creationId xmlns:p14="http://schemas.microsoft.com/office/powerpoint/2010/main" val="30579992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>
            <a:noAutofit/>
          </a:bodyPr>
          <a:lstStyle/>
          <a:p>
            <a:pPr algn="r" rtl="1">
              <a:buNone/>
            </a:pPr>
            <a:r>
              <a:rPr lang="fa-IR" sz="2800" dirty="0" smtClean="0">
                <a:latin typeface="+mj-lt"/>
                <a:ea typeface="+mj-ea"/>
                <a:cs typeface="B Titr" pitchFamily="2" charset="-78"/>
              </a:rPr>
              <a:t>خشک کردن وسایل</a:t>
            </a:r>
          </a:p>
          <a:p>
            <a:pPr algn="r" rtl="1">
              <a:buNone/>
            </a:pPr>
            <a:r>
              <a:rPr lang="ar-SA" dirty="0" smtClean="0"/>
              <a:t>پس از شستشو و تميز كردن ابزار بايد آنها را با استفاده از پارچه لطيف خشك كرد</a:t>
            </a:r>
            <a:r>
              <a:rPr lang="en-US" dirty="0" smtClean="0"/>
              <a:t>.</a:t>
            </a:r>
            <a:endParaRPr lang="fa-IR" dirty="0" smtClean="0">
              <a:latin typeface="+mj-lt"/>
              <a:ea typeface="+mj-ea"/>
              <a:cs typeface="B Titr" pitchFamily="2" charset="-78"/>
            </a:endParaRPr>
          </a:p>
          <a:p>
            <a:pPr algn="r" rtl="1">
              <a:buNone/>
            </a:pPr>
            <a:endParaRPr lang="fa-IR" sz="2800" dirty="0" smtClean="0">
              <a:latin typeface="+mj-lt"/>
              <a:ea typeface="+mj-ea"/>
              <a:cs typeface="B Titr" pitchFamily="2" charset="-78"/>
            </a:endParaRPr>
          </a:p>
          <a:p>
            <a:pPr algn="r" rtl="1">
              <a:buNone/>
            </a:pPr>
            <a:endParaRPr lang="fa-IR" sz="2800" dirty="0" smtClean="0">
              <a:latin typeface="+mj-lt"/>
              <a:ea typeface="+mj-ea"/>
              <a:cs typeface="B Titr" pitchFamily="2" charset="-78"/>
            </a:endParaRPr>
          </a:p>
          <a:p>
            <a:pPr algn="r" rtl="1">
              <a:buNone/>
            </a:pPr>
            <a:endParaRPr lang="fa-IR" sz="2800" dirty="0">
              <a:latin typeface="+mj-lt"/>
              <a:ea typeface="+mj-ea"/>
              <a:cs typeface="B Titr" pitchFamily="2" charset="-78"/>
            </a:endParaRPr>
          </a:p>
          <a:p>
            <a:pPr algn="r" rtl="1">
              <a:buNone/>
            </a:pPr>
            <a:r>
              <a:rPr lang="en-US" sz="2800" dirty="0" smtClean="0"/>
              <a:t>  </a:t>
            </a:r>
            <a:br>
              <a:rPr lang="en-US" sz="2800" dirty="0" smtClean="0"/>
            </a:br>
            <a:endParaRPr lang="en-US" sz="2800" dirty="0">
              <a:cs typeface="B Nazanin" pitchFamily="2" charset="-7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743200"/>
            <a:ext cx="6629400" cy="268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189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9521" y="244081"/>
            <a:ext cx="4983957" cy="6781799"/>
          </a:xfrm>
        </p:spPr>
      </p:pic>
      <p:sp>
        <p:nvSpPr>
          <p:cNvPr id="5" name="Down Arrow 4"/>
          <p:cNvSpPr/>
          <p:nvPr/>
        </p:nvSpPr>
        <p:spPr>
          <a:xfrm>
            <a:off x="1719146" y="2057400"/>
            <a:ext cx="381000" cy="609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1447800" y="2667000"/>
            <a:ext cx="1371600" cy="990600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781800" y="2819400"/>
            <a:ext cx="685800" cy="533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96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00800"/>
          </a:xfrm>
        </p:spPr>
        <p:txBody>
          <a:bodyPr/>
          <a:lstStyle/>
          <a:p>
            <a:pPr algn="r" rtl="1" eaLnBrk="1" hangingPunct="1">
              <a:buFont typeface="Arial" pitchFamily="34" charset="0"/>
              <a:buNone/>
            </a:pPr>
            <a:r>
              <a:rPr lang="fa-IR" b="1" smtClean="0">
                <a:cs typeface="B Nazanin" pitchFamily="2" charset="-78"/>
              </a:rPr>
              <a:t>آب ژاول/ وايتکس:</a:t>
            </a:r>
          </a:p>
          <a:p>
            <a:pPr algn="r" rtl="1" eaLnBrk="1" hangingPunct="1">
              <a:buFont typeface="Wingdings" pitchFamily="2" charset="2"/>
              <a:buChar char="v"/>
            </a:pPr>
            <a:r>
              <a:rPr lang="fa-IR" smtClean="0">
                <a:cs typeface="B Nazanin" pitchFamily="2" charset="-78"/>
              </a:rPr>
              <a:t>اين محلول:</a:t>
            </a:r>
          </a:p>
          <a:p>
            <a:pPr algn="r" rtl="1" eaLnBrk="1" hangingPunct="1"/>
            <a:r>
              <a:rPr lang="fa-IR" sz="2800" smtClean="0">
                <a:cs typeface="B Nazanin" pitchFamily="2" charset="-78"/>
              </a:rPr>
              <a:t>در غلظت 250 سي سي در يك ليتر آب براي گندزدايي ترشحات خوني</a:t>
            </a:r>
          </a:p>
          <a:p>
            <a:pPr algn="r" rtl="1" eaLnBrk="1" hangingPunct="1"/>
            <a:r>
              <a:rPr lang="fa-IR" sz="2800" smtClean="0">
                <a:cs typeface="B Nazanin" pitchFamily="2" charset="-78"/>
              </a:rPr>
              <a:t>در غلظت 50 سي سي در يك ليتر آب براي گندزدايي ظروف و لوله هاي آزمايشگاه</a:t>
            </a:r>
          </a:p>
          <a:p>
            <a:pPr algn="r" rtl="1" eaLnBrk="1" hangingPunct="1"/>
            <a:r>
              <a:rPr lang="fa-IR" sz="2800" smtClean="0">
                <a:cs typeface="B Nazanin" pitchFamily="2" charset="-78"/>
              </a:rPr>
              <a:t>در غلظت 25 سي سي در يك ليتر آب براي گندزدايي سطوح كف، ديوار، حمامها، توالتها، روشوئيها</a:t>
            </a:r>
          </a:p>
          <a:p>
            <a:pPr algn="r" rtl="1" eaLnBrk="1" hangingPunct="1"/>
            <a:r>
              <a:rPr lang="fa-IR" sz="2800" smtClean="0">
                <a:cs typeface="B Nazanin" pitchFamily="2" charset="-78"/>
              </a:rPr>
              <a:t>در غلظت 10 سي سي در يك ليتر آب براي گندزدايي البسه ها</a:t>
            </a:r>
          </a:p>
          <a:p>
            <a:pPr algn="r" rtl="1" eaLnBrk="1" hangingPunct="1"/>
            <a:r>
              <a:rPr lang="fa-IR" sz="2800" smtClean="0">
                <a:cs typeface="B Nazanin" pitchFamily="2" charset="-78"/>
              </a:rPr>
              <a:t>در غلظت 2.5سي سي در يك ليتر آب براي گندزدايي ظروف آشپزخانه</a:t>
            </a:r>
          </a:p>
          <a:p>
            <a:pPr algn="r" rtl="1" eaLnBrk="1" hangingPunct="1"/>
            <a:endParaRPr lang="fa-IR" sz="2800" smtClean="0">
              <a:cs typeface="B Nazanin" pitchFamily="2" charset="-78"/>
            </a:endParaRPr>
          </a:p>
          <a:p>
            <a:pPr algn="r" rtl="1" eaLnBrk="1" hangingPunct="1">
              <a:buFont typeface="Arial" pitchFamily="34" charset="0"/>
              <a:buNone/>
            </a:pPr>
            <a:r>
              <a:rPr lang="fa-IR" sz="2800" smtClean="0">
                <a:cs typeface="B Nazanin" pitchFamily="2" charset="-78"/>
              </a:rPr>
              <a:t>قابل استفاده است و می تواند اثر خود را در مدت 15 تا 30 دقیقه اعمال کند.محلول رقيق شده بمدت حداكثر يك روز ( 24 ساعت)اثر خود را حفظ مي كند</a:t>
            </a:r>
          </a:p>
          <a:p>
            <a:pPr eaLnBrk="1" hangingPunct="1"/>
            <a:endParaRPr lang="fa-IR" smtClean="0"/>
          </a:p>
          <a:p>
            <a:pPr eaLnBrk="1" hangingPunct="1"/>
            <a:endParaRPr lang="fa-IR" smtClean="0"/>
          </a:p>
          <a:p>
            <a:pPr eaLnBrk="1" hangingPunct="1"/>
            <a:endParaRPr lang="fa-IR" smtClean="0"/>
          </a:p>
          <a:p>
            <a:pPr eaLnBrk="1" hangingPunct="1"/>
            <a:endParaRPr lang="fa-IR" smtClean="0"/>
          </a:p>
          <a:p>
            <a:pPr eaLnBrk="1" hangingPunct="1"/>
            <a:endParaRPr lang="fa-IR" smtClean="0"/>
          </a:p>
          <a:p>
            <a:pPr eaLnBrk="1" hangingPunct="1"/>
            <a:endParaRPr lang="fa-IR" smtClean="0"/>
          </a:p>
          <a:p>
            <a:pPr eaLnBrk="1" hangingPunct="1"/>
            <a:endParaRPr lang="fa-IR" smtClean="0"/>
          </a:p>
          <a:p>
            <a:pPr eaLnBrk="1" hangingPunct="1"/>
            <a:endParaRPr lang="fa-IR" smtClean="0"/>
          </a:p>
          <a:p>
            <a:pPr eaLnBrk="1" hangingPunct="1"/>
            <a:endParaRPr lang="fa-IR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algn="r" rtl="1" eaLnBrk="1" hangingPunct="1">
              <a:buFont typeface="Arial" pitchFamily="34" charset="0"/>
              <a:buNone/>
            </a:pPr>
            <a:r>
              <a:rPr lang="fa-IR" b="1" smtClean="0">
                <a:cs typeface="B Nazanin" pitchFamily="2" charset="-78"/>
              </a:rPr>
              <a:t>الكل :</a:t>
            </a:r>
          </a:p>
          <a:p>
            <a:pPr algn="r" rtl="1" eaLnBrk="1" hangingPunct="1"/>
            <a:r>
              <a:rPr lang="fa-IR" smtClean="0">
                <a:cs typeface="B Nazanin" pitchFamily="2" charset="-78"/>
              </a:rPr>
              <a:t>اين محلول علاوه بر اينكه جهت ضدعفوني پوست استفاده مي شود، براي گندزدايي سطوح و وسايل و ابزارآلات پزشكي از قبيل انواع ترمومترها، گوشي ها، لاستيك روي درب ويالهاي دارو و سايرابزارآلات پزشكي در مواقع اورژانسي و فوري، نيز كاربرد دارد.</a:t>
            </a:r>
          </a:p>
          <a:p>
            <a:pPr algn="r" rtl="1" eaLnBrk="1" hangingPunct="1"/>
            <a:r>
              <a:rPr lang="fa-IR" smtClean="0">
                <a:cs typeface="B Nazanin" pitchFamily="2" charset="-78"/>
              </a:rPr>
              <a:t>اين محلول در غلظت 70 % ( 730 سی سی الکل 96% در 270 سس آب مقطر ) قابل استفاده است و مي تواند در چند ثانيه اثر خود را اعمال </a:t>
            </a:r>
            <a:r>
              <a:rPr lang="fa-IR" smtClean="0"/>
              <a:t>كند.</a:t>
            </a:r>
          </a:p>
          <a:p>
            <a:pPr algn="r" rtl="1" eaLnBrk="1" hangingPunct="1">
              <a:buFont typeface="Arial" pitchFamily="34" charset="0"/>
              <a:buNone/>
            </a:pPr>
            <a:r>
              <a:rPr lang="fa-IR" smtClean="0">
                <a:solidFill>
                  <a:srgbClr val="C00000"/>
                </a:solidFill>
              </a:rPr>
              <a:t>    توجه : </a:t>
            </a:r>
            <a:r>
              <a:rPr lang="fa-IR" smtClean="0"/>
              <a:t>درب بطری حاوی این محلول بلافاصله پس از استفاده ، حتما بسته شود.</a:t>
            </a:r>
          </a:p>
          <a:p>
            <a:pPr algn="r" rtl="1" eaLnBrk="1" hangingPunct="1"/>
            <a:endParaRPr lang="fa-IR" smtClean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algn="r" rtl="1" eaLnBrk="1" hangingPunct="1"/>
            <a:r>
              <a:rPr lang="fa-IR" b="1" smtClean="0"/>
              <a:t>دستورالعمل استفاده از دکونکس 53 پلاس</a:t>
            </a:r>
            <a:endParaRPr lang="fa-IR" b="1" smtClean="0">
              <a:cs typeface="B Nazanin" pitchFamily="2" charset="-78"/>
            </a:endParaRPr>
          </a:p>
          <a:p>
            <a:pPr algn="r" rtl="1" eaLnBrk="1" hangingPunct="1"/>
            <a:r>
              <a:rPr lang="fa-IR" b="1" smtClean="0">
                <a:cs typeface="B Nazanin" pitchFamily="2" charset="-78"/>
              </a:rPr>
              <a:t>موارد مصرف : </a:t>
            </a:r>
            <a:r>
              <a:rPr lang="fa-IR" smtClean="0">
                <a:cs typeface="B Nazanin" pitchFamily="2" charset="-78"/>
              </a:rPr>
              <a:t>برای ضدعفونی ابزار و وسايل جراحی ، قطعات        </a:t>
            </a:r>
          </a:p>
          <a:p>
            <a:pPr algn="r" rtl="1" eaLnBrk="1" hangingPunct="1">
              <a:buFont typeface="Arial" pitchFamily="34" charset="0"/>
              <a:buNone/>
            </a:pPr>
            <a:r>
              <a:rPr lang="fa-IR" smtClean="0">
                <a:cs typeface="B Nazanin" pitchFamily="2" charset="-78"/>
              </a:rPr>
              <a:t>   پلاستيکی و لاستيکی ، ساکشن و کليه وسايلی که آلوده به انواع عفونتهاي تنفسی ، گوارشی ، پوستی از جمله پسودوموناس ،</a:t>
            </a:r>
            <a:r>
              <a:rPr lang="en-US" b="1" i="1" smtClean="0">
                <a:cs typeface="B Nazanin" pitchFamily="2" charset="-78"/>
              </a:rPr>
              <a:t> </a:t>
            </a:r>
            <a:r>
              <a:rPr lang="en-US" i="1" smtClean="0">
                <a:cs typeface="B Nazanin" pitchFamily="2" charset="-78"/>
              </a:rPr>
              <a:t>HBV , HIV </a:t>
            </a:r>
            <a:r>
              <a:rPr lang="fa-IR" i="1" smtClean="0">
                <a:cs typeface="B Nazanin" pitchFamily="2" charset="-78"/>
              </a:rPr>
              <a:t>..................</a:t>
            </a:r>
            <a:r>
              <a:rPr lang="fa-IR" smtClean="0">
                <a:cs typeface="B Nazanin" pitchFamily="2" charset="-78"/>
              </a:rPr>
              <a:t>باشند، استفاده می شود.</a:t>
            </a:r>
            <a:endParaRPr lang="en-US" b="1" i="1" smtClean="0">
              <a:cs typeface="B Nazanin" pitchFamily="2" charset="-78"/>
            </a:endParaRPr>
          </a:p>
          <a:p>
            <a:pPr algn="r" rtl="1" eaLnBrk="1" hangingPunct="1"/>
            <a:r>
              <a:rPr lang="fa-IR" b="1" smtClean="0">
                <a:cs typeface="B Nazanin" pitchFamily="2" charset="-78"/>
              </a:rPr>
              <a:t>روش استفاده :</a:t>
            </a:r>
          </a:p>
          <a:p>
            <a:pPr algn="r" rtl="1" eaLnBrk="1" hangingPunct="1"/>
            <a:r>
              <a:rPr lang="fa-IR" smtClean="0">
                <a:cs typeface="B Nazanin" pitchFamily="2" charset="-78"/>
              </a:rPr>
              <a:t>محلول را بصورت رقيق شده % 2از داروخانه تهيه کرده و از رقيق کردن مجدد آن جداخودداري گردد . سپس بنا بر ظرفيت</a:t>
            </a:r>
          </a:p>
          <a:p>
            <a:pPr algn="r" rtl="1" eaLnBrk="1" hangingPunct="1"/>
            <a:r>
              <a:rPr lang="fa-IR" smtClean="0">
                <a:cs typeface="B Nazanin" pitchFamily="2" charset="-78"/>
              </a:rPr>
              <a:t>مورد نياز، يک ظرف را از محلول % 2پرکرده و ابزار و وسايل آلوده داخل آن قرار داده شود .</a:t>
            </a:r>
            <a:endParaRPr lang="fa-IR" smtClean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algn="r" rtl="1" eaLnBrk="1" hangingPunct="1">
              <a:buFont typeface="Arial" pitchFamily="34" charset="0"/>
              <a:buNone/>
            </a:pPr>
            <a:r>
              <a:rPr lang="fa-IR" b="1" smtClean="0"/>
              <a:t>ساولن :</a:t>
            </a:r>
          </a:p>
          <a:p>
            <a:pPr algn="r" rtl="1" eaLnBrk="1" hangingPunct="1"/>
            <a:r>
              <a:rPr lang="fa-IR" smtClean="0"/>
              <a:t>از اين محلول براي شستشو و گندزدايي اوليه ابزار و وسايل پزشكي و آزمايشگاهي، استفاده مي گردد.</a:t>
            </a:r>
          </a:p>
          <a:p>
            <a:pPr algn="r" rtl="1" eaLnBrk="1" hangingPunct="1"/>
            <a:endParaRPr lang="fa-IR" smtClean="0"/>
          </a:p>
          <a:p>
            <a:pPr algn="r" rtl="1" eaLnBrk="1" hangingPunct="1"/>
            <a:r>
              <a:rPr lang="fa-IR" smtClean="0"/>
              <a:t>از اين محلول نبايد براي گندزدايي ثانويه (نهائي)ابزار و وسايل پزشكي، استفاده گردد.</a:t>
            </a:r>
          </a:p>
          <a:p>
            <a:pPr algn="r" rtl="1" eaLnBrk="1" hangingPunct="1"/>
            <a:endParaRPr lang="fa-IR" smtClean="0"/>
          </a:p>
          <a:p>
            <a:pPr algn="r" rtl="1" eaLnBrk="1" hangingPunct="1"/>
            <a:r>
              <a:rPr lang="fa-IR" smtClean="0"/>
              <a:t>اين محلول در غلظت 3%(30 سي سي در  یک ليترقابل استفاده است.)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algn="r" rtl="1" eaLnBrk="1" hangingPunct="1"/>
            <a:r>
              <a:rPr lang="fa-IR" b="1" smtClean="0">
                <a:cs typeface="B Nazanin" pitchFamily="2" charset="-78"/>
              </a:rPr>
              <a:t>نکات لازم هنگام پاکسازی</a:t>
            </a:r>
          </a:p>
          <a:p>
            <a:pPr algn="r" rtl="1" eaLnBrk="1" hangingPunct="1"/>
            <a:r>
              <a:rPr lang="fa-IR" smtClean="0">
                <a:cs typeface="B Nazanin" pitchFamily="2" charset="-78"/>
              </a:rPr>
              <a:t>ابزار و وسايل بايد بلافاصله پس از مصرف بوسيله آب خالص يا پاك كننده هايي مانند صابون تميز شود.</a:t>
            </a:r>
          </a:p>
          <a:p>
            <a:pPr algn="r" rtl="1" eaLnBrk="1" hangingPunct="1"/>
            <a:endParaRPr lang="fa-IR" smtClean="0">
              <a:cs typeface="B Nazanin" pitchFamily="2" charset="-78"/>
            </a:endParaRPr>
          </a:p>
          <a:p>
            <a:pPr algn="r" rtl="1" eaLnBrk="1" hangingPunct="1"/>
            <a:r>
              <a:rPr lang="fa-IR" smtClean="0">
                <a:cs typeface="B Nazanin" pitchFamily="2" charset="-78"/>
              </a:rPr>
              <a:t> ابزار هرگز نبايستي در محلول فيزيولوژي نمكي نگهداري شوند زيرا تماس طولاني با اين مواد باعث خوردگي آنها مي شود.</a:t>
            </a:r>
          </a:p>
          <a:p>
            <a:pPr algn="r" rtl="1" eaLnBrk="1" hangingPunct="1"/>
            <a:endParaRPr lang="fa-IR" smtClean="0">
              <a:cs typeface="B Nazanin" pitchFamily="2" charset="-78"/>
            </a:endParaRPr>
          </a:p>
          <a:p>
            <a:pPr algn="r" rtl="1" eaLnBrk="1" hangingPunct="1"/>
            <a:r>
              <a:rPr lang="fa-IR" smtClean="0">
                <a:cs typeface="B Nazanin" pitchFamily="2" charset="-78"/>
              </a:rPr>
              <a:t>به دليل ضرورت نظافت كامل ابزار مفصل دار مانند قيچي و پنس بايد قبل از نظافت كامل باز شوند و قبل از عمل استريل، ابزار قفل داردر دنده اول قفل شوند.</a:t>
            </a:r>
          </a:p>
          <a:p>
            <a:pPr algn="r" rtl="1" eaLnBrk="1" hangingPunct="1"/>
            <a:r>
              <a:rPr lang="fa-IR" smtClean="0">
                <a:cs typeface="B Nazanin" pitchFamily="2" charset="-78"/>
              </a:rPr>
              <a:t> بعد از نظافت ابزار و وسايل بايد آنها را بوسيله پارچه لطيف خشك </a:t>
            </a:r>
            <a:r>
              <a:rPr lang="fa-IR" smtClean="0"/>
              <a:t>كرد.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248400"/>
          </a:xfrm>
        </p:spPr>
        <p:txBody>
          <a:bodyPr/>
          <a:lstStyle/>
          <a:p>
            <a:pPr algn="r" rtl="1" eaLnBrk="1" hangingPunct="1">
              <a:buFont typeface="Arial" pitchFamily="34" charset="0"/>
              <a:buNone/>
            </a:pPr>
            <a:r>
              <a:rPr lang="fa-IR" b="1" smtClean="0"/>
              <a:t>نکات مورد توجه در گند زدائی</a:t>
            </a:r>
            <a:endParaRPr lang="fa-IR" b="1" smtClean="0">
              <a:cs typeface="B Nazanin" pitchFamily="2" charset="-78"/>
            </a:endParaRPr>
          </a:p>
          <a:p>
            <a:pPr algn="r" rtl="1" eaLnBrk="1" hangingPunct="1"/>
            <a:r>
              <a:rPr lang="fa-IR" smtClean="0">
                <a:cs typeface="B Nazanin" pitchFamily="2" charset="-78"/>
              </a:rPr>
              <a:t>قبل از شروع عمليات گندزدايي به وسايل حفاظت فردي مناسب )مانند لباس و كفش كار، دستكش، پيشبند، عينك، ماسك و ...( مجهز گرديد.</a:t>
            </a:r>
          </a:p>
          <a:p>
            <a:pPr algn="r" rtl="1" eaLnBrk="1" hangingPunct="1"/>
            <a:r>
              <a:rPr lang="fa-IR" smtClean="0">
                <a:cs typeface="B Nazanin" pitchFamily="2" charset="-78"/>
              </a:rPr>
              <a:t>قبل از گندزدايي، زدودن اجرام و كثافت از روي سطوح و وسايل (براي افزايش تاثير محلول گندزدا بر روي ميكروبها) ضروريست.</a:t>
            </a:r>
          </a:p>
          <a:p>
            <a:pPr algn="r" rtl="1" eaLnBrk="1" hangingPunct="1"/>
            <a:r>
              <a:rPr lang="fa-IR" smtClean="0">
                <a:cs typeface="B Nazanin" pitchFamily="2" charset="-78"/>
              </a:rPr>
              <a:t>نبايد مواد گندزدا را با هم يا با مواد شوينده مخلوط نمود بدليل اينكه اثرات گندزدايي آنها از بين مي رود.</a:t>
            </a:r>
          </a:p>
          <a:p>
            <a:pPr algn="r" rtl="1" eaLnBrk="1" hangingPunct="1"/>
            <a:r>
              <a:rPr lang="fa-IR" smtClean="0">
                <a:cs typeface="B Nazanin" pitchFamily="2" charset="-78"/>
              </a:rPr>
              <a:t>از مواد گندزدا فقط در غلظتهاي توصيه شده استفاده گردد و براي تهيه محلولهاي گندزدا حتماً از پيمانه استفاده شود.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553200"/>
          </a:xfrm>
        </p:spPr>
        <p:txBody>
          <a:bodyPr/>
          <a:lstStyle/>
          <a:p>
            <a:pPr algn="r" rtl="1" eaLnBrk="1" hangingPunct="1"/>
            <a:r>
              <a:rPr lang="fa-IR" smtClean="0">
                <a:cs typeface="B Nazanin" pitchFamily="2" charset="-78"/>
              </a:rPr>
              <a:t>از غوطه ورنمودن بيش از مدت توصيه شده وسايل در محلولهاي گندزدا جداً خودداري شو</a:t>
            </a:r>
            <a:r>
              <a:rPr lang="fa-IR" smtClean="0"/>
              <a:t>د.</a:t>
            </a:r>
          </a:p>
          <a:p>
            <a:pPr algn="r" rtl="1" eaLnBrk="1" hangingPunct="1"/>
            <a:r>
              <a:rPr lang="fa-IR" smtClean="0"/>
              <a:t>مواد گندزدا را در مكانهاي مناسب و در دماي مناسب نگهداري نموده واز قراردادن آنها در كنار گرما جداً خودداري شود در غير اينصورت اثرات محلول يا ماده گندزدا به سرعت از بين مي رود.</a:t>
            </a:r>
          </a:p>
          <a:p>
            <a:pPr algn="r" rtl="1" eaLnBrk="1" hangingPunct="1"/>
            <a:r>
              <a:rPr lang="fa-IR" smtClean="0"/>
              <a:t>مواد يا محلولهاي گندزدا را در بطريهاي در بسته نگهداري نموده و بر روي بطريها حتماً مشخصات محلول يا ماده گندزدا قيد شده باشد.</a:t>
            </a:r>
          </a:p>
          <a:p>
            <a:pPr algn="r" rtl="1" eaLnBrk="1" hangingPunct="1"/>
            <a:r>
              <a:rPr lang="fa-IR" smtClean="0"/>
              <a:t>از تهيه بيش از اندازه مورد نياز روزانه محلولهاي گندزدايي كه براي روزهاي بعد قابل استفاده نيستند جدا خودداري شود.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algn="r" rtl="1" eaLnBrk="1" hangingPunct="1"/>
            <a:r>
              <a:rPr lang="fa-IR" smtClean="0"/>
              <a:t>بعد ازانقضاي مدت استفاده محلولهاي ساخته شده حتماً آنها را دور ريخته محلول تازه تهيه گردد.</a:t>
            </a:r>
          </a:p>
          <a:p>
            <a:pPr algn="r" rtl="1" eaLnBrk="1" hangingPunct="1"/>
            <a:endParaRPr lang="fa-IR" dirty="0" smtClean="0"/>
          </a:p>
          <a:p>
            <a:pPr algn="r" rtl="1" eaLnBrk="1" hangingPunct="1"/>
            <a:r>
              <a:rPr lang="fa-IR" dirty="0" smtClean="0"/>
              <a:t>ثبت تاريخ ساخت محلول گندزدا و غلظت آن براي محلولهايي كه قابليت مصرف بيش از يك روز را دارند روي بطري آنها الزاميست.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sz="2800" b="1" smtClean="0">
                <a:cs typeface="B Nazanin" pitchFamily="2" charset="-78"/>
              </a:rPr>
              <a:t>ضد عفونی و گند زدایی به تفکیک بخشهای مختلف :</a:t>
            </a:r>
            <a:r>
              <a:rPr lang="fa-IR" b="1" smtClean="0"/>
              <a:t/>
            </a:r>
            <a:br>
              <a:rPr lang="fa-IR" b="1" smtClean="0"/>
            </a:br>
            <a:endParaRPr lang="fa-IR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fa-IR" dirty="0" smtClean="0">
                <a:solidFill>
                  <a:schemeClr val="accent6">
                    <a:lumMod val="50000"/>
                  </a:schemeClr>
                </a:solidFill>
              </a:rPr>
              <a:t>سطوح دیوارها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800" dirty="0" smtClean="0"/>
              <a:t>شستشو با آب و مواد پاک کننده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800" dirty="0" smtClean="0"/>
              <a:t>دستمال کشی با محلول ضد عفونی</a:t>
            </a:r>
          </a:p>
          <a:p>
            <a:pPr marL="514350" indent="-514350" algn="r" rtl="1" eaLnBrk="1" hangingPunct="1">
              <a:buFont typeface="Arial" pitchFamily="34" charset="0"/>
              <a:buNone/>
              <a:defRPr/>
            </a:pPr>
            <a:r>
              <a:rPr lang="fa-IR" dirty="0" smtClean="0">
                <a:solidFill>
                  <a:srgbClr val="C00000"/>
                </a:solidFill>
              </a:rPr>
              <a:t>توجه : </a:t>
            </a:r>
            <a:r>
              <a:rPr lang="fa-IR" sz="2800" dirty="0" smtClean="0"/>
              <a:t>کلیه سطوح ابتدا با محلول کاملا اسپری و مرطوب شده و پس از گذشت 15 دقیقه با پارچه تمیز خشک گردد.</a:t>
            </a:r>
          </a:p>
          <a:p>
            <a:pPr marL="514350" indent="-514350" algn="r" rtl="1" eaLnBrk="1" hangingPunct="1">
              <a:buFont typeface="Arial" pitchFamily="34" charset="0"/>
              <a:buNone/>
              <a:defRPr/>
            </a:pPr>
            <a:endParaRPr lang="fa-IR" dirty="0" smtClean="0"/>
          </a:p>
          <a:p>
            <a:pPr marL="514350" indent="-514350" algn="r" rtl="1" eaLnBrk="1" hangingPunct="1">
              <a:defRPr/>
            </a:pPr>
            <a:r>
              <a:rPr lang="fa-IR" dirty="0" smtClean="0">
                <a:solidFill>
                  <a:schemeClr val="accent6">
                    <a:lumMod val="50000"/>
                  </a:schemeClr>
                </a:solidFill>
              </a:rPr>
              <a:t>میز کار، استیشن پرستاری و جلد دفاتر 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800" dirty="0" smtClean="0"/>
              <a:t>گردگیری و نظافت با دستمال تمیز و مرطوب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800" dirty="0" smtClean="0"/>
              <a:t>گندزدایی با دستمال آغشته به محلول ضدعفونی کننده با پایه الکلی به صورت روزانه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fa-IR" dirty="0" smtClean="0">
                <a:solidFill>
                  <a:schemeClr val="accent6">
                    <a:lumMod val="50000"/>
                  </a:schemeClr>
                </a:solidFill>
              </a:rPr>
              <a:t>ترالی دارو و اورژانس ، جا پرونده ای و پایه سرم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800" dirty="0" smtClean="0"/>
              <a:t>گردگیری و نظافت با دستمال تمیز و مرطوب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800" dirty="0" smtClean="0"/>
              <a:t>گندزدایی با دستمال آغشته به محلول ضدعفونی کننده</a:t>
            </a:r>
          </a:p>
          <a:p>
            <a:pPr marL="514350" indent="-514350" algn="r" rtl="1" eaLnBrk="1" hangingPunct="1">
              <a:buFont typeface="Arial" pitchFamily="34" charset="0"/>
              <a:buNone/>
              <a:defRPr/>
            </a:pPr>
            <a:endParaRPr lang="fa-IR" sz="2800" dirty="0" smtClean="0"/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endParaRPr lang="fa-IR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514350" indent="-514350" algn="r" rtl="1" eaLnBrk="1" hangingPunct="1">
              <a:defRPr/>
            </a:pPr>
            <a:r>
              <a:rPr lang="fa-IR" dirty="0" smtClean="0">
                <a:solidFill>
                  <a:schemeClr val="accent6">
                    <a:lumMod val="50000"/>
                  </a:schemeClr>
                </a:solidFill>
              </a:rPr>
              <a:t>کلیه تلفن ها ، دستگیره درب ها و تجهیزات کامپیوتر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800" dirty="0" smtClean="0"/>
              <a:t>نظافت با دستمال تمیز و مرطوب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800" dirty="0" smtClean="0"/>
              <a:t>اسپری محلول ضد عفونی کننده روی آن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800" dirty="0" smtClean="0"/>
              <a:t>خشک کردن با پارچه تمیز پس از گذشت زمان 15 دقیقه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endParaRPr lang="fa-IR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1421" y="-403621"/>
            <a:ext cx="5669758" cy="8001000"/>
          </a:xfrm>
        </p:spPr>
      </p:pic>
      <p:sp>
        <p:nvSpPr>
          <p:cNvPr id="5" name="Rounded Rectangle 4"/>
          <p:cNvSpPr/>
          <p:nvPr/>
        </p:nvSpPr>
        <p:spPr>
          <a:xfrm>
            <a:off x="3124200" y="1550949"/>
            <a:ext cx="1447800" cy="6932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629400" y="1977482"/>
            <a:ext cx="1295400" cy="68951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181600" y="3276600"/>
            <a:ext cx="1066800" cy="609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800600" y="4953000"/>
            <a:ext cx="914400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7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fa-IR" dirty="0" smtClean="0">
                <a:solidFill>
                  <a:schemeClr val="accent6">
                    <a:lumMod val="50000"/>
                  </a:schemeClr>
                </a:solidFill>
              </a:rPr>
              <a:t>تخت های بستری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800" dirty="0" smtClean="0"/>
              <a:t>جدا کردن ملحفه ها و قرار دادن در بین مربوطه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800" dirty="0" smtClean="0"/>
              <a:t>نظافت کامل از بالا به پائین با دستمال تمیز و مرطوب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800" dirty="0" smtClean="0"/>
              <a:t>گند زدایی با دستمال آغشته به محلول 20 تا 25 سی سی آی ژاول/وایتکس در یک لیتر آب و یا یک محلول ضدعفونی کننده با پایه الکلی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800" dirty="0" smtClean="0"/>
              <a:t>قرار دادن ملحفه تمیز در تخت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endParaRPr lang="fa-IR" sz="2800" dirty="0" smtClean="0"/>
          </a:p>
          <a:p>
            <a:pPr marL="514350" indent="-514350" algn="r" rtl="1" eaLnBrk="1" hangingPunct="1">
              <a:defRPr/>
            </a:pPr>
            <a:r>
              <a:rPr lang="fa-IR" dirty="0" smtClean="0">
                <a:solidFill>
                  <a:schemeClr val="accent6">
                    <a:lumMod val="50000"/>
                  </a:schemeClr>
                </a:solidFill>
              </a:rPr>
              <a:t>لاکر ، میز غذا و سطوح آبدارخانه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800" dirty="0" smtClean="0"/>
              <a:t>نظافت و دستمال کشی کامل با دستمال تمیز و مرطوب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800" dirty="0" smtClean="0"/>
              <a:t>گند زدایی با دستمال آغشته به محلول ضد عفونی کننده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endParaRPr lang="fa-IR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r" rtl="1" eaLnBrk="1" hangingPunct="1">
              <a:defRPr/>
            </a:pPr>
            <a:endParaRPr lang="fa-IR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324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fa-IR" sz="2800" dirty="0" smtClean="0">
                <a:solidFill>
                  <a:schemeClr val="accent6">
                    <a:lumMod val="50000"/>
                  </a:schemeClr>
                </a:solidFill>
              </a:rPr>
              <a:t>ویلچر و برانکارد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600" dirty="0" smtClean="0"/>
              <a:t>شستشو با آب داغ و پاک کننده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600" dirty="0" smtClean="0"/>
              <a:t>گندزدایی با دستمال آغشته به محلول 20-25 سی سی آب ژاول/وایتکس در لیتر آب پس از هر بار آلوده شدن به خون و ترشحات و به صورت هفتگی و یا یک محلول ضد عفونی کننده با پایه الکلی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endParaRPr lang="fa-IR" sz="2800" dirty="0" smtClean="0"/>
          </a:p>
          <a:p>
            <a:pPr marL="514350" indent="-514350" algn="r" rtl="1" eaLnBrk="1" hangingPunct="1">
              <a:defRPr/>
            </a:pPr>
            <a:r>
              <a:rPr lang="fa-IR" sz="2800" dirty="0" smtClean="0">
                <a:solidFill>
                  <a:schemeClr val="accent6">
                    <a:lumMod val="50000"/>
                  </a:schemeClr>
                </a:solidFill>
              </a:rPr>
              <a:t>گوشی پزشکی</a:t>
            </a:r>
          </a:p>
          <a:p>
            <a:pPr marL="514350" indent="-514350" algn="r" rtl="1" eaLnBrk="1" hangingPunct="1">
              <a:buFont typeface="Wingdings" pitchFamily="2" charset="2"/>
              <a:buChar char="Ø"/>
              <a:defRPr/>
            </a:pPr>
            <a:r>
              <a:rPr lang="fa-IR" sz="2600" dirty="0" smtClean="0"/>
              <a:t>نظافت با دستمال تمیز و گندزدایی با دستمال آغشته به محلول ضد عفونی کننده پس از هر بار استفاده</a:t>
            </a:r>
          </a:p>
          <a:p>
            <a:pPr marL="514350" indent="-514350" algn="r" rtl="1" eaLnBrk="1" hangingPunct="1">
              <a:buFont typeface="Wingdings" pitchFamily="2" charset="2"/>
              <a:buChar char="Ø"/>
              <a:defRPr/>
            </a:pPr>
            <a:endParaRPr lang="fa-IR" sz="2600" dirty="0" smtClean="0"/>
          </a:p>
          <a:p>
            <a:pPr marL="514350" indent="-514350" algn="r" rtl="1" eaLnBrk="1" hangingPunct="1">
              <a:defRPr/>
            </a:pPr>
            <a:r>
              <a:rPr lang="fa-IR" sz="2800" dirty="0" smtClean="0">
                <a:solidFill>
                  <a:schemeClr val="accent6">
                    <a:lumMod val="50000"/>
                  </a:schemeClr>
                </a:solidFill>
              </a:rPr>
              <a:t>آمبوبگ ، ماسک و لیوان اکسیژن</a:t>
            </a:r>
          </a:p>
          <a:p>
            <a:pPr marL="514350" indent="-514350" algn="r" rtl="1" eaLnBrk="1" hangingPunct="1">
              <a:buFont typeface="Wingdings" pitchFamily="2" charset="2"/>
              <a:buChar char="Ø"/>
              <a:defRPr/>
            </a:pPr>
            <a:r>
              <a:rPr lang="fa-IR" sz="2600" dirty="0" smtClean="0"/>
              <a:t>پس از استفاده ، با آب داغ و پاک کننده شسته و با محلول ضدعفونی گندزدایی ، آبکشی ، خشک و در جای تمیز نگهداری شود.</a:t>
            </a:r>
          </a:p>
          <a:p>
            <a:pPr marL="514350" indent="-514350" algn="r" rtl="1" eaLnBrk="1" hangingPunct="1">
              <a:buFont typeface="Wingdings" pitchFamily="2" charset="2"/>
              <a:buChar char="Ø"/>
              <a:defRPr/>
            </a:pPr>
            <a:endParaRPr lang="fa-IR" sz="2600" dirty="0" smtClean="0"/>
          </a:p>
          <a:p>
            <a:pPr marL="514350" indent="-514350" algn="r" rtl="1" eaLnBrk="1" hangingPunct="1">
              <a:buFont typeface="Wingdings" pitchFamily="2" charset="2"/>
              <a:buChar char="Ø"/>
              <a:defRPr/>
            </a:pPr>
            <a:endParaRPr lang="fa-IR" sz="28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4770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fa-IR" sz="2800" dirty="0" smtClean="0">
                <a:solidFill>
                  <a:schemeClr val="accent6">
                    <a:lumMod val="50000"/>
                  </a:schemeClr>
                </a:solidFill>
              </a:rPr>
              <a:t>ابزار ست پانسمان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600" dirty="0" smtClean="0"/>
              <a:t>شستشو با آب و زدودن آلودگی با برس کشی کامل ابزار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600" dirty="0" smtClean="0"/>
              <a:t>غوطه ور سازی در محلول ضدعفونی کننده مناسب به مدت 15 دقیقه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600" dirty="0" smtClean="0"/>
              <a:t>آبکشی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600" dirty="0" smtClean="0"/>
              <a:t>خشک نمودن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600" dirty="0" smtClean="0"/>
              <a:t>پک کردن ابزار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600" dirty="0" smtClean="0"/>
              <a:t>استریل نمودن در دستگاه و نگهداری در محل خشک و تمیز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endParaRPr lang="fa-IR" sz="2600" dirty="0" smtClean="0"/>
          </a:p>
          <a:p>
            <a:pPr marL="514350" indent="-514350" algn="r" rtl="1" eaLnBrk="1" hangingPunct="1">
              <a:defRPr/>
            </a:pPr>
            <a:r>
              <a:rPr lang="fa-IR" sz="2600" dirty="0" smtClean="0">
                <a:solidFill>
                  <a:schemeClr val="accent6">
                    <a:lumMod val="50000"/>
                  </a:schemeClr>
                </a:solidFill>
              </a:rPr>
              <a:t>یخچال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600" dirty="0" smtClean="0"/>
              <a:t>نظافت کامل با دستمال تمیز و گندزدایی با دستمال آغشته به محلول ضد عفونی کننده مناسب در پایان هر شیفت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600" dirty="0" smtClean="0"/>
              <a:t>شستشو با آب و دترجنت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600" dirty="0" smtClean="0"/>
              <a:t>آبکشی و گند زدایی با دستمال تمیز آغشته به محلول ضد عفونی کننده مناسب به صورت هفتگی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fa-IR" sz="2800" dirty="0" smtClean="0">
                <a:solidFill>
                  <a:schemeClr val="accent6">
                    <a:lumMod val="50000"/>
                  </a:schemeClr>
                </a:solidFill>
              </a:rPr>
              <a:t>سطل ها و بین های بزرگ زباله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600" dirty="0" smtClean="0"/>
              <a:t>شستشو با آب داغ و پا ک کننده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600" dirty="0" smtClean="0"/>
              <a:t>گندزدایی با دستمال آغشته به محلول 20-25 سی سی آب ژاول/وایتکس در لیتر آب پس از هر بار آلوده شدن به خون و ترشحات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endParaRPr lang="fa-IR" sz="2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514350" indent="-514350" algn="r" rtl="1" eaLnBrk="1" hangingPunct="1">
              <a:defRPr/>
            </a:pPr>
            <a:r>
              <a:rPr lang="fa-IR" sz="2800" dirty="0" smtClean="0">
                <a:solidFill>
                  <a:schemeClr val="accent6">
                    <a:lumMod val="50000"/>
                  </a:schemeClr>
                </a:solidFill>
              </a:rPr>
              <a:t>سرویسهای بهداشتی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600" dirty="0" smtClean="0"/>
              <a:t>روزانه 3 بار به طور کامل با آب و پاک کننده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600" dirty="0" smtClean="0"/>
              <a:t>هفتگی ، شستشو با آب و پاک کننده و گندزدایی با محلول 20 تا 25 سی سی آب ژاول</a:t>
            </a:r>
          </a:p>
          <a:p>
            <a:pPr marL="514350" indent="-514350" algn="r" rtl="1" eaLnBrk="1" hangingPunct="1">
              <a:buFont typeface="+mj-lt"/>
              <a:buAutoNum type="arabicPeriod"/>
              <a:defRPr/>
            </a:pPr>
            <a:r>
              <a:rPr lang="fa-IR" sz="2600" dirty="0" smtClean="0"/>
              <a:t>در صورت آلوده شدن توسط بیماران با عفونت گوارشی ، شسته شده و سپس با کرئولین گندزدایی گردد.</a:t>
            </a:r>
            <a:endParaRPr lang="fa-IR" sz="26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6553200"/>
          </a:xfrm>
        </p:spPr>
        <p:txBody>
          <a:bodyPr/>
          <a:lstStyle/>
          <a:p>
            <a:pPr algn="r" rtl="1" eaLnBrk="1" hangingPunct="1"/>
            <a:r>
              <a:rPr lang="fa-IR" sz="2800" dirty="0" smtClean="0">
                <a:solidFill>
                  <a:schemeClr val="accent6">
                    <a:lumMod val="50000"/>
                  </a:schemeClr>
                </a:solidFill>
              </a:rPr>
              <a:t>کمد دارویی</a:t>
            </a:r>
          </a:p>
          <a:p>
            <a:pPr marL="514350" indent="-514350" algn="r" rtl="1" eaLnBrk="1" hangingPunct="1">
              <a:buFont typeface="+mj-lt"/>
              <a:buAutoNum type="arabicPeriod"/>
            </a:pPr>
            <a:r>
              <a:rPr lang="fa-IR" sz="2600" dirty="0" smtClean="0"/>
              <a:t>گردگیری و نظافت با دستمال تمیز و مرطوب</a:t>
            </a:r>
          </a:p>
          <a:p>
            <a:pPr marL="514350" indent="-514350" algn="r" rtl="1" eaLnBrk="1" hangingPunct="1">
              <a:buFont typeface="+mj-lt"/>
              <a:buAutoNum type="arabicPeriod"/>
            </a:pPr>
            <a:r>
              <a:rPr lang="fa-IR" sz="2600" dirty="0" smtClean="0"/>
              <a:t>گند زدایی با دستمال تمیز آغشته به محلول ضد عفونی کننده مناسب</a:t>
            </a:r>
          </a:p>
          <a:p>
            <a:pPr marL="514350" indent="-514350" algn="r" rtl="1" eaLnBrk="1" hangingPunct="1">
              <a:buFont typeface="+mj-lt"/>
              <a:buAutoNum type="arabicPeriod"/>
            </a:pPr>
            <a:endParaRPr lang="fa-IR" sz="2600" dirty="0" smtClean="0"/>
          </a:p>
          <a:p>
            <a:pPr marL="514350" indent="-514350" algn="r" rtl="1" eaLnBrk="1" hangingPunct="1"/>
            <a:r>
              <a:rPr lang="fa-IR" sz="2800" dirty="0" smtClean="0">
                <a:solidFill>
                  <a:schemeClr val="accent6">
                    <a:lumMod val="50000"/>
                  </a:schemeClr>
                </a:solidFill>
              </a:rPr>
              <a:t>سونیکیت</a:t>
            </a:r>
          </a:p>
          <a:p>
            <a:pPr marL="514350" indent="-514350" algn="r" rtl="1" eaLnBrk="1" hangingPunct="1">
              <a:buFont typeface="+mj-lt"/>
              <a:buAutoNum type="arabicPeriod"/>
            </a:pPr>
            <a:r>
              <a:rPr lang="fa-IR" sz="2600" dirty="0" smtClean="0"/>
              <a:t>نظافت کامل با دستمال تمیز مرطوب و زدودن کلیه آلودگیهای قابل رویت</a:t>
            </a:r>
          </a:p>
          <a:p>
            <a:pPr marL="514350" indent="-514350" algn="r" rtl="1" eaLnBrk="1" hangingPunct="1">
              <a:buFont typeface="+mj-lt"/>
              <a:buAutoNum type="arabicPeriod"/>
            </a:pPr>
            <a:r>
              <a:rPr lang="fa-IR" sz="2600" dirty="0" smtClean="0"/>
              <a:t>ضد عفونی با دستمال (پنبه ) تمیز آغشته به محلول ضدعفونی پس از هر بار استفاده</a:t>
            </a:r>
          </a:p>
          <a:p>
            <a:pPr marL="514350" indent="-514350" algn="r" rtl="1" eaLnBrk="1" hangingPunct="1">
              <a:buFont typeface="+mj-lt"/>
              <a:buAutoNum type="arabicPeriod"/>
            </a:pPr>
            <a:endParaRPr lang="fa-IR" sz="2600" dirty="0" smtClean="0"/>
          </a:p>
          <a:p>
            <a:pPr marL="514350" indent="-514350" algn="r" rtl="1" eaLnBrk="1" hangingPunct="1"/>
            <a:r>
              <a:rPr lang="fa-IR" sz="2800" dirty="0" smtClean="0">
                <a:solidFill>
                  <a:schemeClr val="accent6">
                    <a:lumMod val="50000"/>
                  </a:schemeClr>
                </a:solidFill>
              </a:rPr>
              <a:t>ترازو</a:t>
            </a:r>
          </a:p>
          <a:p>
            <a:pPr marL="514350" indent="-514350" algn="r" rtl="1" eaLnBrk="1" hangingPunct="1">
              <a:buFont typeface="+mj-lt"/>
              <a:buAutoNum type="arabicPeriod"/>
            </a:pPr>
            <a:r>
              <a:rPr lang="fa-IR" sz="2600" dirty="0" smtClean="0"/>
              <a:t>نظافت کامل با دستمال تمیز</a:t>
            </a:r>
          </a:p>
          <a:p>
            <a:pPr marL="514350" indent="-514350" algn="r" rtl="1" eaLnBrk="1" hangingPunct="1">
              <a:buFont typeface="+mj-lt"/>
              <a:buAutoNum type="arabicPeriod"/>
            </a:pPr>
            <a:r>
              <a:rPr lang="fa-IR" sz="2600" dirty="0" smtClean="0"/>
              <a:t>گندزدایی بوسیله اسپری نمودن محلول ضدعفونی مناسب روی تمام سطوح</a:t>
            </a:r>
          </a:p>
          <a:p>
            <a:pPr marL="514350" indent="-514350" algn="r" rtl="1" eaLnBrk="1" hangingPunct="1">
              <a:buFont typeface="+mj-lt"/>
              <a:buAutoNum type="arabicPeriod"/>
            </a:pPr>
            <a:r>
              <a:rPr lang="fa-IR" sz="2600" dirty="0" smtClean="0"/>
              <a:t>خشک کردن با پارچه تمیز پس از گذشت زمان یک دقیقه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534400" cy="6858000"/>
          </a:xfrm>
        </p:spPr>
        <p:txBody>
          <a:bodyPr/>
          <a:lstStyle/>
          <a:p>
            <a:pPr algn="ctr" rtl="1">
              <a:buNone/>
            </a:pPr>
            <a:r>
              <a:rPr lang="fa-IR" dirty="0" smtClean="0">
                <a:solidFill>
                  <a:srgbClr val="FF0000"/>
                </a:solidFill>
                <a:cs typeface="B Titr" pitchFamily="2" charset="-78"/>
              </a:rPr>
              <a:t>2 - بسته بندی وسایل</a:t>
            </a:r>
          </a:p>
          <a:p>
            <a:pPr algn="r" rtl="1">
              <a:buNone/>
            </a:pPr>
            <a:r>
              <a:rPr lang="fa-IR" sz="2600" dirty="0" smtClean="0"/>
              <a:t>در هنگام بسته بندی وسایل دقت شود که جلد آن بدون سوراخ ، تمیز واندازه آن متناسب با وسیله ای باشد که قرار است درون آن پک شود</a:t>
            </a:r>
            <a:r>
              <a:rPr lang="fa-IR" sz="2600" dirty="0" smtClean="0"/>
              <a:t>.</a:t>
            </a:r>
          </a:p>
          <a:p>
            <a:pPr algn="r" rtl="1">
              <a:buNone/>
            </a:pPr>
            <a:endParaRPr lang="fa-IR" sz="2600" dirty="0" smtClean="0"/>
          </a:p>
          <a:p>
            <a:pPr algn="r" rtl="1"/>
            <a:r>
              <a:rPr lang="fa-IR" dirty="0" smtClean="0"/>
              <a:t>وسایل </a:t>
            </a:r>
            <a:r>
              <a:rPr lang="fa-IR" dirty="0"/>
              <a:t>مورد نیاز را بر حسب نوع استفاده داخل پارچه گذاشته و می پیچیم.</a:t>
            </a:r>
            <a:r>
              <a:rPr lang="en-US" dirty="0">
                <a:cs typeface="B Nazanin" pitchFamily="2" charset="-78"/>
              </a:rPr>
              <a:t/>
            </a:r>
            <a:br>
              <a:rPr lang="en-US" dirty="0">
                <a:cs typeface="B Nazanin" pitchFamily="2" charset="-78"/>
              </a:rPr>
            </a:br>
            <a:r>
              <a:rPr lang="ar-SA" dirty="0"/>
              <a:t>جهت استريل كردن وسايل پانسمان با اتو كلاو (حرارت مرطوب) لازم است وسايل مورد نياز را در دو لايه پارچه كتان و يا دو لايه كاغذ گراف و يا كاغذ سفيد بسته بندي </a:t>
            </a:r>
            <a:r>
              <a:rPr lang="fa-IR" dirty="0"/>
              <a:t>شود.</a:t>
            </a:r>
            <a:r>
              <a:rPr lang="en-US" sz="2400" dirty="0"/>
              <a:t/>
            </a:r>
            <a:br>
              <a:rPr lang="en-US" sz="2400" dirty="0"/>
            </a:br>
            <a:endParaRPr lang="fa-IR" sz="2600" dirty="0" smtClean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"/>
            <a:ext cx="8229600" cy="5867399"/>
          </a:xfrm>
        </p:spPr>
        <p:txBody>
          <a:bodyPr/>
          <a:lstStyle/>
          <a:p>
            <a:pPr algn="r" rtl="1">
              <a:buNone/>
            </a:pPr>
            <a:r>
              <a:rPr lang="fa-IR" sz="3600" dirty="0">
                <a:solidFill>
                  <a:schemeClr val="accent6">
                    <a:lumMod val="50000"/>
                  </a:schemeClr>
                </a:solidFill>
              </a:rPr>
              <a:t>مراحل بسته بندی :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2400" dirty="0"/>
              <a:t>گوشه مربوط به طرف خودتان را محکم روی وسیله ای که در وسط آن قرار دارد بکشید و دوباره انتهای گوشه را به طرف خود برگردانید.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2400" dirty="0"/>
              <a:t>گوشه طرف راست جلد را محکم به طرف وسط پک بکشید و دوباره انتهای گوشه را برگردانید.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2400" dirty="0"/>
              <a:t>گوشه طرف چپ را محکم بکشید و بر روی گوشه راست قرار دهید و سپس انتهای گوشه آن را برگردانید.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2400" dirty="0"/>
              <a:t>گوشه مقابل خود را پس از تا کردن دو طرف آن ، محکم روی پک بکشید و انتهای گوشه را پس از برگرداندن در زیر دو گوشه چپ و راست که روی هم قرار دارند بگذارید.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2400" dirty="0"/>
              <a:t>نوار تست اتوکلاو را با ذکر تاریخ و اسم وسیله حتما بر روی پک بچسبانید.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475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"/>
            <a:ext cx="85344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47800" y="1676400"/>
            <a:ext cx="533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1</a:t>
            </a:r>
            <a:endParaRPr lang="fa-IR" dirty="0"/>
          </a:p>
        </p:txBody>
      </p:sp>
      <p:sp>
        <p:nvSpPr>
          <p:cNvPr id="6" name="TextBox 5"/>
          <p:cNvSpPr txBox="1"/>
          <p:nvPr/>
        </p:nvSpPr>
        <p:spPr>
          <a:xfrm>
            <a:off x="3657600" y="1447800"/>
            <a:ext cx="3810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2</a:t>
            </a:r>
            <a:endParaRPr lang="fa-IR" dirty="0"/>
          </a:p>
        </p:txBody>
      </p:sp>
      <p:sp>
        <p:nvSpPr>
          <p:cNvPr id="7" name="TextBox 6"/>
          <p:cNvSpPr txBox="1"/>
          <p:nvPr/>
        </p:nvSpPr>
        <p:spPr>
          <a:xfrm>
            <a:off x="5562600" y="1447800"/>
            <a:ext cx="381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3</a:t>
            </a:r>
            <a:endParaRPr lang="fa-IR" dirty="0"/>
          </a:p>
        </p:txBody>
      </p:sp>
      <p:sp>
        <p:nvSpPr>
          <p:cNvPr id="8" name="TextBox 7"/>
          <p:cNvSpPr txBox="1"/>
          <p:nvPr/>
        </p:nvSpPr>
        <p:spPr>
          <a:xfrm>
            <a:off x="7391400" y="1600200"/>
            <a:ext cx="457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4</a:t>
            </a:r>
            <a:endParaRPr lang="fa-IR" dirty="0"/>
          </a:p>
        </p:txBody>
      </p:sp>
      <p:sp>
        <p:nvSpPr>
          <p:cNvPr id="9" name="TextBox 8"/>
          <p:cNvSpPr txBox="1"/>
          <p:nvPr/>
        </p:nvSpPr>
        <p:spPr>
          <a:xfrm>
            <a:off x="1447800" y="4038600"/>
            <a:ext cx="3048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5</a:t>
            </a:r>
            <a:endParaRPr lang="fa-IR" dirty="0"/>
          </a:p>
        </p:txBody>
      </p:sp>
      <p:sp>
        <p:nvSpPr>
          <p:cNvPr id="10" name="TextBox 9"/>
          <p:cNvSpPr txBox="1"/>
          <p:nvPr/>
        </p:nvSpPr>
        <p:spPr>
          <a:xfrm>
            <a:off x="3505200" y="3886200"/>
            <a:ext cx="3810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6</a:t>
            </a:r>
            <a:endParaRPr lang="fa-IR" dirty="0"/>
          </a:p>
        </p:txBody>
      </p:sp>
      <p:sp>
        <p:nvSpPr>
          <p:cNvPr id="11" name="TextBox 10"/>
          <p:cNvSpPr txBox="1"/>
          <p:nvPr/>
        </p:nvSpPr>
        <p:spPr>
          <a:xfrm>
            <a:off x="5257800" y="3886200"/>
            <a:ext cx="304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7</a:t>
            </a:r>
            <a:endParaRPr lang="fa-IR" dirty="0"/>
          </a:p>
        </p:txBody>
      </p:sp>
      <p:sp>
        <p:nvSpPr>
          <p:cNvPr id="12" name="TextBox 11"/>
          <p:cNvSpPr txBox="1"/>
          <p:nvPr/>
        </p:nvSpPr>
        <p:spPr>
          <a:xfrm>
            <a:off x="7315200" y="3810000"/>
            <a:ext cx="304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8</a:t>
            </a:r>
            <a:endParaRPr lang="fa-IR" dirty="0"/>
          </a:p>
        </p:txBody>
      </p:sp>
      <p:sp>
        <p:nvSpPr>
          <p:cNvPr id="13" name="TextBox 12"/>
          <p:cNvSpPr txBox="1"/>
          <p:nvPr/>
        </p:nvSpPr>
        <p:spPr>
          <a:xfrm>
            <a:off x="1295400" y="6248400"/>
            <a:ext cx="457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9</a:t>
            </a:r>
            <a:endParaRPr lang="fa-IR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0" y="6096000"/>
            <a:ext cx="6096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10</a:t>
            </a:r>
            <a:endParaRPr lang="fa-IR" dirty="0"/>
          </a:p>
        </p:txBody>
      </p:sp>
      <p:sp>
        <p:nvSpPr>
          <p:cNvPr id="15" name="TextBox 14"/>
          <p:cNvSpPr txBox="1"/>
          <p:nvPr/>
        </p:nvSpPr>
        <p:spPr>
          <a:xfrm>
            <a:off x="7315200" y="6096000"/>
            <a:ext cx="4572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11</a:t>
            </a:r>
            <a:endParaRPr lang="fa-IR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10600" cy="6553200"/>
          </a:xfrm>
        </p:spPr>
        <p:txBody>
          <a:bodyPr/>
          <a:lstStyle/>
          <a:p>
            <a:pPr algn="r" rtl="1" eaLnBrk="1" hangingPunct="1">
              <a:buNone/>
            </a:pPr>
            <a:endParaRPr lang="fa-IR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r" rtl="1" eaLnBrk="1" hangingPunct="1">
              <a:buNone/>
            </a:pPr>
            <a:r>
              <a:rPr lang="fa-IR" b="1" dirty="0" smtClean="0">
                <a:solidFill>
                  <a:schemeClr val="accent6">
                    <a:lumMod val="50000"/>
                  </a:schemeClr>
                </a:solidFill>
              </a:rPr>
              <a:t>هنگام پيچيدن و قراردادن وسايل نكات زير رعايت گردد :</a:t>
            </a:r>
          </a:p>
          <a:p>
            <a:pPr algn="r" rtl="1" eaLnBrk="1" hangingPunct="1"/>
            <a:r>
              <a:rPr lang="fa-IR" sz="2800" dirty="0" smtClean="0">
                <a:cs typeface="B Nazanin" pitchFamily="2" charset="-78"/>
              </a:rPr>
              <a:t>شان و پارچه هاي مورد مصرف قبل از استريل شدن براي حذف آلودگي و افزايش طول عمر پارچه، بايد شسته و خشک شوند .</a:t>
            </a:r>
          </a:p>
          <a:p>
            <a:pPr algn="r" rtl="1" eaLnBrk="1" hangingPunct="1"/>
            <a:r>
              <a:rPr lang="fa-IR" sz="2800" dirty="0" smtClean="0">
                <a:cs typeface="B Nazanin" pitchFamily="2" charset="-78"/>
              </a:rPr>
              <a:t>از به كار بردن بيش از دو لايه براي بسته بندي اجتناب شود.</a:t>
            </a:r>
          </a:p>
          <a:p>
            <a:pPr algn="r" rtl="1" eaLnBrk="1" hangingPunct="1"/>
            <a:r>
              <a:rPr lang="fa-IR" sz="2800" dirty="0" smtClean="0">
                <a:cs typeface="B Nazanin" pitchFamily="2" charset="-78"/>
              </a:rPr>
              <a:t>اندازه پک ها 50*30*30 سانتي متر يا 6کيلوگرم بيشتر نشود تابخار کاملا در آن نفوذ کند .</a:t>
            </a:r>
          </a:p>
          <a:p>
            <a:pPr algn="r" rtl="1" eaLnBrk="1" hangingPunct="1"/>
            <a:r>
              <a:rPr lang="fa-IR" sz="2800" dirty="0" smtClean="0">
                <a:cs typeface="B Nazanin" pitchFamily="2" charset="-78"/>
              </a:rPr>
              <a:t>از پيچيدن بسيار محكم و يا كاملاً شل وسايل اجتناب كنيد. </a:t>
            </a:r>
          </a:p>
          <a:p>
            <a:pPr algn="r" rtl="1" eaLnBrk="1" hangingPunct="1"/>
            <a:r>
              <a:rPr lang="fa-IR" sz="2800" dirty="0" smtClean="0">
                <a:cs typeface="B Nazanin" pitchFamily="2" charset="-78"/>
              </a:rPr>
              <a:t>از ازدحام زياد پگ ها خودداري شود. </a:t>
            </a:r>
          </a:p>
          <a:p>
            <a:pPr algn="r" rtl="1" eaLnBrk="1" hangingPunct="1"/>
            <a:r>
              <a:rPr lang="fa-IR" sz="2800" dirty="0" smtClean="0">
                <a:cs typeface="B Nazanin" pitchFamily="2" charset="-78"/>
              </a:rPr>
              <a:t>ضروري است وسايل فلزي با دسته بلند، بطري ها يا ظروفي كه هوا به داخل آن نفوذ نمی كنند، با در باز و از پهلو در دستگاه قرارداده </a:t>
            </a:r>
            <a:r>
              <a:rPr lang="fa-IR" sz="2600" dirty="0" smtClean="0">
                <a:cs typeface="B Nazanin" pitchFamily="2" charset="-78"/>
              </a:rPr>
              <a:t>شود(قائم قرارداده نشود.)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algn="r" rtl="1" eaLnBrk="1" hangingPunct="1"/>
            <a:r>
              <a:rPr lang="fa-IR" sz="2600" dirty="0" smtClean="0"/>
              <a:t>در دستگاه اتو کلاوهمه وسايل متصل به هم بايد از هم جدا شده و در يک وضعيت آزاد قرار گيرند. لبه هاي تيز وسايل را مي توان با گاز پيچيد تا از کند شدن نقاط تيز جلوگيري شود.</a:t>
            </a:r>
          </a:p>
          <a:p>
            <a:pPr algn="r" rtl="1" eaLnBrk="1" hangingPunct="1"/>
            <a:r>
              <a:rPr lang="fa-IR" sz="2600" dirty="0" smtClean="0"/>
              <a:t>دقت شود كه جنس پارچه از برزنت نباشد زيرا بخار در آن نفوذنمي کند. در صورت عدم نفوذ بخار به ست هاي پيچيده شده استرليزاسيون بي ارزش است.</a:t>
            </a:r>
          </a:p>
          <a:p>
            <a:pPr algn="r" rtl="1" eaLnBrk="1" hangingPunct="1"/>
            <a:r>
              <a:rPr lang="fa-IR" sz="2600" dirty="0" smtClean="0"/>
              <a:t>پگ هاي آي يودي و وسايل مورد استفاده مامايي نبايد در داخل كيسه هاي نايلوني قرار گيرد .</a:t>
            </a:r>
          </a:p>
          <a:p>
            <a:pPr algn="r" rtl="1" eaLnBrk="1" hangingPunct="1"/>
            <a:endParaRPr lang="fa-IR" sz="2600" dirty="0" smtClean="0"/>
          </a:p>
          <a:p>
            <a:pPr algn="r" rtl="1" eaLnBrk="1" hangingPunct="1">
              <a:buNone/>
            </a:pPr>
            <a:r>
              <a:rPr lang="fa-IR" sz="2600" dirty="0" smtClean="0">
                <a:solidFill>
                  <a:srgbClr val="FF0000"/>
                </a:solidFill>
              </a:rPr>
              <a:t>تذکر : اطراف پارچه های بستن وسایل ، باید دوخته شده و سالم باشد.</a:t>
            </a:r>
          </a:p>
          <a:p>
            <a:pPr algn="r" rtl="1"/>
            <a:endParaRPr lang="fa-I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5220" y="510780"/>
            <a:ext cx="5441158" cy="5791200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5715000" y="990600"/>
            <a:ext cx="1143000" cy="533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own Arrow 6"/>
          <p:cNvSpPr/>
          <p:nvPr/>
        </p:nvSpPr>
        <p:spPr>
          <a:xfrm>
            <a:off x="3962400" y="3124200"/>
            <a:ext cx="457200" cy="1371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76600"/>
            <a:ext cx="9144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1"/>
            <a:ext cx="8229600" cy="3124200"/>
          </a:xfrm>
        </p:spPr>
        <p:txBody>
          <a:bodyPr/>
          <a:lstStyle/>
          <a:p>
            <a:pPr algn="ctr" rtl="1">
              <a:buNone/>
            </a:pPr>
            <a:r>
              <a:rPr lang="fa-IR" b="1" dirty="0" smtClean="0">
                <a:solidFill>
                  <a:srgbClr val="FF0000"/>
                </a:solidFill>
              </a:rPr>
              <a:t>3</a:t>
            </a:r>
            <a:r>
              <a:rPr lang="fa-IR" b="1" dirty="0" smtClean="0">
                <a:solidFill>
                  <a:srgbClr val="FF0000"/>
                </a:solidFill>
                <a:cs typeface="B Titr" pitchFamily="2" charset="-78"/>
              </a:rPr>
              <a:t> – بر چسب زدن و آماده سازی</a:t>
            </a:r>
          </a:p>
          <a:p>
            <a:pPr algn="r" rtl="1">
              <a:buFont typeface="Wingdings" pitchFamily="2" charset="2"/>
              <a:buChar char="v"/>
            </a:pPr>
            <a:r>
              <a:rPr lang="fa-IR" sz="2600" dirty="0" smtClean="0">
                <a:cs typeface="B Nazanin" pitchFamily="2" charset="-78"/>
              </a:rPr>
              <a:t>جهت تعیین مشخصات بسته های استریل از نوار چسب مخصوص استفاده می شود که نسبت به بخار آب حساس بوده و تغییر رنگ می دهد.</a:t>
            </a:r>
          </a:p>
          <a:p>
            <a:pPr algn="r" rtl="1">
              <a:buFont typeface="Wingdings" pitchFamily="2" charset="2"/>
              <a:buChar char="v"/>
            </a:pPr>
            <a:r>
              <a:rPr lang="fa-IR" sz="2600" dirty="0" smtClean="0">
                <a:cs typeface="B Nazanin" pitchFamily="2" charset="-78"/>
              </a:rPr>
              <a:t>بر چسب بر روی قسمت خارجی بسته چسبانده می شود.</a:t>
            </a:r>
          </a:p>
          <a:p>
            <a:pPr algn="r" rtl="1">
              <a:buFont typeface="Wingdings" pitchFamily="2" charset="2"/>
              <a:buChar char="v"/>
            </a:pPr>
            <a:r>
              <a:rPr lang="fa-IR" sz="2600" dirty="0" smtClean="0">
                <a:cs typeface="B Nazanin" pitchFamily="2" charset="-78"/>
              </a:rPr>
              <a:t>مشخصات وسیله مورد نظر ، تاریخ استریل ، شیفت ، بخش و نام پک کننده بر روی آن درج شود.</a:t>
            </a:r>
            <a:endParaRPr lang="fa-IR" sz="2600" dirty="0">
              <a:cs typeface="B Nazanin" pitchFamily="2" charset="-78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200400"/>
            <a:ext cx="838200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643602"/>
          </a:xfrm>
        </p:spPr>
        <p:txBody>
          <a:bodyPr>
            <a:normAutofit/>
          </a:bodyPr>
          <a:lstStyle/>
          <a:p>
            <a:pPr marL="514350" indent="-514350" algn="r" rtl="1">
              <a:buNone/>
            </a:pPr>
            <a:r>
              <a:rPr lang="fa-IR" dirty="0" smtClean="0">
                <a:solidFill>
                  <a:schemeClr val="accent2">
                    <a:lumMod val="75000"/>
                  </a:schemeClr>
                </a:solidFill>
              </a:rPr>
              <a:t>2. استریلیزاسیون با استفاده از حرارت خشک (فور)</a:t>
            </a:r>
          </a:p>
          <a:p>
            <a:pPr marL="514350" indent="-514350" algn="r" rtl="1">
              <a:buNone/>
            </a:pPr>
            <a:endParaRPr lang="fa-IR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2614160"/>
            <a:ext cx="3500462" cy="317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500306"/>
            <a:ext cx="357190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1764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>
            <a:normAutofit/>
          </a:bodyPr>
          <a:lstStyle/>
          <a:p>
            <a:pPr algn="r" rtl="1"/>
            <a:r>
              <a:rPr lang="fa-IR" b="1" dirty="0" smtClean="0"/>
              <a:t>دستگاه</a:t>
            </a:r>
            <a:r>
              <a:rPr lang="fa-IR" dirty="0" smtClean="0"/>
              <a:t> </a:t>
            </a:r>
            <a:r>
              <a:rPr lang="fa-IR" b="1" dirty="0" smtClean="0"/>
              <a:t>فور</a:t>
            </a:r>
            <a:r>
              <a:rPr lang="fa-IR" dirty="0" smtClean="0"/>
              <a:t>، داراي يك اجاق و يك اتاقك عايق كاري شده است كه </a:t>
            </a:r>
            <a:r>
              <a:rPr lang="fa-IR" b="1" dirty="0" smtClean="0"/>
              <a:t>با</a:t>
            </a:r>
            <a:r>
              <a:rPr lang="fa-IR" dirty="0" smtClean="0"/>
              <a:t> جريان برق گرم مي‌شود. </a:t>
            </a:r>
            <a:endParaRPr lang="en-US" dirty="0" smtClean="0"/>
          </a:p>
          <a:p>
            <a:pPr algn="r" rtl="1"/>
            <a:r>
              <a:rPr lang="fa-IR" dirty="0" smtClean="0"/>
              <a:t>اين </a:t>
            </a:r>
            <a:r>
              <a:rPr lang="fa-IR" b="1" dirty="0" smtClean="0"/>
              <a:t>دستگاه</a:t>
            </a:r>
            <a:r>
              <a:rPr lang="fa-IR" dirty="0" smtClean="0"/>
              <a:t> داراي بدنه فولادي، فن، زمان سنج، حرارت سنج، تنظيم كننده درجه حرارت، ترموستات و سيستم اِرت است.</a:t>
            </a:r>
            <a:endParaRPr lang="en-US" dirty="0" smtClean="0"/>
          </a:p>
          <a:p>
            <a:pPr algn="r" rtl="1"/>
            <a:r>
              <a:rPr lang="fa-IR" dirty="0" smtClean="0"/>
              <a:t>اين </a:t>
            </a:r>
            <a:r>
              <a:rPr lang="fa-IR" b="1" dirty="0" smtClean="0"/>
              <a:t>دستگاه</a:t>
            </a:r>
            <a:r>
              <a:rPr lang="fa-IR" dirty="0" smtClean="0"/>
              <a:t> در 160 درجه سانتي گراد در مدت 2 ساعت، در 170 درجه سانتيگراد در مدت 90 دقيقه وسايل رااستريل می کند.</a:t>
            </a:r>
            <a:endParaRPr lang="en-US" dirty="0" smtClean="0"/>
          </a:p>
          <a:p>
            <a:pPr algn="r" rtl="1"/>
            <a:r>
              <a:rPr lang="fa-IR" dirty="0" smtClean="0"/>
              <a:t>در191  درجه سانتي گراد در مدت 6 تا 10 دقيقه وسايل استريل مي‌شوند. به مورد اخير </a:t>
            </a:r>
            <a:r>
              <a:rPr lang="en-US" dirty="0" smtClean="0"/>
              <a:t>Rapid Heat Transfer</a:t>
            </a:r>
            <a:r>
              <a:rPr lang="fa-IR" dirty="0" smtClean="0"/>
              <a:t>  گويند.</a:t>
            </a:r>
            <a:endParaRPr lang="en-US" dirty="0" smtClean="0"/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1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b="1" dirty="0" smtClean="0"/>
              <a:t>با</a:t>
            </a:r>
            <a:r>
              <a:rPr lang="fa-IR" dirty="0" smtClean="0"/>
              <a:t> </a:t>
            </a:r>
            <a:r>
              <a:rPr lang="fa-IR" b="1" dirty="0" smtClean="0"/>
              <a:t>فور</a:t>
            </a:r>
            <a:r>
              <a:rPr lang="fa-IR" dirty="0" smtClean="0"/>
              <a:t> مي‌توانيم </a:t>
            </a:r>
            <a:r>
              <a:rPr lang="fa-IR" b="1" dirty="0" smtClean="0"/>
              <a:t>روغن‌ها، گازهاي آغشته به وازلين، پودرها، سوزن‌ها، تيغ، قيچي، نوك الكتروكوتر، دريل‌ها، فرزها، مته ها، لوله هاي شيشه اي و آيينه ها را سترون كنيم</a:t>
            </a:r>
            <a:r>
              <a:rPr lang="fa-IR" dirty="0" smtClean="0"/>
              <a:t>. </a:t>
            </a:r>
            <a:endParaRPr lang="en-US" dirty="0" smtClean="0"/>
          </a:p>
          <a:p>
            <a:pPr algn="r" rtl="1"/>
            <a:r>
              <a:rPr lang="fa-IR" b="1" dirty="0" smtClean="0"/>
              <a:t>فور</a:t>
            </a:r>
            <a:r>
              <a:rPr lang="fa-IR" dirty="0" smtClean="0"/>
              <a:t> وسيله ارزاني است و سبب خوردگي، زنگ زدگي وكند شدن لبه هاي برنده وسايل فلزي نمي‌شود. نفوذ پذيري آن ضعيف است، نياز به زمان طولاني دارد، موجب تغيير رنگ و سوختن كاغذ و پارچه از ابزار حساس به حرارت مي‌شود.     </a:t>
            </a:r>
            <a:endParaRPr lang="en-US" dirty="0" smtClean="0"/>
          </a:p>
          <a:p>
            <a:pPr algn="r" rtl="1"/>
            <a:r>
              <a:rPr lang="fa-IR" dirty="0" smtClean="0"/>
              <a:t> </a:t>
            </a:r>
            <a:r>
              <a:rPr lang="fa-IR" b="1" dirty="0" smtClean="0"/>
              <a:t>براي كنترل عملكرد فور، بايستي هر روز واشر نسوز آن را بازديد كنيم، با دماسنج شاهد، صحت عمل حرارت سنجش را كنترل نماييم.</a:t>
            </a:r>
            <a:r>
              <a:rPr lang="fa-IR" dirty="0" smtClean="0"/>
              <a:t> </a:t>
            </a:r>
            <a:endParaRPr lang="en-US" dirty="0" smtClean="0"/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8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428604"/>
            <a:ext cx="8686800" cy="5786478"/>
          </a:xfrm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cs typeface="B Nazanin" pitchFamily="2" charset="-78"/>
              </a:rPr>
              <a:t>در پايان كار </a:t>
            </a:r>
            <a:r>
              <a:rPr lang="fa-IR" b="1" dirty="0" smtClean="0">
                <a:cs typeface="B Nazanin" pitchFamily="2" charset="-78"/>
              </a:rPr>
              <a:t>با</a:t>
            </a:r>
            <a:r>
              <a:rPr lang="fa-IR" dirty="0" smtClean="0">
                <a:cs typeface="B Nazanin" pitchFamily="2" charset="-78"/>
              </a:rPr>
              <a:t> </a:t>
            </a:r>
            <a:r>
              <a:rPr lang="fa-IR" b="1" dirty="0" smtClean="0">
                <a:cs typeface="B Nazanin" pitchFamily="2" charset="-78"/>
              </a:rPr>
              <a:t>فور</a:t>
            </a:r>
            <a:r>
              <a:rPr lang="fa-IR" dirty="0" smtClean="0">
                <a:cs typeface="B Nazanin" pitchFamily="2" charset="-78"/>
              </a:rPr>
              <a:t>، </a:t>
            </a:r>
            <a:r>
              <a:rPr lang="fa-IR" b="1" dirty="0" smtClean="0">
                <a:cs typeface="B Nazanin" pitchFamily="2" charset="-78"/>
              </a:rPr>
              <a:t>تا درجه حرارت به زير 50 درجه سانتيگراد نرسيده نبايد در دستگاه </a:t>
            </a:r>
            <a:r>
              <a:rPr lang="fa-IR" dirty="0" smtClean="0">
                <a:cs typeface="B Nazanin" pitchFamily="2" charset="-78"/>
              </a:rPr>
              <a:t>را </a:t>
            </a:r>
            <a:r>
              <a:rPr lang="fa-IR" b="1" dirty="0" smtClean="0">
                <a:cs typeface="B Nazanin" pitchFamily="2" charset="-78"/>
              </a:rPr>
              <a:t>باز كنيم</a:t>
            </a:r>
            <a:r>
              <a:rPr lang="fa-IR" dirty="0" smtClean="0">
                <a:cs typeface="B Nazanin" pitchFamily="2" charset="-78"/>
              </a:rPr>
              <a:t>، زيرا به علت اختلاف دما، آلودگي هواي بيرون به وسايل داخل </a:t>
            </a:r>
            <a:r>
              <a:rPr lang="fa-IR" b="1" dirty="0" smtClean="0">
                <a:cs typeface="B Nazanin" pitchFamily="2" charset="-78"/>
              </a:rPr>
              <a:t>دستگاه</a:t>
            </a:r>
            <a:r>
              <a:rPr lang="fa-IR" dirty="0" smtClean="0">
                <a:cs typeface="B Nazanin" pitchFamily="2" charset="-78"/>
              </a:rPr>
              <a:t> سرايت مي‌كند </a:t>
            </a:r>
            <a:r>
              <a:rPr lang="en-US" dirty="0" smtClean="0">
                <a:cs typeface="B Nazanin" pitchFamily="2" charset="-78"/>
              </a:rPr>
              <a:t>.</a:t>
            </a:r>
          </a:p>
          <a:p>
            <a:pPr algn="r" rtl="1"/>
            <a:r>
              <a:rPr lang="fa-IR" dirty="0" smtClean="0">
                <a:cs typeface="B Nazanin" pitchFamily="2" charset="-78"/>
              </a:rPr>
              <a:t>بعد از سرد شدن، وسايل پيچيده نشده را با فورسپس استريل خارج</a:t>
            </a:r>
            <a:r>
              <a:rPr lang="en-US" dirty="0" smtClean="0">
                <a:cs typeface="B Nazanin" pitchFamily="2" charset="-78"/>
              </a:rPr>
              <a:t>  </a:t>
            </a:r>
            <a:r>
              <a:rPr lang="fa-IR" dirty="0" smtClean="0">
                <a:cs typeface="B Nazanin" pitchFamily="2" charset="-78"/>
              </a:rPr>
              <a:t>و در يک ظرف در دار استريل شده نگه داريد</a:t>
            </a:r>
            <a:r>
              <a:rPr lang="en-US" dirty="0" smtClean="0">
                <a:cs typeface="B Nazanin" pitchFamily="2" charset="-78"/>
              </a:rPr>
              <a:t>. </a:t>
            </a:r>
          </a:p>
          <a:p>
            <a:pPr algn="r" rtl="1"/>
            <a:r>
              <a:rPr lang="fa-IR" dirty="0" smtClean="0">
                <a:cs typeface="B Nazanin" pitchFamily="2" charset="-78"/>
              </a:rPr>
              <a:t>دستگاه را نبايد خيلي پر کرد (حداقل7/5 سانتي متر بين پک‌ها و ديواره‌هاي دستگاه فاصله باشد) پر کردن بيش از حد فور بر جريان گرما تاثير گذاشته و زمان لازم براي استريل شدن را افزايش مي‌دهد</a:t>
            </a:r>
            <a:r>
              <a:rPr lang="en-US" dirty="0" smtClean="0">
                <a:cs typeface="B Nazanin" pitchFamily="2" charset="-78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37116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761999"/>
            <a:ext cx="4419600" cy="55625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0000" y="1447799"/>
            <a:ext cx="5562599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0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4572032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itchFamily="2" charset="-78"/>
              </a:rPr>
              <a:t>برای جلو گیری از سوختگی های احتمالی ، در هنگام باز کردن درب فور ، هیچگاه صورت و دیگر اعضای حساس بدن خود را به درب آن نزدیک نکنید.</a:t>
            </a:r>
          </a:p>
          <a:p>
            <a:pPr algn="r" rtl="1">
              <a:buNone/>
            </a:pPr>
            <a:endParaRPr lang="fa-IR" dirty="0" smtClean="0">
              <a:cs typeface="B Nazanin" pitchFamily="2" charset="-78"/>
            </a:endParaRPr>
          </a:p>
          <a:p>
            <a:pPr algn="r" rtl="1"/>
            <a:r>
              <a:rPr lang="fa-IR" dirty="0" smtClean="0">
                <a:cs typeface="B Nazanin" pitchFamily="2" charset="-78"/>
              </a:rPr>
              <a:t>برای جلوگیری از هرگونه برق گرفتگی ، از ریختن آب در اطراف و بدنه دستگاه فور خودداری کنید.</a:t>
            </a:r>
          </a:p>
          <a:p>
            <a:pPr algn="r" rtl="1">
              <a:buNone/>
            </a:pPr>
            <a:endParaRPr lang="fa-IR" dirty="0" smtClean="0">
              <a:cs typeface="B Nazanin" pitchFamily="2" charset="-78"/>
            </a:endParaRPr>
          </a:p>
          <a:p>
            <a:pPr algn="r" rtl="1"/>
            <a:r>
              <a:rPr lang="fa-IR" dirty="0" smtClean="0">
                <a:cs typeface="B Nazanin" pitchFamily="2" charset="-78"/>
              </a:rPr>
              <a:t>جهت تمیز کردن دستگاه از دستمال مرطوب استفاده کنید.</a:t>
            </a:r>
            <a:endParaRPr lang="en-US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442020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4572032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itchFamily="2" charset="-78"/>
              </a:rPr>
              <a:t>برای جلو گیری از سوختگی های احتمالی ، در هنگام باز کردن درب فور ، هیچگاه صورت و دیگر اعضای حساس بدن خود را به درب آن نزدیک نکنید.</a:t>
            </a:r>
          </a:p>
          <a:p>
            <a:pPr algn="r" rtl="1">
              <a:buNone/>
            </a:pPr>
            <a:endParaRPr lang="fa-IR" dirty="0" smtClean="0">
              <a:cs typeface="B Nazanin" pitchFamily="2" charset="-78"/>
            </a:endParaRPr>
          </a:p>
          <a:p>
            <a:pPr algn="r" rtl="1"/>
            <a:r>
              <a:rPr lang="fa-IR" dirty="0" smtClean="0">
                <a:cs typeface="B Nazanin" pitchFamily="2" charset="-78"/>
              </a:rPr>
              <a:t>برای جلوگیری از هرگونه برق گرفتگی ، از ریختن آب در اطراف و بدنه دستگاه فور خودداری کنید.</a:t>
            </a:r>
          </a:p>
          <a:p>
            <a:pPr algn="r" rtl="1">
              <a:buNone/>
            </a:pPr>
            <a:endParaRPr lang="fa-IR" dirty="0" smtClean="0">
              <a:cs typeface="B Nazanin" pitchFamily="2" charset="-78"/>
            </a:endParaRPr>
          </a:p>
          <a:p>
            <a:pPr algn="r" rtl="1"/>
            <a:r>
              <a:rPr lang="fa-IR" dirty="0" smtClean="0">
                <a:cs typeface="B Nazanin" pitchFamily="2" charset="-78"/>
              </a:rPr>
              <a:t>جهت تمیز کردن دستگاه از دستمال مرطوب استفاده کنید.</a:t>
            </a:r>
            <a:endParaRPr lang="en-US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323453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/>
          <a:lstStyle/>
          <a:p>
            <a:pPr marL="514350" indent="-514350" algn="r" rtl="1">
              <a:buNone/>
            </a:pPr>
            <a:r>
              <a:rPr lang="fa-IR" dirty="0" smtClean="0">
                <a:solidFill>
                  <a:schemeClr val="accent2">
                    <a:lumMod val="75000"/>
                  </a:schemeClr>
                </a:solidFill>
                <a:cs typeface="B Nazanin" pitchFamily="2" charset="-78"/>
              </a:rPr>
              <a:t>.</a:t>
            </a:r>
            <a:r>
              <a:rPr lang="fa-IR" dirty="0" smtClean="0">
                <a:solidFill>
                  <a:schemeClr val="accent2">
                    <a:lumMod val="75000"/>
                  </a:schemeClr>
                </a:solidFill>
              </a:rPr>
              <a:t> ضدعفونی با استفاده از جوشاندن</a:t>
            </a:r>
          </a:p>
          <a:p>
            <a:pPr marL="914400" lvl="1" indent="-514350" algn="r" rtl="1">
              <a:buFontTx/>
              <a:buChar char="-"/>
            </a:pPr>
            <a:r>
              <a:rPr lang="ar-SA" sz="3200" dirty="0" smtClean="0">
                <a:cs typeface="B Nazanin" pitchFamily="2" charset="-78"/>
              </a:rPr>
              <a:t>اگر اتوکلاو یا فور در دسترس نباشد بناچار </a:t>
            </a:r>
            <a:r>
              <a:rPr lang="fa-IR" sz="3200" dirty="0" smtClean="0">
                <a:cs typeface="B Nazanin" pitchFamily="2" charset="-78"/>
              </a:rPr>
              <a:t>از</a:t>
            </a:r>
            <a:r>
              <a:rPr lang="ar-SA" sz="3200" dirty="0" smtClean="0">
                <a:cs typeface="B Nazanin" pitchFamily="2" charset="-78"/>
              </a:rPr>
              <a:t> جوشاندن وسایل بمدت </a:t>
            </a:r>
            <a:r>
              <a:rPr lang="fa-IR" sz="3200" dirty="0" smtClean="0">
                <a:cs typeface="B Nazanin" pitchFamily="2" charset="-78"/>
              </a:rPr>
              <a:t>۳۰</a:t>
            </a:r>
            <a:r>
              <a:rPr lang="ar-SA" sz="3200" dirty="0" smtClean="0">
                <a:cs typeface="B Nazanin" pitchFamily="2" charset="-78"/>
              </a:rPr>
              <a:t> ـ </a:t>
            </a:r>
            <a:r>
              <a:rPr lang="fa-IR" sz="3200" dirty="0" smtClean="0">
                <a:cs typeface="B Nazanin" pitchFamily="2" charset="-78"/>
              </a:rPr>
              <a:t>۲۰</a:t>
            </a:r>
            <a:r>
              <a:rPr lang="ar-SA" sz="3200" dirty="0" smtClean="0">
                <a:cs typeface="B Nazanin" pitchFamily="2" charset="-78"/>
              </a:rPr>
              <a:t> دقیقه</a:t>
            </a:r>
            <a:r>
              <a:rPr lang="fa-IR" sz="3200" dirty="0" smtClean="0">
                <a:cs typeface="B Nazanin" pitchFamily="2" charset="-78"/>
              </a:rPr>
              <a:t> استفاده کنید.</a:t>
            </a:r>
          </a:p>
          <a:p>
            <a:pPr marL="514350" indent="-514350" algn="r" rtl="1">
              <a:buNone/>
            </a:pPr>
            <a:endParaRPr lang="fa-IR" dirty="0" smtClean="0">
              <a:cs typeface="B Nazanin" pitchFamily="2" charset="-78"/>
            </a:endParaRPr>
          </a:p>
          <a:p>
            <a:pPr marL="514350" indent="-514350" algn="r" rtl="1">
              <a:buFontTx/>
              <a:buChar char="-"/>
            </a:pPr>
            <a:r>
              <a:rPr lang="ar-SA" dirty="0" smtClean="0">
                <a:cs typeface="B Nazanin" pitchFamily="2" charset="-78"/>
              </a:rPr>
              <a:t>این روش ساده ترین راه از بین بردن بسیاری ازمیکروارگانسیم ها از جمله ویروس ایدز و هپاتیت است</a:t>
            </a:r>
            <a:r>
              <a:rPr lang="en-US" dirty="0" smtClean="0">
                <a:cs typeface="B Nazanin" pitchFamily="2" charset="-78"/>
              </a:rPr>
              <a:t> </a:t>
            </a:r>
            <a:endParaRPr lang="fa-IR" dirty="0" smtClean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6001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3999" y="-685797"/>
            <a:ext cx="5943602" cy="8077199"/>
          </a:xfrm>
        </p:spPr>
      </p:pic>
      <p:sp>
        <p:nvSpPr>
          <p:cNvPr id="5" name="Rounded Rectangle 4"/>
          <p:cNvSpPr/>
          <p:nvPr/>
        </p:nvSpPr>
        <p:spPr>
          <a:xfrm>
            <a:off x="3429000" y="3962400"/>
            <a:ext cx="1676400" cy="1371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114800" y="4191000"/>
            <a:ext cx="685800" cy="609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80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b="1" dirty="0" smtClean="0">
                <a:solidFill>
                  <a:schemeClr val="accent2">
                    <a:lumMod val="75000"/>
                  </a:schemeClr>
                </a:solidFill>
                <a:cs typeface="B Nazanin" pitchFamily="2" charset="-78"/>
              </a:rPr>
              <a:t>4. فلامبه کردن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ar-SA" dirty="0" smtClean="0">
                <a:cs typeface="B Nazanin" pitchFamily="2" charset="-78"/>
              </a:rPr>
              <a:t>در مواقع فوری می توان برای ضدعفونی نمودن لوازم فلزی از روش فلامبه کردن به ترتیب زی</a:t>
            </a:r>
            <a:r>
              <a:rPr lang="fa-IR" dirty="0" smtClean="0">
                <a:cs typeface="B Nazanin" pitchFamily="2" charset="-78"/>
              </a:rPr>
              <a:t>ر</a:t>
            </a:r>
            <a:r>
              <a:rPr lang="ar-SA" dirty="0" smtClean="0">
                <a:cs typeface="B Nazanin" pitchFamily="2" charset="-78"/>
              </a:rPr>
              <a:t>استفاده نمود</a:t>
            </a:r>
            <a:r>
              <a:rPr lang="fa-IR" dirty="0" smtClean="0">
                <a:cs typeface="B Nazanin" pitchFamily="2" charset="-78"/>
              </a:rPr>
              <a:t>:</a:t>
            </a:r>
            <a:r>
              <a:rPr lang="ar-SA" dirty="0" smtClean="0">
                <a:cs typeface="B Nazanin" pitchFamily="2" charset="-78"/>
              </a:rPr>
              <a:t> </a:t>
            </a:r>
            <a:endParaRPr lang="fa-IR" dirty="0" smtClean="0">
              <a:cs typeface="B Nazanin" pitchFamily="2" charset="-78"/>
            </a:endParaRPr>
          </a:p>
          <a:p>
            <a:pPr algn="r" rtl="1"/>
            <a:r>
              <a:rPr lang="ar-SA" dirty="0" smtClean="0">
                <a:cs typeface="B Nazanin" pitchFamily="2" charset="-78"/>
              </a:rPr>
              <a:t>آنها را مدتی روی شعله چراغ الکلی قرار داد </a:t>
            </a:r>
            <a:r>
              <a:rPr lang="fa-IR" dirty="0" smtClean="0">
                <a:cs typeface="B Nazanin" pitchFamily="2" charset="-78"/>
              </a:rPr>
              <a:t>.</a:t>
            </a:r>
          </a:p>
          <a:p>
            <a:pPr algn="r" rtl="1">
              <a:buNone/>
            </a:pPr>
            <a:endParaRPr lang="fa-IR" dirty="0" smtClean="0">
              <a:cs typeface="B Nazanin" pitchFamily="2" charset="-78"/>
            </a:endParaRPr>
          </a:p>
          <a:p>
            <a:pPr algn="r" rtl="1"/>
            <a:r>
              <a:rPr lang="ar-SA" dirty="0" smtClean="0">
                <a:cs typeface="B Nazanin" pitchFamily="2" charset="-78"/>
              </a:rPr>
              <a:t>یا وسایل فلزی را داخل ظرف حاوی الکل گذاشته و الکل را شعله ور نمائید تا رنگ فلز سرخ شود</a:t>
            </a:r>
            <a:r>
              <a:rPr lang="fa-IR" dirty="0" smtClean="0">
                <a:cs typeface="B Nazanin" pitchFamily="2" charset="-78"/>
              </a:rPr>
              <a:t>.</a:t>
            </a:r>
          </a:p>
          <a:p>
            <a:pPr algn="r" rtl="1">
              <a:buNone/>
            </a:pPr>
            <a:endParaRPr lang="fa-IR" dirty="0" smtClean="0">
              <a:cs typeface="B Nazanin" pitchFamily="2" charset="-78"/>
            </a:endParaRPr>
          </a:p>
          <a:p>
            <a:pPr algn="r" rtl="1"/>
            <a:r>
              <a:rPr lang="ar-SA" dirty="0" smtClean="0">
                <a:cs typeface="B Nazanin" pitchFamily="2" charset="-78"/>
              </a:rPr>
              <a:t> این وسیله پس ازسردشدن</a:t>
            </a:r>
            <a:r>
              <a:rPr lang="fa-IR" dirty="0" smtClean="0">
                <a:cs typeface="B Nazanin" pitchFamily="2" charset="-78"/>
              </a:rPr>
              <a:t> ،</a:t>
            </a:r>
            <a:r>
              <a:rPr lang="ar-SA" dirty="0" smtClean="0">
                <a:cs typeface="B Nazanin" pitchFamily="2" charset="-78"/>
              </a:rPr>
              <a:t> استریل و قابل استفاده می باشد</a:t>
            </a:r>
            <a:r>
              <a:rPr lang="fa-IR" dirty="0" smtClean="0">
                <a:cs typeface="B Nazanin" pitchFamily="2" charset="-78"/>
              </a:rPr>
              <a:t>.</a:t>
            </a:r>
            <a:endParaRPr lang="en-US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614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algn="r" rtl="1" eaLnBrk="1" hangingPunct="1">
              <a:buNone/>
            </a:pPr>
            <a:r>
              <a:rPr lang="fa-IR" sz="2800" b="1" dirty="0" smtClean="0">
                <a:cs typeface="B Titr" pitchFamily="2" charset="-78"/>
              </a:rPr>
              <a:t>استريل كردن توسط بخار(اتو کلاو)</a:t>
            </a:r>
          </a:p>
          <a:p>
            <a:pPr algn="r" rtl="1" eaLnBrk="1" hangingPunct="1"/>
            <a:r>
              <a:rPr lang="fa-IR" dirty="0" smtClean="0"/>
              <a:t>حجمش از 5 ليتر تا بيش از 1000 ليتر متفاوت است . اكثر وسايل فلزي و پارچه اي را با اين روش مي توان كاملا سترون كرد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2667000"/>
            <a:ext cx="4953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1920" y="472680"/>
            <a:ext cx="5136357" cy="6172200"/>
          </a:xfrm>
        </p:spPr>
      </p:pic>
    </p:spTree>
    <p:extLst>
      <p:ext uri="{BB962C8B-B14F-4D97-AF65-F5344CB8AC3E}">
        <p14:creationId xmlns:p14="http://schemas.microsoft.com/office/powerpoint/2010/main" val="115830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785794"/>
            <a:ext cx="8229600" cy="5429288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dirty="0" smtClean="0"/>
              <a:t>حرارت مرطوب هنوز، </a:t>
            </a:r>
            <a:r>
              <a:rPr lang="fa-IR" b="1" dirty="0" smtClean="0"/>
              <a:t>موثرترين، متداول ترين، قابل اعتمادترين و كم هزينه ترين روش براي سترون سازي است. </a:t>
            </a:r>
            <a:endParaRPr lang="en-US" b="1" dirty="0" smtClean="0"/>
          </a:p>
          <a:p>
            <a:pPr algn="r" rtl="1"/>
            <a:r>
              <a:rPr lang="fa-IR" dirty="0" smtClean="0"/>
              <a:t>اتوكلاو دستگاهي است كه </a:t>
            </a:r>
            <a:r>
              <a:rPr lang="fa-IR" b="1" dirty="0" smtClean="0"/>
              <a:t>با</a:t>
            </a:r>
            <a:r>
              <a:rPr lang="fa-IR" dirty="0" smtClean="0"/>
              <a:t> استفاده از عوامل دما، بخار، فشار و زمان، عمل مي‌كند.</a:t>
            </a:r>
            <a:endParaRPr lang="en-US" dirty="0" smtClean="0"/>
          </a:p>
          <a:p>
            <a:pPr algn="r" rtl="1"/>
            <a:r>
              <a:rPr lang="fa-IR" dirty="0" smtClean="0"/>
              <a:t>    اين </a:t>
            </a:r>
            <a:r>
              <a:rPr lang="fa-IR" b="1" dirty="0" smtClean="0"/>
              <a:t>دستگاه</a:t>
            </a:r>
            <a:r>
              <a:rPr lang="fa-IR" dirty="0" smtClean="0"/>
              <a:t> داراي يك مخزن فولادي ضدزنگ، ضداسيد و باز و ضدمغناطيس، در فولادي </a:t>
            </a:r>
            <a:r>
              <a:rPr lang="fa-IR" b="1" dirty="0" smtClean="0"/>
              <a:t>با</a:t>
            </a:r>
            <a:r>
              <a:rPr lang="fa-IR" dirty="0" smtClean="0"/>
              <a:t> واشر نسوز، قفل ايمني، شيرهاي آب و بخار، صافي‌هاي هوا و بخار، سوپاپ اطمينان، فشارسنج، حرارت سنج، زمان سنج و سيستم ارت مي‌باشد و حجمش از 5 ليتر تا بيش از 1000 ليتر متفاوت است. </a:t>
            </a:r>
            <a:endParaRPr lang="en-US" dirty="0" smtClean="0"/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4888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/>
          <a:lstStyle/>
          <a:p>
            <a:pPr algn="r" rtl="1"/>
            <a:r>
              <a:rPr lang="fa-IR" dirty="0" smtClean="0"/>
              <a:t>در اين </a:t>
            </a:r>
            <a:r>
              <a:rPr lang="fa-IR" b="1" dirty="0" smtClean="0"/>
              <a:t>دستگاه</a:t>
            </a:r>
            <a:r>
              <a:rPr lang="fa-IR" dirty="0" smtClean="0"/>
              <a:t>، دما </a:t>
            </a:r>
            <a:r>
              <a:rPr lang="fa-IR" u="sng" dirty="0" smtClean="0"/>
              <a:t>121 تا 134</a:t>
            </a:r>
            <a:r>
              <a:rPr lang="fa-IR" dirty="0" smtClean="0"/>
              <a:t> درجه سانتيگراد است</a:t>
            </a:r>
            <a:endParaRPr lang="en-US" dirty="0" smtClean="0"/>
          </a:p>
          <a:p>
            <a:pPr algn="r" rtl="1"/>
            <a:r>
              <a:rPr lang="fa-IR" dirty="0" smtClean="0"/>
              <a:t> زمان، بسته به نوع </a:t>
            </a:r>
            <a:r>
              <a:rPr lang="fa-IR" b="1" dirty="0" smtClean="0"/>
              <a:t>دستگاه</a:t>
            </a:r>
            <a:r>
              <a:rPr lang="fa-IR" dirty="0" smtClean="0"/>
              <a:t> </a:t>
            </a:r>
            <a:r>
              <a:rPr lang="fa-IR" u="sng" dirty="0" smtClean="0"/>
              <a:t>4 تا 30 </a:t>
            </a:r>
            <a:r>
              <a:rPr lang="fa-IR" dirty="0" smtClean="0"/>
              <a:t>دقيقه متفاوت </a:t>
            </a:r>
            <a:endParaRPr lang="en-US" dirty="0" smtClean="0"/>
          </a:p>
          <a:p>
            <a:pPr algn="r" rtl="1"/>
            <a:r>
              <a:rPr lang="fa-IR" dirty="0" smtClean="0"/>
              <a:t>مدت زمان جهت استريل وسايل پيچيده شده 30 دقيقه و وسايل پيچيده نشده 20 دقيقه در نظر گرفته مي شود . </a:t>
            </a:r>
            <a:endParaRPr lang="en-US" dirty="0" smtClean="0"/>
          </a:p>
          <a:p>
            <a:pPr algn="r" rtl="1"/>
            <a:r>
              <a:rPr lang="fa-IR" dirty="0" smtClean="0"/>
              <a:t>نكته: اگر هنگام خروج پك هاي پيچيده شده </a:t>
            </a:r>
            <a:r>
              <a:rPr lang="fa-IR" u="sng" dirty="0" smtClean="0">
                <a:solidFill>
                  <a:srgbClr val="FF0000"/>
                </a:solidFill>
              </a:rPr>
              <a:t>قطرات آب يا رطوبت</a:t>
            </a:r>
            <a:r>
              <a:rPr lang="fa-IR" dirty="0" smtClean="0"/>
              <a:t> در سطح خارجي بسته مشاهده شد وسايل استريل نيستند .</a:t>
            </a:r>
            <a:endParaRPr lang="en-US" dirty="0" smtClean="0"/>
          </a:p>
          <a:p>
            <a:pPr algn="r" rtl="1"/>
            <a:r>
              <a:rPr lang="fa-IR" dirty="0" smtClean="0">
                <a:solidFill>
                  <a:schemeClr val="accent2"/>
                </a:solidFill>
                <a:cs typeface="B Nazanin" pitchFamily="2" charset="-78"/>
              </a:rPr>
              <a:t> نکته : </a:t>
            </a:r>
            <a:r>
              <a:rPr lang="ar-SA" b="1" dirty="0" smtClean="0"/>
              <a:t>بیکس یا پک حتمأبا معرف مخصوص بنام چسب اتوکلاو همراه باشد</a:t>
            </a:r>
            <a:r>
              <a:rPr lang="en-US" b="1" dirty="0" smtClean="0"/>
              <a:t> ( </a:t>
            </a:r>
            <a:r>
              <a:rPr lang="ar-SA" b="1" dirty="0" smtClean="0"/>
              <a:t>برای اطمینان از جهت عمل اتوکلاو ، معرف پس از استریل شدن باید تغییر رنگ </a:t>
            </a:r>
            <a:r>
              <a:rPr lang="fa-IR" b="1" dirty="0" smtClean="0"/>
              <a:t>دهد.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9520" y="472680"/>
            <a:ext cx="5364958" cy="5943600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4724400" y="3429000"/>
            <a:ext cx="1066800" cy="762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93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9020" y="663180"/>
            <a:ext cx="4907758" cy="6019800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3810000" y="2362200"/>
            <a:ext cx="228600" cy="1447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66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215106"/>
          </a:xfrm>
        </p:spPr>
        <p:txBody>
          <a:bodyPr>
            <a:normAutofit lnSpcReduction="10000"/>
          </a:bodyPr>
          <a:lstStyle/>
          <a:p>
            <a:pPr algn="r" rtl="1">
              <a:buNone/>
            </a:pPr>
            <a:r>
              <a:rPr lang="fa-IR" b="1" dirty="0" smtClean="0"/>
              <a:t>نحوة نگهداري اتوكلاو</a:t>
            </a:r>
            <a:r>
              <a:rPr lang="fa-IR" dirty="0" smtClean="0"/>
              <a:t> :</a:t>
            </a:r>
          </a:p>
          <a:p>
            <a:pPr algn="r" rtl="1">
              <a:buNone/>
            </a:pPr>
            <a:r>
              <a:rPr lang="fa-IR" dirty="0" smtClean="0"/>
              <a:t>در صورتیکه مایلید اتوکلاو شما سالهای متمادی مورد استفاده قرار گیرد به نکات زیر توجه فرمائید:</a:t>
            </a:r>
          </a:p>
          <a:p>
            <a:pPr algn="r" rtl="1"/>
            <a:r>
              <a:rPr lang="fa-IR" dirty="0" smtClean="0"/>
              <a:t>فقط و فقط آب مقطر تائید شده استفاده کنید.</a:t>
            </a:r>
          </a:p>
          <a:p>
            <a:pPr algn="r" rtl="1"/>
            <a:r>
              <a:rPr lang="fa-IR" dirty="0" smtClean="0"/>
              <a:t>اتو کلاو دستگاه شستشو نیست ، ابزار و ادوات را قبل از استرلیزه کردن کاملا بشوئید و سپس داخل دستگاه بگذارید.</a:t>
            </a:r>
          </a:p>
          <a:p>
            <a:pPr algn="r" rtl="1"/>
            <a:r>
              <a:rPr lang="fa-IR" dirty="0" smtClean="0"/>
              <a:t>فن اتوکلاو حداقل 15 سانتیمتر از هر شیئی ثابت یا متحرک دور بماند.</a:t>
            </a:r>
          </a:p>
          <a:p>
            <a:pPr algn="r" rtl="1"/>
            <a:r>
              <a:rPr lang="fa-IR" dirty="0" smtClean="0"/>
              <a:t>اطراف اتو کلاو حداقل 10 سانتیمتر با دستگاههای برقی دیگر فاصله داشته باشد.</a:t>
            </a:r>
          </a:p>
          <a:p>
            <a:pPr algn="r" rtl="1"/>
            <a:r>
              <a:rPr lang="fa-IR" dirty="0" smtClean="0"/>
              <a:t>در موقع استفاده نکردن از اتوکلاو ، درب نیمه باز و کلید در حالت </a:t>
            </a:r>
            <a:r>
              <a:rPr lang="en-US" dirty="0" smtClean="0"/>
              <a:t>off </a:t>
            </a:r>
            <a:r>
              <a:rPr lang="fa-IR" dirty="0" smtClean="0"/>
              <a:t>باشد.</a:t>
            </a:r>
          </a:p>
          <a:p>
            <a:pPr algn="r" rtl="1"/>
            <a:endParaRPr lang="fa-IR" dirty="0" smtClean="0"/>
          </a:p>
        </p:txBody>
      </p:sp>
    </p:spTree>
    <p:extLst>
      <p:ext uri="{BB962C8B-B14F-4D97-AF65-F5344CB8AC3E}">
        <p14:creationId xmlns:p14="http://schemas.microsoft.com/office/powerpoint/2010/main" val="126819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pPr algn="r" rtl="1"/>
            <a:r>
              <a:rPr lang="fa-IR" dirty="0" smtClean="0"/>
              <a:t>اتوکلاو را زیر نور مستقیم آفتاب قرار ندهید.</a:t>
            </a:r>
          </a:p>
          <a:p>
            <a:pPr algn="r" rtl="1"/>
            <a:r>
              <a:rPr lang="fa-IR" dirty="0" smtClean="0"/>
              <a:t>از گذاشتن اتو کلاو روی سطحی که به گرما حساس است خودداری فرمائید.</a:t>
            </a:r>
          </a:p>
          <a:p>
            <a:pPr algn="r" rtl="1"/>
            <a:r>
              <a:rPr lang="fa-IR" dirty="0" smtClean="0"/>
              <a:t>از وارد کردن هرگونه ضربه به دستگاه جدا جلوگیری شود.</a:t>
            </a:r>
          </a:p>
          <a:p>
            <a:pPr algn="r" rtl="1"/>
            <a:r>
              <a:rPr lang="fa-IR" dirty="0" smtClean="0"/>
              <a:t>کاور رویی اتوکلاو با آب نیم گرم و صابون و پارچه نمدار بدون پرز قابل تمیز شدن است.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8642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00800"/>
          </a:xfrm>
        </p:spPr>
        <p:txBody>
          <a:bodyPr/>
          <a:lstStyle/>
          <a:p>
            <a:pPr algn="r" rtl="1" eaLnBrk="1" hangingPunct="1">
              <a:buNone/>
            </a:pPr>
            <a:r>
              <a:rPr lang="fa-IR" b="1" dirty="0" smtClean="0">
                <a:solidFill>
                  <a:schemeClr val="accent6">
                    <a:lumMod val="50000"/>
                  </a:schemeClr>
                </a:solidFill>
              </a:rPr>
              <a:t>نكات مهم در حفظ </a:t>
            </a:r>
            <a:r>
              <a:rPr lang="fa-IR" sz="2800" b="1" dirty="0" smtClean="0">
                <a:solidFill>
                  <a:schemeClr val="accent6">
                    <a:lumMod val="50000"/>
                  </a:schemeClr>
                </a:solidFill>
              </a:rPr>
              <a:t>شرايط استريليته وسايل استريل شده:</a:t>
            </a:r>
          </a:p>
          <a:p>
            <a:pPr algn="r" rtl="1" eaLnBrk="1" hangingPunct="1"/>
            <a:r>
              <a:rPr lang="fa-IR" sz="2800" dirty="0" smtClean="0"/>
              <a:t>رفت و آمد به محلهاي نگهداري وسايل استريل بايستي محدود باشد.</a:t>
            </a:r>
          </a:p>
          <a:p>
            <a:pPr algn="r" rtl="1" eaLnBrk="1" hangingPunct="1"/>
            <a:r>
              <a:rPr lang="fa-IR" sz="2800" dirty="0" smtClean="0"/>
              <a:t> خيس شدن، بازشدن برچسب بسته ها و روي زمين افتادن وسايل استريل</a:t>
            </a:r>
            <a:r>
              <a:rPr lang="fa-IR" sz="2800" smtClean="0"/>
              <a:t>، باعث </a:t>
            </a:r>
            <a:r>
              <a:rPr lang="fa-IR" sz="2800" dirty="0" smtClean="0"/>
              <a:t>آلوده شدن و خارج شدن آنها از شرايط استريل مي گردد.</a:t>
            </a:r>
          </a:p>
          <a:p>
            <a:pPr algn="r" rtl="1" eaLnBrk="1" hangingPunct="1"/>
            <a:r>
              <a:rPr lang="fa-IR" sz="2800" dirty="0" smtClean="0"/>
              <a:t>وسايل استريل هيچگاه نبايد در مجاورت منابع آب، پنجره، درب، لوله هاي روكار و منافذ نگهداري شوند و از آلودگي وسايلي كه در قفسه هاي فوقاني قرارگرفته اند بايستي اجتناب شود.</a:t>
            </a:r>
          </a:p>
          <a:p>
            <a:pPr algn="r" rtl="1" eaLnBrk="1" hangingPunct="1"/>
            <a:r>
              <a:rPr lang="fa-IR" sz="2800" dirty="0" smtClean="0"/>
              <a:t>كليه بسته هاي استريل شده بايد در داخل وسيله هاي چرخدار يا قفسه هاي ثابت قابل شستشو و گندزدايي نگهداري شوند.</a:t>
            </a:r>
          </a:p>
          <a:p>
            <a:pPr algn="r" rtl="1" eaLnBrk="1" hangingPunct="1"/>
            <a:endParaRPr lang="fa-IR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7848600" cy="5364163"/>
          </a:xfrm>
        </p:spPr>
      </p:pic>
      <p:sp>
        <p:nvSpPr>
          <p:cNvPr id="5" name="Rounded Rectangle 4"/>
          <p:cNvSpPr/>
          <p:nvPr/>
        </p:nvSpPr>
        <p:spPr>
          <a:xfrm>
            <a:off x="3733800" y="2895600"/>
            <a:ext cx="1752600" cy="1219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5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17538"/>
            <a:ext cx="7772400" cy="461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ar-SA" sz="2900" smtClean="0"/>
              <a:t>BRUCELLOSIS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ar-SA" sz="2400" b="1" smtClean="0"/>
              <a:t>Microbiology</a:t>
            </a:r>
          </a:p>
        </p:txBody>
      </p:sp>
      <p:sp>
        <p:nvSpPr>
          <p:cNvPr id="2054" name="Rectangle 4"/>
          <p:cNvSpPr>
            <a:spLocks noChangeArrowheads="1"/>
          </p:cNvSpPr>
          <p:nvPr/>
        </p:nvSpPr>
        <p:spPr bwMode="auto">
          <a:xfrm>
            <a:off x="3511550" y="2778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55" name="Rectangle 5"/>
          <p:cNvSpPr>
            <a:spLocks noChangeArrowheads="1"/>
          </p:cNvSpPr>
          <p:nvPr/>
        </p:nvSpPr>
        <p:spPr bwMode="auto">
          <a:xfrm>
            <a:off x="3517900" y="2771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56" name="Rectangle 6"/>
          <p:cNvSpPr>
            <a:spLocks noChangeArrowheads="1"/>
          </p:cNvSpPr>
          <p:nvPr/>
        </p:nvSpPr>
        <p:spPr bwMode="auto">
          <a:xfrm>
            <a:off x="3511550" y="2765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057" name="Picture 7" descr="Bruc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667000"/>
            <a:ext cx="6172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Text Box 8"/>
          <p:cNvSpPr txBox="1">
            <a:spLocks noChangeArrowheads="1"/>
          </p:cNvSpPr>
          <p:nvPr/>
        </p:nvSpPr>
        <p:spPr bwMode="auto">
          <a:xfrm>
            <a:off x="1219200" y="5665788"/>
            <a:ext cx="6005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ar-SA" sz="2000" b="1"/>
              <a:t>Impression smear of </a:t>
            </a:r>
            <a:r>
              <a:rPr lang="en-US" altLang="ar-SA" sz="2000" b="1" i="1"/>
              <a:t>B. suis</a:t>
            </a:r>
            <a:r>
              <a:rPr lang="en-US" altLang="ar-SA" sz="2000" b="1"/>
              <a:t> from aborted tissue</a:t>
            </a:r>
          </a:p>
        </p:txBody>
      </p:sp>
      <p:sp>
        <p:nvSpPr>
          <p:cNvPr id="2059" name="Text Box 9"/>
          <p:cNvSpPr txBox="1">
            <a:spLocks noChangeArrowheads="1"/>
          </p:cNvSpPr>
          <p:nvPr/>
        </p:nvSpPr>
        <p:spPr bwMode="auto">
          <a:xfrm>
            <a:off x="5013325" y="5451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graphicFrame>
        <p:nvGraphicFramePr>
          <p:cNvPr id="2050" name="Object 10"/>
          <p:cNvGraphicFramePr>
            <a:graphicFrameLocks noChangeAspect="1"/>
          </p:cNvGraphicFramePr>
          <p:nvPr/>
        </p:nvGraphicFramePr>
        <p:xfrm>
          <a:off x="533400" y="685800"/>
          <a:ext cx="80010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Slide" r:id="rId4" imgW="4533840" imgH="3390840" progId="PowerPoint.Slide.8">
                  <p:embed/>
                </p:oleObj>
              </mc:Choice>
              <mc:Fallback>
                <p:oleObj name="Slide" r:id="rId4" imgW="4533840" imgH="3390840" progId="PowerPoint.Slide.8">
                  <p:embed/>
                  <p:pic>
                    <p:nvPicPr>
                      <p:cNvPr id="205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685800"/>
                        <a:ext cx="8001000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1"/>
          <p:cNvGraphicFramePr>
            <a:graphicFrameLocks noChangeAspect="1"/>
          </p:cNvGraphicFramePr>
          <p:nvPr/>
        </p:nvGraphicFramePr>
        <p:xfrm>
          <a:off x="-76200" y="-76200"/>
          <a:ext cx="9220200" cy="693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" name="Slide" r:id="rId6" imgW="4533840" imgH="3390840" progId="PowerPoint.Slide.8">
                  <p:embed/>
                </p:oleObj>
              </mc:Choice>
              <mc:Fallback>
                <p:oleObj name="Slide" r:id="rId6" imgW="4533840" imgH="3390840" progId="PowerPoint.Slide.8">
                  <p:embed/>
                  <p:pic>
                    <p:nvPicPr>
                      <p:cNvPr id="205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-76200"/>
                        <a:ext cx="9220200" cy="693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449446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8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59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914397"/>
            <a:ext cx="7315199" cy="5211763"/>
          </a:xfrm>
        </p:spPr>
      </p:pic>
      <p:sp>
        <p:nvSpPr>
          <p:cNvPr id="8" name="Rounded Rectangle 7"/>
          <p:cNvSpPr/>
          <p:nvPr/>
        </p:nvSpPr>
        <p:spPr>
          <a:xfrm>
            <a:off x="2133600" y="3352800"/>
            <a:ext cx="1905000" cy="1295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105400" y="3048000"/>
            <a:ext cx="1752600" cy="1219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9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3823</Words>
  <Application>Microsoft Office PowerPoint</Application>
  <PresentationFormat>On-screen Show (4:3)</PresentationFormat>
  <Paragraphs>342</Paragraphs>
  <Slides>80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94" baseType="lpstr">
      <vt:lpstr>Arial</vt:lpstr>
      <vt:lpstr>Arial Black</vt:lpstr>
      <vt:lpstr>B Nazanin</vt:lpstr>
      <vt:lpstr>B Titr</vt:lpstr>
      <vt:lpstr>Bardia</vt:lpstr>
      <vt:lpstr>Bookman Old Style</vt:lpstr>
      <vt:lpstr>Calibri</vt:lpstr>
      <vt:lpstr>Times New Roman</vt:lpstr>
      <vt:lpstr>Verdana</vt:lpstr>
      <vt:lpstr>Wingdings</vt:lpstr>
      <vt:lpstr>Zar</vt:lpstr>
      <vt:lpstr>Office Theme</vt:lpstr>
      <vt:lpstr>Document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كنترل عفونت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دو استراتژی برای کنترل کل عفونتها </vt:lpstr>
      <vt:lpstr>شستن دستها</vt:lpstr>
      <vt:lpstr>شستن دست</vt:lpstr>
      <vt:lpstr>شستن دست</vt:lpstr>
      <vt:lpstr>شستن دست</vt:lpstr>
      <vt:lpstr>PowerPoint Presentation</vt:lpstr>
      <vt:lpstr>PowerPoint Presentation</vt:lpstr>
      <vt:lpstr>شستن دست</vt:lpstr>
      <vt:lpstr>PowerPoint Presentation</vt:lpstr>
      <vt:lpstr>PowerPoint Presentation</vt:lpstr>
      <vt:lpstr>PowerPoint Presentation</vt:lpstr>
      <vt:lpstr>آلودگی زدایی وسایل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ضد عفونی و گند زدایی به تفکیک بخشهای مختلف 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فلامبه کردن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BRUCELLOSIS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موضوع ...</dc:title>
  <dc:creator>MOhammad</dc:creator>
  <cp:lastModifiedBy>Windows User</cp:lastModifiedBy>
  <cp:revision>85</cp:revision>
  <dcterms:created xsi:type="dcterms:W3CDTF">2011-12-22T10:54:51Z</dcterms:created>
  <dcterms:modified xsi:type="dcterms:W3CDTF">2019-11-28T04:44:18Z</dcterms:modified>
</cp:coreProperties>
</file>