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  <p:sldMasterId id="2147483677" r:id="rId2"/>
  </p:sldMasterIdLst>
  <p:notesMasterIdLst>
    <p:notesMasterId r:id="rId35"/>
  </p:notesMasterIdLst>
  <p:sldIdLst>
    <p:sldId id="258" r:id="rId3"/>
    <p:sldId id="372" r:id="rId4"/>
    <p:sldId id="381" r:id="rId5"/>
    <p:sldId id="421" r:id="rId6"/>
    <p:sldId id="382" r:id="rId7"/>
    <p:sldId id="389" r:id="rId8"/>
    <p:sldId id="394" r:id="rId9"/>
    <p:sldId id="374" r:id="rId10"/>
    <p:sldId id="395" r:id="rId11"/>
    <p:sldId id="396" r:id="rId12"/>
    <p:sldId id="376" r:id="rId13"/>
    <p:sldId id="397" r:id="rId14"/>
    <p:sldId id="398" r:id="rId15"/>
    <p:sldId id="361" r:id="rId16"/>
    <p:sldId id="384" r:id="rId17"/>
    <p:sldId id="399" r:id="rId18"/>
    <p:sldId id="388" r:id="rId19"/>
    <p:sldId id="401" r:id="rId20"/>
    <p:sldId id="402" r:id="rId21"/>
    <p:sldId id="403" r:id="rId22"/>
    <p:sldId id="405" r:id="rId23"/>
    <p:sldId id="406" r:id="rId24"/>
    <p:sldId id="407" r:id="rId25"/>
    <p:sldId id="409" r:id="rId26"/>
    <p:sldId id="410" r:id="rId27"/>
    <p:sldId id="411" r:id="rId28"/>
    <p:sldId id="412" r:id="rId29"/>
    <p:sldId id="413" r:id="rId30"/>
    <p:sldId id="414" r:id="rId31"/>
    <p:sldId id="415" r:id="rId32"/>
    <p:sldId id="420" r:id="rId33"/>
    <p:sldId id="322" r:id="rId3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119" autoAdjust="0"/>
    <p:restoredTop sz="94660"/>
  </p:normalViewPr>
  <p:slideViewPr>
    <p:cSldViewPr snapToGrid="0">
      <p:cViewPr varScale="1">
        <p:scale>
          <a:sx n="91" d="100"/>
          <a:sy n="91" d="100"/>
        </p:scale>
        <p:origin x="384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4E2EB8-F64D-49B3-9997-26BD6147B998}" type="datetimeFigureOut">
              <a:rPr lang="en-US" smtClean="0"/>
              <a:t>9/20/2025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049686-2817-4D35-AC72-3325F48FAF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79240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1CC32191-C46A-46D7-975D-6F49437B7130}" type="slidenum">
              <a:rPr lang="en-US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8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041247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D320B4-9AAF-413F-B594-313489018242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07193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304800" y="228600"/>
            <a:ext cx="11594592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82220" y="5353963"/>
            <a:ext cx="11631168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600200"/>
            <a:ext cx="103632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556001"/>
            <a:ext cx="85344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srgbClr val="073E87"/>
                </a:solidFill>
              </a:rPr>
              <a:t>1404.05.12</a:t>
            </a:r>
            <a:endParaRPr lang="en-US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073E87"/>
                </a:solidFill>
              </a:rPr>
              <a:t>keshvari@med.mui.ac.ir</a:t>
            </a:r>
            <a:endParaRPr lang="en-US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8123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srgbClr val="073E87"/>
                </a:solidFill>
              </a:rPr>
              <a:t>1404.05.12</a:t>
            </a:r>
            <a:endParaRPr lang="en-US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073E87"/>
                </a:solidFill>
              </a:rPr>
              <a:t>keshvari@med.mui.ac.ir</a:t>
            </a:r>
            <a:endParaRPr lang="en-US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45381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304800" y="228600"/>
            <a:ext cx="11594592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srgbClr val="073E87"/>
                </a:solidFill>
              </a:rPr>
              <a:t>1404.05.12</a:t>
            </a:r>
            <a:endParaRPr lang="en-US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073E87"/>
                </a:solidFill>
              </a:rPr>
              <a:t>keshvari@med.mui.ac.ir</a:t>
            </a:r>
            <a:endParaRPr lang="en-US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82220" y="714191"/>
            <a:ext cx="11631168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1447801"/>
            <a:ext cx="27432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447800"/>
            <a:ext cx="80264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14586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AndTx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34585" y="214314"/>
            <a:ext cx="10390716" cy="1462087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76917" y="2017713"/>
            <a:ext cx="508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60117" y="2017713"/>
            <a:ext cx="508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8969418"/>
      </p:ext>
    </p:extLst>
  </p:cSld>
  <p:clrMapOvr>
    <a:masterClrMapping/>
  </p:clrMapOvr>
  <p:transition>
    <p:wipe dir="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clipArtAndTx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7485" y="273050"/>
            <a:ext cx="10968567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607484" y="1598613"/>
            <a:ext cx="5382683" cy="4497387"/>
          </a:xfrm>
        </p:spPr>
        <p:txBody>
          <a:bodyPr/>
          <a:lstStyle/>
          <a:p>
            <a:pPr lvl="0"/>
            <a:endParaRPr lang="ar-SA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93367" y="1598613"/>
            <a:ext cx="5382684" cy="44973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5" name="Rectangle 6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r" rtl="1">
              <a:defRPr u="sng">
                <a:solidFill>
                  <a:schemeClr val="tx1"/>
                </a:solidFill>
                <a:latin typeface="Garamond" panose="02020404030301010803" pitchFamily="18" charset="0"/>
              </a:defRPr>
            </a:lvl1pPr>
          </a:lstStyle>
          <a:p>
            <a:pPr>
              <a:defRPr/>
            </a:pPr>
            <a:r>
              <a:rPr lang="en-US" smtClean="0">
                <a:solidFill>
                  <a:prstClr val="black"/>
                </a:solidFill>
              </a:rPr>
              <a:t>1404.05.12</a:t>
            </a: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Rectangle 6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1">
              <a:defRPr u="sng">
                <a:solidFill>
                  <a:schemeClr val="tx1"/>
                </a:solidFill>
                <a:latin typeface="Garamond" panose="02020404030301010803" pitchFamily="18" charset="0"/>
              </a:defRPr>
            </a:lvl1pPr>
          </a:lstStyle>
          <a:p>
            <a:pPr>
              <a:defRPr/>
            </a:pPr>
            <a:r>
              <a:rPr lang="en-US" smtClean="0">
                <a:solidFill>
                  <a:prstClr val="black"/>
                </a:solidFill>
              </a:rPr>
              <a:t>keshvari@med.mui.ac.ir</a:t>
            </a: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Rectangle 7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1">
              <a:defRPr u="sng">
                <a:solidFill>
                  <a:schemeClr val="tx1"/>
                </a:solidFill>
                <a:latin typeface="Garamond" pitchFamily="18" charset="0"/>
              </a:defRPr>
            </a:lvl1pPr>
          </a:lstStyle>
          <a:p>
            <a:fld id="{098E145D-8A4C-471D-9483-368BA234D394}" type="slidenum">
              <a:rPr lang="ar-SA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4931035"/>
      </p:ext>
    </p:extLst>
  </p:cSld>
  <p:clrMapOvr>
    <a:masterClrMapping/>
  </p:clrMapOvr>
  <p:transition spd="slow">
    <p:fade thruBlk="1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34585" y="214314"/>
            <a:ext cx="10390716" cy="1462087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576917" y="2017713"/>
            <a:ext cx="508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60117" y="2017713"/>
            <a:ext cx="508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5449057"/>
      </p:ext>
    </p:extLst>
  </p:cSld>
  <p:clrMapOvr>
    <a:masterClrMapping/>
  </p:clrMapOvr>
  <p:transition>
    <p:wipe dir="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/>
          <a:p>
            <a:pPr lvl="0"/>
            <a:endParaRPr lang="tr-TR" noProof="0" smtClean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073E87"/>
                </a:solidFill>
              </a:rPr>
              <a:t>keshvari@med.mui.ac.ir</a:t>
            </a:r>
            <a:endParaRPr lang="en-US">
              <a:solidFill>
                <a:srgbClr val="073E87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8129D5-4CA5-4FCC-9011-C4FED8AD2A0D}" type="slidenum">
              <a:rPr lang="en-US" altLang="en-US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0174714"/>
      </p:ext>
    </p:extLst>
  </p:cSld>
  <p:clrMapOvr>
    <a:masterClrMapping/>
  </p:clrMapOvr>
  <p:transition>
    <p:fade thruBlk="1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34585" y="214314"/>
            <a:ext cx="10390716" cy="1462087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576917" y="2017713"/>
            <a:ext cx="508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860117" y="2017713"/>
            <a:ext cx="508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860117" y="4151313"/>
            <a:ext cx="508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0499746"/>
      </p:ext>
    </p:extLst>
  </p:cSld>
  <p:clrMapOvr>
    <a:masterClrMapping/>
  </p:clrMapOvr>
  <p:transition>
    <p:wipe dir="d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026"/>
          <p:cNvGrpSpPr>
            <a:grpSpLocks/>
          </p:cNvGrpSpPr>
          <p:nvPr/>
        </p:nvGrpSpPr>
        <p:grpSpPr bwMode="auto">
          <a:xfrm>
            <a:off x="0" y="1"/>
            <a:ext cx="12124267" cy="6856413"/>
            <a:chOff x="0" y="0"/>
            <a:chExt cx="5728" cy="4319"/>
          </a:xfrm>
        </p:grpSpPr>
        <p:grpSp>
          <p:nvGrpSpPr>
            <p:cNvPr id="5" name="Group 1027"/>
            <p:cNvGrpSpPr>
              <a:grpSpLocks/>
            </p:cNvGrpSpPr>
            <p:nvPr userDrawn="1"/>
          </p:nvGrpSpPr>
          <p:grpSpPr bwMode="auto">
            <a:xfrm>
              <a:off x="962" y="1947"/>
              <a:ext cx="4766" cy="119"/>
              <a:chOff x="993" y="1028"/>
              <a:chExt cx="4766" cy="119"/>
            </a:xfrm>
          </p:grpSpPr>
          <p:sp>
            <p:nvSpPr>
              <p:cNvPr id="13" name="Rectangle 1028"/>
              <p:cNvSpPr>
                <a:spLocks noChangeArrowheads="1"/>
              </p:cNvSpPr>
              <p:nvPr userDrawn="1"/>
            </p:nvSpPr>
            <p:spPr bwMode="ltGray">
              <a:xfrm>
                <a:off x="996" y="1035"/>
                <a:ext cx="4763" cy="106"/>
              </a:xfrm>
              <a:prstGeom prst="rect">
                <a:avLst/>
              </a:prstGeom>
              <a:gradFill rotWithShape="0">
                <a:gsLst>
                  <a:gs pos="0">
                    <a:srgbClr val="825600"/>
                  </a:gs>
                  <a:gs pos="13000">
                    <a:srgbClr val="FFA800"/>
                  </a:gs>
                  <a:gs pos="28000">
                    <a:srgbClr val="825600"/>
                  </a:gs>
                  <a:gs pos="42999">
                    <a:srgbClr val="FFA800"/>
                  </a:gs>
                  <a:gs pos="58000">
                    <a:srgbClr val="825600"/>
                  </a:gs>
                  <a:gs pos="72000">
                    <a:srgbClr val="FFA800"/>
                  </a:gs>
                  <a:gs pos="87000">
                    <a:srgbClr val="825600"/>
                  </a:gs>
                  <a:gs pos="100000">
                    <a:srgbClr val="FFA800"/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00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" name="Line 1029"/>
              <p:cNvSpPr>
                <a:spLocks noChangeShapeType="1"/>
              </p:cNvSpPr>
              <p:nvPr userDrawn="1"/>
            </p:nvSpPr>
            <p:spPr bwMode="ltGray">
              <a:xfrm>
                <a:off x="999" y="1145"/>
                <a:ext cx="4760" cy="0"/>
              </a:xfrm>
              <a:prstGeom prst="line">
                <a:avLst/>
              </a:prstGeom>
              <a:noFill/>
              <a:ln w="12700">
                <a:solidFill>
                  <a:srgbClr val="996633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5" name="Line 1030"/>
              <p:cNvSpPr>
                <a:spLocks noChangeShapeType="1"/>
              </p:cNvSpPr>
              <p:nvPr userDrawn="1"/>
            </p:nvSpPr>
            <p:spPr bwMode="ltGray">
              <a:xfrm>
                <a:off x="999" y="1121"/>
                <a:ext cx="4760" cy="0"/>
              </a:xfrm>
              <a:prstGeom prst="line">
                <a:avLst/>
              </a:prstGeom>
              <a:noFill/>
              <a:ln w="12700">
                <a:solidFill>
                  <a:srgbClr val="996633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6" name="Line 1031"/>
              <p:cNvSpPr>
                <a:spLocks noChangeShapeType="1"/>
              </p:cNvSpPr>
              <p:nvPr userDrawn="1"/>
            </p:nvSpPr>
            <p:spPr bwMode="ltGray">
              <a:xfrm>
                <a:off x="999" y="1091"/>
                <a:ext cx="4760" cy="0"/>
              </a:xfrm>
              <a:prstGeom prst="line">
                <a:avLst/>
              </a:prstGeom>
              <a:noFill/>
              <a:ln w="12700">
                <a:solidFill>
                  <a:srgbClr val="996633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7" name="Line 1032"/>
              <p:cNvSpPr>
                <a:spLocks noChangeShapeType="1"/>
              </p:cNvSpPr>
              <p:nvPr userDrawn="1"/>
            </p:nvSpPr>
            <p:spPr bwMode="ltGray">
              <a:xfrm>
                <a:off x="999" y="1057"/>
                <a:ext cx="4760" cy="0"/>
              </a:xfrm>
              <a:prstGeom prst="line">
                <a:avLst/>
              </a:prstGeom>
              <a:noFill/>
              <a:ln w="12700">
                <a:solidFill>
                  <a:srgbClr val="996633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8" name="Freeform 1033"/>
              <p:cNvSpPr>
                <a:spLocks/>
              </p:cNvSpPr>
              <p:nvPr userDrawn="1"/>
            </p:nvSpPr>
            <p:spPr bwMode="ltGray">
              <a:xfrm>
                <a:off x="993" y="1028"/>
                <a:ext cx="4765" cy="119"/>
              </a:xfrm>
              <a:custGeom>
                <a:avLst/>
                <a:gdLst>
                  <a:gd name="T0" fmla="*/ 0 w 4765"/>
                  <a:gd name="T1" fmla="*/ 118 h 119"/>
                  <a:gd name="T2" fmla="*/ 0 w 4765"/>
                  <a:gd name="T3" fmla="*/ 0 h 119"/>
                  <a:gd name="T4" fmla="*/ 4764 w 4765"/>
                  <a:gd name="T5" fmla="*/ 0 h 11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765" h="119">
                    <a:moveTo>
                      <a:pt x="0" y="118"/>
                    </a:moveTo>
                    <a:lnTo>
                      <a:pt x="0" y="0"/>
                    </a:lnTo>
                    <a:lnTo>
                      <a:pt x="4764" y="0"/>
                    </a:lnTo>
                  </a:path>
                </a:pathLst>
              </a:custGeom>
              <a:noFill/>
              <a:ln w="12700" cap="rnd" cmpd="sng">
                <a:solidFill>
                  <a:srgbClr val="FFCC66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6" name="Group 1034"/>
            <p:cNvGrpSpPr>
              <a:grpSpLocks/>
            </p:cNvGrpSpPr>
            <p:nvPr userDrawn="1"/>
          </p:nvGrpSpPr>
          <p:grpSpPr bwMode="auto">
            <a:xfrm>
              <a:off x="0" y="0"/>
              <a:ext cx="928" cy="4319"/>
              <a:chOff x="0" y="0"/>
              <a:chExt cx="928" cy="4319"/>
            </a:xfrm>
          </p:grpSpPr>
          <p:sp>
            <p:nvSpPr>
              <p:cNvPr id="7" name="Rectangle 1035"/>
              <p:cNvSpPr>
                <a:spLocks noChangeArrowheads="1"/>
              </p:cNvSpPr>
              <p:nvPr/>
            </p:nvSpPr>
            <p:spPr bwMode="ltGray">
              <a:xfrm>
                <a:off x="0" y="0"/>
                <a:ext cx="923" cy="431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00" smtClean="0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8" name="Group 1036"/>
              <p:cNvGrpSpPr>
                <a:grpSpLocks/>
              </p:cNvGrpSpPr>
              <p:nvPr userDrawn="1"/>
            </p:nvGrpSpPr>
            <p:grpSpPr bwMode="auto">
              <a:xfrm>
                <a:off x="0" y="41"/>
                <a:ext cx="928" cy="4035"/>
                <a:chOff x="0" y="41"/>
                <a:chExt cx="928" cy="4035"/>
              </a:xfrm>
            </p:grpSpPr>
            <p:pic>
              <p:nvPicPr>
                <p:cNvPr id="9" name="Picture 1037"/>
                <p:cNvPicPr>
                  <a:picLocks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ltGray">
                <a:xfrm>
                  <a:off x="0" y="1014"/>
                  <a:ext cx="920" cy="94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10" name="Freeform 1038"/>
                <p:cNvSpPr>
                  <a:spLocks/>
                </p:cNvSpPr>
                <p:nvPr/>
              </p:nvSpPr>
              <p:spPr bwMode="ltGray">
                <a:xfrm>
                  <a:off x="38" y="41"/>
                  <a:ext cx="890" cy="916"/>
                </a:xfrm>
                <a:custGeom>
                  <a:avLst/>
                  <a:gdLst>
                    <a:gd name="T0" fmla="*/ 307 w 890"/>
                    <a:gd name="T1" fmla="*/ 292 h 916"/>
                    <a:gd name="T2" fmla="*/ 307 w 890"/>
                    <a:gd name="T3" fmla="*/ 234 h 916"/>
                    <a:gd name="T4" fmla="*/ 261 w 890"/>
                    <a:gd name="T5" fmla="*/ 159 h 916"/>
                    <a:gd name="T6" fmla="*/ 247 w 890"/>
                    <a:gd name="T7" fmla="*/ 91 h 916"/>
                    <a:gd name="T8" fmla="*/ 225 w 890"/>
                    <a:gd name="T9" fmla="*/ 24 h 916"/>
                    <a:gd name="T10" fmla="*/ 259 w 890"/>
                    <a:gd name="T11" fmla="*/ 21 h 916"/>
                    <a:gd name="T12" fmla="*/ 298 w 890"/>
                    <a:gd name="T13" fmla="*/ 82 h 916"/>
                    <a:gd name="T14" fmla="*/ 322 w 890"/>
                    <a:gd name="T15" fmla="*/ 118 h 916"/>
                    <a:gd name="T16" fmla="*/ 358 w 890"/>
                    <a:gd name="T17" fmla="*/ 180 h 916"/>
                    <a:gd name="T18" fmla="*/ 406 w 890"/>
                    <a:gd name="T19" fmla="*/ 240 h 916"/>
                    <a:gd name="T20" fmla="*/ 505 w 890"/>
                    <a:gd name="T21" fmla="*/ 184 h 916"/>
                    <a:gd name="T22" fmla="*/ 514 w 890"/>
                    <a:gd name="T23" fmla="*/ 118 h 916"/>
                    <a:gd name="T24" fmla="*/ 552 w 890"/>
                    <a:gd name="T25" fmla="*/ 69 h 916"/>
                    <a:gd name="T26" fmla="*/ 589 w 890"/>
                    <a:gd name="T27" fmla="*/ 13 h 916"/>
                    <a:gd name="T28" fmla="*/ 615 w 890"/>
                    <a:gd name="T29" fmla="*/ 16 h 916"/>
                    <a:gd name="T30" fmla="*/ 600 w 890"/>
                    <a:gd name="T31" fmla="*/ 49 h 916"/>
                    <a:gd name="T32" fmla="*/ 592 w 890"/>
                    <a:gd name="T33" fmla="*/ 124 h 916"/>
                    <a:gd name="T34" fmla="*/ 574 w 890"/>
                    <a:gd name="T35" fmla="*/ 186 h 916"/>
                    <a:gd name="T36" fmla="*/ 568 w 890"/>
                    <a:gd name="T37" fmla="*/ 282 h 916"/>
                    <a:gd name="T38" fmla="*/ 645 w 890"/>
                    <a:gd name="T39" fmla="*/ 325 h 916"/>
                    <a:gd name="T40" fmla="*/ 720 w 890"/>
                    <a:gd name="T41" fmla="*/ 277 h 916"/>
                    <a:gd name="T42" fmla="*/ 816 w 890"/>
                    <a:gd name="T43" fmla="*/ 253 h 916"/>
                    <a:gd name="T44" fmla="*/ 861 w 890"/>
                    <a:gd name="T45" fmla="*/ 279 h 916"/>
                    <a:gd name="T46" fmla="*/ 796 w 890"/>
                    <a:gd name="T47" fmla="*/ 324 h 916"/>
                    <a:gd name="T48" fmla="*/ 735 w 890"/>
                    <a:gd name="T49" fmla="*/ 352 h 916"/>
                    <a:gd name="T50" fmla="*/ 669 w 890"/>
                    <a:gd name="T51" fmla="*/ 409 h 916"/>
                    <a:gd name="T52" fmla="*/ 673 w 890"/>
                    <a:gd name="T53" fmla="*/ 510 h 916"/>
                    <a:gd name="T54" fmla="*/ 751 w 890"/>
                    <a:gd name="T55" fmla="*/ 535 h 916"/>
                    <a:gd name="T56" fmla="*/ 819 w 890"/>
                    <a:gd name="T57" fmla="*/ 577 h 916"/>
                    <a:gd name="T58" fmla="*/ 874 w 890"/>
                    <a:gd name="T59" fmla="*/ 606 h 916"/>
                    <a:gd name="T60" fmla="*/ 867 w 890"/>
                    <a:gd name="T61" fmla="*/ 637 h 916"/>
                    <a:gd name="T62" fmla="*/ 807 w 890"/>
                    <a:gd name="T63" fmla="*/ 618 h 916"/>
                    <a:gd name="T64" fmla="*/ 736 w 890"/>
                    <a:gd name="T65" fmla="*/ 592 h 916"/>
                    <a:gd name="T66" fmla="*/ 615 w 890"/>
                    <a:gd name="T67" fmla="*/ 588 h 916"/>
                    <a:gd name="T68" fmla="*/ 576 w 890"/>
                    <a:gd name="T69" fmla="*/ 628 h 916"/>
                    <a:gd name="T70" fmla="*/ 618 w 890"/>
                    <a:gd name="T71" fmla="*/ 723 h 916"/>
                    <a:gd name="T72" fmla="*/ 640 w 890"/>
                    <a:gd name="T73" fmla="*/ 807 h 916"/>
                    <a:gd name="T74" fmla="*/ 664 w 890"/>
                    <a:gd name="T75" fmla="*/ 889 h 916"/>
                    <a:gd name="T76" fmla="*/ 624 w 890"/>
                    <a:gd name="T77" fmla="*/ 870 h 916"/>
                    <a:gd name="T78" fmla="*/ 568 w 890"/>
                    <a:gd name="T79" fmla="*/ 789 h 916"/>
                    <a:gd name="T80" fmla="*/ 513 w 890"/>
                    <a:gd name="T81" fmla="*/ 708 h 916"/>
                    <a:gd name="T82" fmla="*/ 390 w 890"/>
                    <a:gd name="T83" fmla="*/ 730 h 916"/>
                    <a:gd name="T84" fmla="*/ 339 w 890"/>
                    <a:gd name="T85" fmla="*/ 838 h 916"/>
                    <a:gd name="T86" fmla="*/ 285 w 890"/>
                    <a:gd name="T87" fmla="*/ 915 h 916"/>
                    <a:gd name="T88" fmla="*/ 276 w 890"/>
                    <a:gd name="T89" fmla="*/ 867 h 916"/>
                    <a:gd name="T90" fmla="*/ 298 w 890"/>
                    <a:gd name="T91" fmla="*/ 766 h 916"/>
                    <a:gd name="T92" fmla="*/ 324 w 890"/>
                    <a:gd name="T93" fmla="*/ 664 h 916"/>
                    <a:gd name="T94" fmla="*/ 283 w 890"/>
                    <a:gd name="T95" fmla="*/ 583 h 916"/>
                    <a:gd name="T96" fmla="*/ 201 w 890"/>
                    <a:gd name="T97" fmla="*/ 619 h 916"/>
                    <a:gd name="T98" fmla="*/ 88 w 890"/>
                    <a:gd name="T99" fmla="*/ 655 h 916"/>
                    <a:gd name="T100" fmla="*/ 16 w 890"/>
                    <a:gd name="T101" fmla="*/ 655 h 916"/>
                    <a:gd name="T102" fmla="*/ 94 w 890"/>
                    <a:gd name="T103" fmla="*/ 606 h 916"/>
                    <a:gd name="T104" fmla="*/ 162 w 890"/>
                    <a:gd name="T105" fmla="*/ 567 h 916"/>
                    <a:gd name="T106" fmla="*/ 247 w 890"/>
                    <a:gd name="T107" fmla="*/ 504 h 916"/>
                    <a:gd name="T108" fmla="*/ 190 w 890"/>
                    <a:gd name="T109" fmla="*/ 390 h 916"/>
                    <a:gd name="T110" fmla="*/ 81 w 890"/>
                    <a:gd name="T111" fmla="*/ 355 h 916"/>
                    <a:gd name="T112" fmla="*/ 3 w 890"/>
                    <a:gd name="T113" fmla="*/ 307 h 916"/>
                    <a:gd name="T114" fmla="*/ 39 w 890"/>
                    <a:gd name="T115" fmla="*/ 286 h 916"/>
                    <a:gd name="T116" fmla="*/ 115 w 890"/>
                    <a:gd name="T117" fmla="*/ 306 h 916"/>
                    <a:gd name="T118" fmla="*/ 226 w 890"/>
                    <a:gd name="T119" fmla="*/ 327 h 91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0" t="0" r="r" b="b"/>
                  <a:pathLst>
                    <a:path w="890" h="916">
                      <a:moveTo>
                        <a:pt x="279" y="334"/>
                      </a:moveTo>
                      <a:lnTo>
                        <a:pt x="292" y="312"/>
                      </a:lnTo>
                      <a:lnTo>
                        <a:pt x="307" y="292"/>
                      </a:lnTo>
                      <a:lnTo>
                        <a:pt x="324" y="276"/>
                      </a:lnTo>
                      <a:lnTo>
                        <a:pt x="313" y="255"/>
                      </a:lnTo>
                      <a:lnTo>
                        <a:pt x="307" y="234"/>
                      </a:lnTo>
                      <a:lnTo>
                        <a:pt x="288" y="202"/>
                      </a:lnTo>
                      <a:lnTo>
                        <a:pt x="274" y="181"/>
                      </a:lnTo>
                      <a:lnTo>
                        <a:pt x="261" y="159"/>
                      </a:lnTo>
                      <a:lnTo>
                        <a:pt x="256" y="139"/>
                      </a:lnTo>
                      <a:lnTo>
                        <a:pt x="256" y="118"/>
                      </a:lnTo>
                      <a:lnTo>
                        <a:pt x="247" y="91"/>
                      </a:lnTo>
                      <a:lnTo>
                        <a:pt x="237" y="70"/>
                      </a:lnTo>
                      <a:lnTo>
                        <a:pt x="226" y="46"/>
                      </a:lnTo>
                      <a:lnTo>
                        <a:pt x="225" y="24"/>
                      </a:lnTo>
                      <a:lnTo>
                        <a:pt x="232" y="10"/>
                      </a:lnTo>
                      <a:lnTo>
                        <a:pt x="247" y="9"/>
                      </a:lnTo>
                      <a:lnTo>
                        <a:pt x="259" y="21"/>
                      </a:lnTo>
                      <a:lnTo>
                        <a:pt x="270" y="46"/>
                      </a:lnTo>
                      <a:lnTo>
                        <a:pt x="280" y="61"/>
                      </a:lnTo>
                      <a:lnTo>
                        <a:pt x="298" y="82"/>
                      </a:lnTo>
                      <a:lnTo>
                        <a:pt x="309" y="88"/>
                      </a:lnTo>
                      <a:lnTo>
                        <a:pt x="315" y="99"/>
                      </a:lnTo>
                      <a:lnTo>
                        <a:pt x="322" y="118"/>
                      </a:lnTo>
                      <a:lnTo>
                        <a:pt x="330" y="141"/>
                      </a:lnTo>
                      <a:lnTo>
                        <a:pt x="339" y="160"/>
                      </a:lnTo>
                      <a:lnTo>
                        <a:pt x="358" y="180"/>
                      </a:lnTo>
                      <a:lnTo>
                        <a:pt x="379" y="205"/>
                      </a:lnTo>
                      <a:lnTo>
                        <a:pt x="399" y="225"/>
                      </a:lnTo>
                      <a:lnTo>
                        <a:pt x="406" y="240"/>
                      </a:lnTo>
                      <a:lnTo>
                        <a:pt x="474" y="241"/>
                      </a:lnTo>
                      <a:lnTo>
                        <a:pt x="495" y="208"/>
                      </a:lnTo>
                      <a:lnTo>
                        <a:pt x="505" y="184"/>
                      </a:lnTo>
                      <a:lnTo>
                        <a:pt x="507" y="160"/>
                      </a:lnTo>
                      <a:lnTo>
                        <a:pt x="510" y="141"/>
                      </a:lnTo>
                      <a:lnTo>
                        <a:pt x="514" y="118"/>
                      </a:lnTo>
                      <a:lnTo>
                        <a:pt x="529" y="94"/>
                      </a:lnTo>
                      <a:lnTo>
                        <a:pt x="540" y="85"/>
                      </a:lnTo>
                      <a:lnTo>
                        <a:pt x="552" y="69"/>
                      </a:lnTo>
                      <a:lnTo>
                        <a:pt x="561" y="45"/>
                      </a:lnTo>
                      <a:lnTo>
                        <a:pt x="571" y="27"/>
                      </a:lnTo>
                      <a:lnTo>
                        <a:pt x="589" y="13"/>
                      </a:lnTo>
                      <a:lnTo>
                        <a:pt x="604" y="0"/>
                      </a:lnTo>
                      <a:lnTo>
                        <a:pt x="613" y="6"/>
                      </a:lnTo>
                      <a:lnTo>
                        <a:pt x="615" y="16"/>
                      </a:lnTo>
                      <a:lnTo>
                        <a:pt x="606" y="27"/>
                      </a:lnTo>
                      <a:lnTo>
                        <a:pt x="603" y="34"/>
                      </a:lnTo>
                      <a:lnTo>
                        <a:pt x="600" y="49"/>
                      </a:lnTo>
                      <a:lnTo>
                        <a:pt x="600" y="79"/>
                      </a:lnTo>
                      <a:lnTo>
                        <a:pt x="600" y="103"/>
                      </a:lnTo>
                      <a:lnTo>
                        <a:pt x="592" y="124"/>
                      </a:lnTo>
                      <a:lnTo>
                        <a:pt x="583" y="145"/>
                      </a:lnTo>
                      <a:lnTo>
                        <a:pt x="576" y="162"/>
                      </a:lnTo>
                      <a:lnTo>
                        <a:pt x="574" y="186"/>
                      </a:lnTo>
                      <a:lnTo>
                        <a:pt x="574" y="216"/>
                      </a:lnTo>
                      <a:lnTo>
                        <a:pt x="568" y="244"/>
                      </a:lnTo>
                      <a:lnTo>
                        <a:pt x="568" y="282"/>
                      </a:lnTo>
                      <a:lnTo>
                        <a:pt x="588" y="300"/>
                      </a:lnTo>
                      <a:lnTo>
                        <a:pt x="607" y="325"/>
                      </a:lnTo>
                      <a:lnTo>
                        <a:pt x="645" y="325"/>
                      </a:lnTo>
                      <a:lnTo>
                        <a:pt x="678" y="312"/>
                      </a:lnTo>
                      <a:lnTo>
                        <a:pt x="697" y="292"/>
                      </a:lnTo>
                      <a:lnTo>
                        <a:pt x="720" y="277"/>
                      </a:lnTo>
                      <a:lnTo>
                        <a:pt x="777" y="274"/>
                      </a:lnTo>
                      <a:lnTo>
                        <a:pt x="801" y="265"/>
                      </a:lnTo>
                      <a:lnTo>
                        <a:pt x="816" y="253"/>
                      </a:lnTo>
                      <a:lnTo>
                        <a:pt x="859" y="252"/>
                      </a:lnTo>
                      <a:lnTo>
                        <a:pt x="865" y="265"/>
                      </a:lnTo>
                      <a:lnTo>
                        <a:pt x="861" y="279"/>
                      </a:lnTo>
                      <a:lnTo>
                        <a:pt x="843" y="288"/>
                      </a:lnTo>
                      <a:lnTo>
                        <a:pt x="819" y="300"/>
                      </a:lnTo>
                      <a:lnTo>
                        <a:pt x="796" y="324"/>
                      </a:lnTo>
                      <a:lnTo>
                        <a:pt x="786" y="334"/>
                      </a:lnTo>
                      <a:lnTo>
                        <a:pt x="765" y="343"/>
                      </a:lnTo>
                      <a:lnTo>
                        <a:pt x="735" y="352"/>
                      </a:lnTo>
                      <a:lnTo>
                        <a:pt x="714" y="367"/>
                      </a:lnTo>
                      <a:lnTo>
                        <a:pt x="687" y="390"/>
                      </a:lnTo>
                      <a:lnTo>
                        <a:pt x="669" y="409"/>
                      </a:lnTo>
                      <a:lnTo>
                        <a:pt x="649" y="420"/>
                      </a:lnTo>
                      <a:lnTo>
                        <a:pt x="648" y="481"/>
                      </a:lnTo>
                      <a:lnTo>
                        <a:pt x="673" y="510"/>
                      </a:lnTo>
                      <a:lnTo>
                        <a:pt x="703" y="526"/>
                      </a:lnTo>
                      <a:lnTo>
                        <a:pt x="730" y="531"/>
                      </a:lnTo>
                      <a:lnTo>
                        <a:pt x="751" y="535"/>
                      </a:lnTo>
                      <a:lnTo>
                        <a:pt x="777" y="549"/>
                      </a:lnTo>
                      <a:lnTo>
                        <a:pt x="795" y="567"/>
                      </a:lnTo>
                      <a:lnTo>
                        <a:pt x="819" y="577"/>
                      </a:lnTo>
                      <a:lnTo>
                        <a:pt x="846" y="583"/>
                      </a:lnTo>
                      <a:lnTo>
                        <a:pt x="861" y="592"/>
                      </a:lnTo>
                      <a:lnTo>
                        <a:pt x="874" y="606"/>
                      </a:lnTo>
                      <a:lnTo>
                        <a:pt x="889" y="621"/>
                      </a:lnTo>
                      <a:lnTo>
                        <a:pt x="888" y="634"/>
                      </a:lnTo>
                      <a:lnTo>
                        <a:pt x="867" y="637"/>
                      </a:lnTo>
                      <a:lnTo>
                        <a:pt x="853" y="631"/>
                      </a:lnTo>
                      <a:lnTo>
                        <a:pt x="832" y="618"/>
                      </a:lnTo>
                      <a:lnTo>
                        <a:pt x="807" y="618"/>
                      </a:lnTo>
                      <a:lnTo>
                        <a:pt x="780" y="618"/>
                      </a:lnTo>
                      <a:lnTo>
                        <a:pt x="759" y="615"/>
                      </a:lnTo>
                      <a:lnTo>
                        <a:pt x="736" y="592"/>
                      </a:lnTo>
                      <a:lnTo>
                        <a:pt x="718" y="588"/>
                      </a:lnTo>
                      <a:lnTo>
                        <a:pt x="684" y="588"/>
                      </a:lnTo>
                      <a:lnTo>
                        <a:pt x="615" y="588"/>
                      </a:lnTo>
                      <a:lnTo>
                        <a:pt x="604" y="606"/>
                      </a:lnTo>
                      <a:lnTo>
                        <a:pt x="589" y="621"/>
                      </a:lnTo>
                      <a:lnTo>
                        <a:pt x="576" y="628"/>
                      </a:lnTo>
                      <a:lnTo>
                        <a:pt x="580" y="666"/>
                      </a:lnTo>
                      <a:lnTo>
                        <a:pt x="600" y="702"/>
                      </a:lnTo>
                      <a:lnTo>
                        <a:pt x="618" y="723"/>
                      </a:lnTo>
                      <a:lnTo>
                        <a:pt x="630" y="753"/>
                      </a:lnTo>
                      <a:lnTo>
                        <a:pt x="631" y="787"/>
                      </a:lnTo>
                      <a:lnTo>
                        <a:pt x="640" y="807"/>
                      </a:lnTo>
                      <a:lnTo>
                        <a:pt x="654" y="838"/>
                      </a:lnTo>
                      <a:lnTo>
                        <a:pt x="664" y="862"/>
                      </a:lnTo>
                      <a:lnTo>
                        <a:pt x="664" y="889"/>
                      </a:lnTo>
                      <a:lnTo>
                        <a:pt x="654" y="898"/>
                      </a:lnTo>
                      <a:lnTo>
                        <a:pt x="642" y="898"/>
                      </a:lnTo>
                      <a:lnTo>
                        <a:pt x="624" y="870"/>
                      </a:lnTo>
                      <a:lnTo>
                        <a:pt x="612" y="837"/>
                      </a:lnTo>
                      <a:lnTo>
                        <a:pt x="583" y="808"/>
                      </a:lnTo>
                      <a:lnTo>
                        <a:pt x="568" y="789"/>
                      </a:lnTo>
                      <a:lnTo>
                        <a:pt x="556" y="760"/>
                      </a:lnTo>
                      <a:lnTo>
                        <a:pt x="549" y="738"/>
                      </a:lnTo>
                      <a:lnTo>
                        <a:pt x="513" y="708"/>
                      </a:lnTo>
                      <a:lnTo>
                        <a:pt x="489" y="682"/>
                      </a:lnTo>
                      <a:lnTo>
                        <a:pt x="415" y="684"/>
                      </a:lnTo>
                      <a:lnTo>
                        <a:pt x="390" y="730"/>
                      </a:lnTo>
                      <a:lnTo>
                        <a:pt x="372" y="759"/>
                      </a:lnTo>
                      <a:lnTo>
                        <a:pt x="361" y="798"/>
                      </a:lnTo>
                      <a:lnTo>
                        <a:pt x="339" y="838"/>
                      </a:lnTo>
                      <a:lnTo>
                        <a:pt x="316" y="874"/>
                      </a:lnTo>
                      <a:lnTo>
                        <a:pt x="294" y="907"/>
                      </a:lnTo>
                      <a:lnTo>
                        <a:pt x="285" y="915"/>
                      </a:lnTo>
                      <a:lnTo>
                        <a:pt x="268" y="909"/>
                      </a:lnTo>
                      <a:lnTo>
                        <a:pt x="268" y="894"/>
                      </a:lnTo>
                      <a:lnTo>
                        <a:pt x="276" y="867"/>
                      </a:lnTo>
                      <a:lnTo>
                        <a:pt x="291" y="837"/>
                      </a:lnTo>
                      <a:lnTo>
                        <a:pt x="294" y="790"/>
                      </a:lnTo>
                      <a:lnTo>
                        <a:pt x="298" y="766"/>
                      </a:lnTo>
                      <a:lnTo>
                        <a:pt x="313" y="744"/>
                      </a:lnTo>
                      <a:lnTo>
                        <a:pt x="319" y="699"/>
                      </a:lnTo>
                      <a:lnTo>
                        <a:pt x="324" y="664"/>
                      </a:lnTo>
                      <a:lnTo>
                        <a:pt x="336" y="637"/>
                      </a:lnTo>
                      <a:lnTo>
                        <a:pt x="309" y="609"/>
                      </a:lnTo>
                      <a:lnTo>
                        <a:pt x="283" y="583"/>
                      </a:lnTo>
                      <a:lnTo>
                        <a:pt x="271" y="577"/>
                      </a:lnTo>
                      <a:lnTo>
                        <a:pt x="231" y="601"/>
                      </a:lnTo>
                      <a:lnTo>
                        <a:pt x="201" y="619"/>
                      </a:lnTo>
                      <a:lnTo>
                        <a:pt x="162" y="633"/>
                      </a:lnTo>
                      <a:lnTo>
                        <a:pt x="118" y="640"/>
                      </a:lnTo>
                      <a:lnTo>
                        <a:pt x="88" y="655"/>
                      </a:lnTo>
                      <a:lnTo>
                        <a:pt x="63" y="666"/>
                      </a:lnTo>
                      <a:lnTo>
                        <a:pt x="27" y="666"/>
                      </a:lnTo>
                      <a:lnTo>
                        <a:pt x="16" y="655"/>
                      </a:lnTo>
                      <a:lnTo>
                        <a:pt x="30" y="642"/>
                      </a:lnTo>
                      <a:lnTo>
                        <a:pt x="67" y="628"/>
                      </a:lnTo>
                      <a:lnTo>
                        <a:pt x="94" y="606"/>
                      </a:lnTo>
                      <a:lnTo>
                        <a:pt x="120" y="588"/>
                      </a:lnTo>
                      <a:lnTo>
                        <a:pt x="136" y="576"/>
                      </a:lnTo>
                      <a:lnTo>
                        <a:pt x="162" y="567"/>
                      </a:lnTo>
                      <a:lnTo>
                        <a:pt x="204" y="531"/>
                      </a:lnTo>
                      <a:lnTo>
                        <a:pt x="231" y="510"/>
                      </a:lnTo>
                      <a:lnTo>
                        <a:pt x="247" y="504"/>
                      </a:lnTo>
                      <a:lnTo>
                        <a:pt x="250" y="429"/>
                      </a:lnTo>
                      <a:lnTo>
                        <a:pt x="204" y="396"/>
                      </a:lnTo>
                      <a:lnTo>
                        <a:pt x="190" y="390"/>
                      </a:lnTo>
                      <a:lnTo>
                        <a:pt x="129" y="385"/>
                      </a:lnTo>
                      <a:lnTo>
                        <a:pt x="105" y="369"/>
                      </a:lnTo>
                      <a:lnTo>
                        <a:pt x="81" y="355"/>
                      </a:lnTo>
                      <a:lnTo>
                        <a:pt x="63" y="345"/>
                      </a:lnTo>
                      <a:lnTo>
                        <a:pt x="34" y="339"/>
                      </a:lnTo>
                      <a:lnTo>
                        <a:pt x="3" y="307"/>
                      </a:lnTo>
                      <a:lnTo>
                        <a:pt x="0" y="291"/>
                      </a:lnTo>
                      <a:lnTo>
                        <a:pt x="9" y="285"/>
                      </a:lnTo>
                      <a:lnTo>
                        <a:pt x="39" y="286"/>
                      </a:lnTo>
                      <a:lnTo>
                        <a:pt x="67" y="301"/>
                      </a:lnTo>
                      <a:lnTo>
                        <a:pt x="85" y="304"/>
                      </a:lnTo>
                      <a:lnTo>
                        <a:pt x="115" y="306"/>
                      </a:lnTo>
                      <a:lnTo>
                        <a:pt x="148" y="318"/>
                      </a:lnTo>
                      <a:lnTo>
                        <a:pt x="165" y="324"/>
                      </a:lnTo>
                      <a:lnTo>
                        <a:pt x="226" y="327"/>
                      </a:lnTo>
                      <a:lnTo>
                        <a:pt x="258" y="334"/>
                      </a:lnTo>
                      <a:lnTo>
                        <a:pt x="279" y="334"/>
                      </a:lnTo>
                    </a:path>
                  </a:pathLst>
                </a:custGeom>
                <a:solidFill>
                  <a:schemeClr val="hlink">
                    <a:alpha val="50195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1" name="Freeform 1039"/>
                <p:cNvSpPr>
                  <a:spLocks/>
                </p:cNvSpPr>
                <p:nvPr/>
              </p:nvSpPr>
              <p:spPr bwMode="ltGray">
                <a:xfrm>
                  <a:off x="6" y="2087"/>
                  <a:ext cx="890" cy="916"/>
                </a:xfrm>
                <a:custGeom>
                  <a:avLst/>
                  <a:gdLst>
                    <a:gd name="T0" fmla="*/ 307 w 890"/>
                    <a:gd name="T1" fmla="*/ 292 h 916"/>
                    <a:gd name="T2" fmla="*/ 307 w 890"/>
                    <a:gd name="T3" fmla="*/ 234 h 916"/>
                    <a:gd name="T4" fmla="*/ 261 w 890"/>
                    <a:gd name="T5" fmla="*/ 159 h 916"/>
                    <a:gd name="T6" fmla="*/ 247 w 890"/>
                    <a:gd name="T7" fmla="*/ 91 h 916"/>
                    <a:gd name="T8" fmla="*/ 225 w 890"/>
                    <a:gd name="T9" fmla="*/ 24 h 916"/>
                    <a:gd name="T10" fmla="*/ 259 w 890"/>
                    <a:gd name="T11" fmla="*/ 21 h 916"/>
                    <a:gd name="T12" fmla="*/ 298 w 890"/>
                    <a:gd name="T13" fmla="*/ 82 h 916"/>
                    <a:gd name="T14" fmla="*/ 322 w 890"/>
                    <a:gd name="T15" fmla="*/ 118 h 916"/>
                    <a:gd name="T16" fmla="*/ 358 w 890"/>
                    <a:gd name="T17" fmla="*/ 180 h 916"/>
                    <a:gd name="T18" fmla="*/ 406 w 890"/>
                    <a:gd name="T19" fmla="*/ 240 h 916"/>
                    <a:gd name="T20" fmla="*/ 505 w 890"/>
                    <a:gd name="T21" fmla="*/ 184 h 916"/>
                    <a:gd name="T22" fmla="*/ 514 w 890"/>
                    <a:gd name="T23" fmla="*/ 118 h 916"/>
                    <a:gd name="T24" fmla="*/ 552 w 890"/>
                    <a:gd name="T25" fmla="*/ 69 h 916"/>
                    <a:gd name="T26" fmla="*/ 589 w 890"/>
                    <a:gd name="T27" fmla="*/ 13 h 916"/>
                    <a:gd name="T28" fmla="*/ 615 w 890"/>
                    <a:gd name="T29" fmla="*/ 16 h 916"/>
                    <a:gd name="T30" fmla="*/ 600 w 890"/>
                    <a:gd name="T31" fmla="*/ 49 h 916"/>
                    <a:gd name="T32" fmla="*/ 592 w 890"/>
                    <a:gd name="T33" fmla="*/ 124 h 916"/>
                    <a:gd name="T34" fmla="*/ 574 w 890"/>
                    <a:gd name="T35" fmla="*/ 186 h 916"/>
                    <a:gd name="T36" fmla="*/ 568 w 890"/>
                    <a:gd name="T37" fmla="*/ 282 h 916"/>
                    <a:gd name="T38" fmla="*/ 645 w 890"/>
                    <a:gd name="T39" fmla="*/ 325 h 916"/>
                    <a:gd name="T40" fmla="*/ 720 w 890"/>
                    <a:gd name="T41" fmla="*/ 277 h 916"/>
                    <a:gd name="T42" fmla="*/ 816 w 890"/>
                    <a:gd name="T43" fmla="*/ 253 h 916"/>
                    <a:gd name="T44" fmla="*/ 861 w 890"/>
                    <a:gd name="T45" fmla="*/ 279 h 916"/>
                    <a:gd name="T46" fmla="*/ 796 w 890"/>
                    <a:gd name="T47" fmla="*/ 324 h 916"/>
                    <a:gd name="T48" fmla="*/ 735 w 890"/>
                    <a:gd name="T49" fmla="*/ 352 h 916"/>
                    <a:gd name="T50" fmla="*/ 669 w 890"/>
                    <a:gd name="T51" fmla="*/ 409 h 916"/>
                    <a:gd name="T52" fmla="*/ 673 w 890"/>
                    <a:gd name="T53" fmla="*/ 510 h 916"/>
                    <a:gd name="T54" fmla="*/ 751 w 890"/>
                    <a:gd name="T55" fmla="*/ 535 h 916"/>
                    <a:gd name="T56" fmla="*/ 819 w 890"/>
                    <a:gd name="T57" fmla="*/ 577 h 916"/>
                    <a:gd name="T58" fmla="*/ 874 w 890"/>
                    <a:gd name="T59" fmla="*/ 606 h 916"/>
                    <a:gd name="T60" fmla="*/ 867 w 890"/>
                    <a:gd name="T61" fmla="*/ 637 h 916"/>
                    <a:gd name="T62" fmla="*/ 807 w 890"/>
                    <a:gd name="T63" fmla="*/ 618 h 916"/>
                    <a:gd name="T64" fmla="*/ 736 w 890"/>
                    <a:gd name="T65" fmla="*/ 592 h 916"/>
                    <a:gd name="T66" fmla="*/ 615 w 890"/>
                    <a:gd name="T67" fmla="*/ 588 h 916"/>
                    <a:gd name="T68" fmla="*/ 576 w 890"/>
                    <a:gd name="T69" fmla="*/ 628 h 916"/>
                    <a:gd name="T70" fmla="*/ 618 w 890"/>
                    <a:gd name="T71" fmla="*/ 723 h 916"/>
                    <a:gd name="T72" fmla="*/ 640 w 890"/>
                    <a:gd name="T73" fmla="*/ 807 h 916"/>
                    <a:gd name="T74" fmla="*/ 664 w 890"/>
                    <a:gd name="T75" fmla="*/ 889 h 916"/>
                    <a:gd name="T76" fmla="*/ 624 w 890"/>
                    <a:gd name="T77" fmla="*/ 870 h 916"/>
                    <a:gd name="T78" fmla="*/ 568 w 890"/>
                    <a:gd name="T79" fmla="*/ 789 h 916"/>
                    <a:gd name="T80" fmla="*/ 513 w 890"/>
                    <a:gd name="T81" fmla="*/ 708 h 916"/>
                    <a:gd name="T82" fmla="*/ 390 w 890"/>
                    <a:gd name="T83" fmla="*/ 730 h 916"/>
                    <a:gd name="T84" fmla="*/ 339 w 890"/>
                    <a:gd name="T85" fmla="*/ 838 h 916"/>
                    <a:gd name="T86" fmla="*/ 285 w 890"/>
                    <a:gd name="T87" fmla="*/ 915 h 916"/>
                    <a:gd name="T88" fmla="*/ 276 w 890"/>
                    <a:gd name="T89" fmla="*/ 867 h 916"/>
                    <a:gd name="T90" fmla="*/ 298 w 890"/>
                    <a:gd name="T91" fmla="*/ 766 h 916"/>
                    <a:gd name="T92" fmla="*/ 324 w 890"/>
                    <a:gd name="T93" fmla="*/ 664 h 916"/>
                    <a:gd name="T94" fmla="*/ 283 w 890"/>
                    <a:gd name="T95" fmla="*/ 583 h 916"/>
                    <a:gd name="T96" fmla="*/ 201 w 890"/>
                    <a:gd name="T97" fmla="*/ 619 h 916"/>
                    <a:gd name="T98" fmla="*/ 88 w 890"/>
                    <a:gd name="T99" fmla="*/ 655 h 916"/>
                    <a:gd name="T100" fmla="*/ 16 w 890"/>
                    <a:gd name="T101" fmla="*/ 655 h 916"/>
                    <a:gd name="T102" fmla="*/ 94 w 890"/>
                    <a:gd name="T103" fmla="*/ 606 h 916"/>
                    <a:gd name="T104" fmla="*/ 162 w 890"/>
                    <a:gd name="T105" fmla="*/ 567 h 916"/>
                    <a:gd name="T106" fmla="*/ 247 w 890"/>
                    <a:gd name="T107" fmla="*/ 504 h 916"/>
                    <a:gd name="T108" fmla="*/ 190 w 890"/>
                    <a:gd name="T109" fmla="*/ 390 h 916"/>
                    <a:gd name="T110" fmla="*/ 81 w 890"/>
                    <a:gd name="T111" fmla="*/ 355 h 916"/>
                    <a:gd name="T112" fmla="*/ 3 w 890"/>
                    <a:gd name="T113" fmla="*/ 307 h 916"/>
                    <a:gd name="T114" fmla="*/ 39 w 890"/>
                    <a:gd name="T115" fmla="*/ 286 h 916"/>
                    <a:gd name="T116" fmla="*/ 115 w 890"/>
                    <a:gd name="T117" fmla="*/ 306 h 916"/>
                    <a:gd name="T118" fmla="*/ 226 w 890"/>
                    <a:gd name="T119" fmla="*/ 327 h 91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0" t="0" r="r" b="b"/>
                  <a:pathLst>
                    <a:path w="890" h="916">
                      <a:moveTo>
                        <a:pt x="279" y="334"/>
                      </a:moveTo>
                      <a:lnTo>
                        <a:pt x="292" y="312"/>
                      </a:lnTo>
                      <a:lnTo>
                        <a:pt x="307" y="292"/>
                      </a:lnTo>
                      <a:lnTo>
                        <a:pt x="324" y="276"/>
                      </a:lnTo>
                      <a:lnTo>
                        <a:pt x="313" y="255"/>
                      </a:lnTo>
                      <a:lnTo>
                        <a:pt x="307" y="234"/>
                      </a:lnTo>
                      <a:lnTo>
                        <a:pt x="288" y="202"/>
                      </a:lnTo>
                      <a:lnTo>
                        <a:pt x="274" y="181"/>
                      </a:lnTo>
                      <a:lnTo>
                        <a:pt x="261" y="159"/>
                      </a:lnTo>
                      <a:lnTo>
                        <a:pt x="256" y="139"/>
                      </a:lnTo>
                      <a:lnTo>
                        <a:pt x="256" y="118"/>
                      </a:lnTo>
                      <a:lnTo>
                        <a:pt x="247" y="91"/>
                      </a:lnTo>
                      <a:lnTo>
                        <a:pt x="237" y="70"/>
                      </a:lnTo>
                      <a:lnTo>
                        <a:pt x="226" y="46"/>
                      </a:lnTo>
                      <a:lnTo>
                        <a:pt x="225" y="24"/>
                      </a:lnTo>
                      <a:lnTo>
                        <a:pt x="232" y="10"/>
                      </a:lnTo>
                      <a:lnTo>
                        <a:pt x="247" y="9"/>
                      </a:lnTo>
                      <a:lnTo>
                        <a:pt x="259" y="21"/>
                      </a:lnTo>
                      <a:lnTo>
                        <a:pt x="270" y="46"/>
                      </a:lnTo>
                      <a:lnTo>
                        <a:pt x="280" y="61"/>
                      </a:lnTo>
                      <a:lnTo>
                        <a:pt x="298" y="82"/>
                      </a:lnTo>
                      <a:lnTo>
                        <a:pt x="309" y="88"/>
                      </a:lnTo>
                      <a:lnTo>
                        <a:pt x="315" y="99"/>
                      </a:lnTo>
                      <a:lnTo>
                        <a:pt x="322" y="118"/>
                      </a:lnTo>
                      <a:lnTo>
                        <a:pt x="330" y="141"/>
                      </a:lnTo>
                      <a:lnTo>
                        <a:pt x="339" y="160"/>
                      </a:lnTo>
                      <a:lnTo>
                        <a:pt x="358" y="180"/>
                      </a:lnTo>
                      <a:lnTo>
                        <a:pt x="379" y="205"/>
                      </a:lnTo>
                      <a:lnTo>
                        <a:pt x="399" y="225"/>
                      </a:lnTo>
                      <a:lnTo>
                        <a:pt x="406" y="240"/>
                      </a:lnTo>
                      <a:lnTo>
                        <a:pt x="474" y="241"/>
                      </a:lnTo>
                      <a:lnTo>
                        <a:pt x="495" y="208"/>
                      </a:lnTo>
                      <a:lnTo>
                        <a:pt x="505" y="184"/>
                      </a:lnTo>
                      <a:lnTo>
                        <a:pt x="507" y="160"/>
                      </a:lnTo>
                      <a:lnTo>
                        <a:pt x="510" y="141"/>
                      </a:lnTo>
                      <a:lnTo>
                        <a:pt x="514" y="118"/>
                      </a:lnTo>
                      <a:lnTo>
                        <a:pt x="529" y="94"/>
                      </a:lnTo>
                      <a:lnTo>
                        <a:pt x="540" y="85"/>
                      </a:lnTo>
                      <a:lnTo>
                        <a:pt x="552" y="69"/>
                      </a:lnTo>
                      <a:lnTo>
                        <a:pt x="561" y="45"/>
                      </a:lnTo>
                      <a:lnTo>
                        <a:pt x="571" y="27"/>
                      </a:lnTo>
                      <a:lnTo>
                        <a:pt x="589" y="13"/>
                      </a:lnTo>
                      <a:lnTo>
                        <a:pt x="604" y="0"/>
                      </a:lnTo>
                      <a:lnTo>
                        <a:pt x="613" y="6"/>
                      </a:lnTo>
                      <a:lnTo>
                        <a:pt x="615" y="16"/>
                      </a:lnTo>
                      <a:lnTo>
                        <a:pt x="606" y="27"/>
                      </a:lnTo>
                      <a:lnTo>
                        <a:pt x="603" y="34"/>
                      </a:lnTo>
                      <a:lnTo>
                        <a:pt x="600" y="49"/>
                      </a:lnTo>
                      <a:lnTo>
                        <a:pt x="600" y="79"/>
                      </a:lnTo>
                      <a:lnTo>
                        <a:pt x="600" y="103"/>
                      </a:lnTo>
                      <a:lnTo>
                        <a:pt x="592" y="124"/>
                      </a:lnTo>
                      <a:lnTo>
                        <a:pt x="583" y="145"/>
                      </a:lnTo>
                      <a:lnTo>
                        <a:pt x="576" y="162"/>
                      </a:lnTo>
                      <a:lnTo>
                        <a:pt x="574" y="186"/>
                      </a:lnTo>
                      <a:lnTo>
                        <a:pt x="574" y="216"/>
                      </a:lnTo>
                      <a:lnTo>
                        <a:pt x="568" y="244"/>
                      </a:lnTo>
                      <a:lnTo>
                        <a:pt x="568" y="282"/>
                      </a:lnTo>
                      <a:lnTo>
                        <a:pt x="588" y="300"/>
                      </a:lnTo>
                      <a:lnTo>
                        <a:pt x="607" y="325"/>
                      </a:lnTo>
                      <a:lnTo>
                        <a:pt x="645" y="325"/>
                      </a:lnTo>
                      <a:lnTo>
                        <a:pt x="678" y="312"/>
                      </a:lnTo>
                      <a:lnTo>
                        <a:pt x="697" y="292"/>
                      </a:lnTo>
                      <a:lnTo>
                        <a:pt x="720" y="277"/>
                      </a:lnTo>
                      <a:lnTo>
                        <a:pt x="777" y="274"/>
                      </a:lnTo>
                      <a:lnTo>
                        <a:pt x="801" y="265"/>
                      </a:lnTo>
                      <a:lnTo>
                        <a:pt x="816" y="253"/>
                      </a:lnTo>
                      <a:lnTo>
                        <a:pt x="859" y="252"/>
                      </a:lnTo>
                      <a:lnTo>
                        <a:pt x="865" y="265"/>
                      </a:lnTo>
                      <a:lnTo>
                        <a:pt x="861" y="279"/>
                      </a:lnTo>
                      <a:lnTo>
                        <a:pt x="843" y="288"/>
                      </a:lnTo>
                      <a:lnTo>
                        <a:pt x="819" y="300"/>
                      </a:lnTo>
                      <a:lnTo>
                        <a:pt x="796" y="324"/>
                      </a:lnTo>
                      <a:lnTo>
                        <a:pt x="786" y="334"/>
                      </a:lnTo>
                      <a:lnTo>
                        <a:pt x="765" y="343"/>
                      </a:lnTo>
                      <a:lnTo>
                        <a:pt x="735" y="352"/>
                      </a:lnTo>
                      <a:lnTo>
                        <a:pt x="714" y="367"/>
                      </a:lnTo>
                      <a:lnTo>
                        <a:pt x="687" y="390"/>
                      </a:lnTo>
                      <a:lnTo>
                        <a:pt x="669" y="409"/>
                      </a:lnTo>
                      <a:lnTo>
                        <a:pt x="649" y="420"/>
                      </a:lnTo>
                      <a:lnTo>
                        <a:pt x="648" y="481"/>
                      </a:lnTo>
                      <a:lnTo>
                        <a:pt x="673" y="510"/>
                      </a:lnTo>
                      <a:lnTo>
                        <a:pt x="703" y="526"/>
                      </a:lnTo>
                      <a:lnTo>
                        <a:pt x="730" y="531"/>
                      </a:lnTo>
                      <a:lnTo>
                        <a:pt x="751" y="535"/>
                      </a:lnTo>
                      <a:lnTo>
                        <a:pt x="777" y="549"/>
                      </a:lnTo>
                      <a:lnTo>
                        <a:pt x="795" y="567"/>
                      </a:lnTo>
                      <a:lnTo>
                        <a:pt x="819" y="577"/>
                      </a:lnTo>
                      <a:lnTo>
                        <a:pt x="846" y="583"/>
                      </a:lnTo>
                      <a:lnTo>
                        <a:pt x="861" y="592"/>
                      </a:lnTo>
                      <a:lnTo>
                        <a:pt x="874" y="606"/>
                      </a:lnTo>
                      <a:lnTo>
                        <a:pt x="889" y="621"/>
                      </a:lnTo>
                      <a:lnTo>
                        <a:pt x="888" y="634"/>
                      </a:lnTo>
                      <a:lnTo>
                        <a:pt x="867" y="637"/>
                      </a:lnTo>
                      <a:lnTo>
                        <a:pt x="853" y="631"/>
                      </a:lnTo>
                      <a:lnTo>
                        <a:pt x="832" y="618"/>
                      </a:lnTo>
                      <a:lnTo>
                        <a:pt x="807" y="618"/>
                      </a:lnTo>
                      <a:lnTo>
                        <a:pt x="780" y="618"/>
                      </a:lnTo>
                      <a:lnTo>
                        <a:pt x="759" y="615"/>
                      </a:lnTo>
                      <a:lnTo>
                        <a:pt x="736" y="592"/>
                      </a:lnTo>
                      <a:lnTo>
                        <a:pt x="718" y="588"/>
                      </a:lnTo>
                      <a:lnTo>
                        <a:pt x="684" y="588"/>
                      </a:lnTo>
                      <a:lnTo>
                        <a:pt x="615" y="588"/>
                      </a:lnTo>
                      <a:lnTo>
                        <a:pt x="604" y="606"/>
                      </a:lnTo>
                      <a:lnTo>
                        <a:pt x="589" y="621"/>
                      </a:lnTo>
                      <a:lnTo>
                        <a:pt x="576" y="628"/>
                      </a:lnTo>
                      <a:lnTo>
                        <a:pt x="580" y="666"/>
                      </a:lnTo>
                      <a:lnTo>
                        <a:pt x="600" y="702"/>
                      </a:lnTo>
                      <a:lnTo>
                        <a:pt x="618" y="723"/>
                      </a:lnTo>
                      <a:lnTo>
                        <a:pt x="630" y="753"/>
                      </a:lnTo>
                      <a:lnTo>
                        <a:pt x="631" y="787"/>
                      </a:lnTo>
                      <a:lnTo>
                        <a:pt x="640" y="807"/>
                      </a:lnTo>
                      <a:lnTo>
                        <a:pt x="654" y="838"/>
                      </a:lnTo>
                      <a:lnTo>
                        <a:pt x="664" y="862"/>
                      </a:lnTo>
                      <a:lnTo>
                        <a:pt x="664" y="889"/>
                      </a:lnTo>
                      <a:lnTo>
                        <a:pt x="654" y="898"/>
                      </a:lnTo>
                      <a:lnTo>
                        <a:pt x="642" y="898"/>
                      </a:lnTo>
                      <a:lnTo>
                        <a:pt x="624" y="870"/>
                      </a:lnTo>
                      <a:lnTo>
                        <a:pt x="612" y="837"/>
                      </a:lnTo>
                      <a:lnTo>
                        <a:pt x="583" y="808"/>
                      </a:lnTo>
                      <a:lnTo>
                        <a:pt x="568" y="789"/>
                      </a:lnTo>
                      <a:lnTo>
                        <a:pt x="556" y="760"/>
                      </a:lnTo>
                      <a:lnTo>
                        <a:pt x="549" y="738"/>
                      </a:lnTo>
                      <a:lnTo>
                        <a:pt x="513" y="708"/>
                      </a:lnTo>
                      <a:lnTo>
                        <a:pt x="489" y="682"/>
                      </a:lnTo>
                      <a:lnTo>
                        <a:pt x="415" y="684"/>
                      </a:lnTo>
                      <a:lnTo>
                        <a:pt x="390" y="730"/>
                      </a:lnTo>
                      <a:lnTo>
                        <a:pt x="372" y="759"/>
                      </a:lnTo>
                      <a:lnTo>
                        <a:pt x="361" y="798"/>
                      </a:lnTo>
                      <a:lnTo>
                        <a:pt x="339" y="838"/>
                      </a:lnTo>
                      <a:lnTo>
                        <a:pt x="316" y="874"/>
                      </a:lnTo>
                      <a:lnTo>
                        <a:pt x="294" y="907"/>
                      </a:lnTo>
                      <a:lnTo>
                        <a:pt x="285" y="915"/>
                      </a:lnTo>
                      <a:lnTo>
                        <a:pt x="268" y="909"/>
                      </a:lnTo>
                      <a:lnTo>
                        <a:pt x="268" y="894"/>
                      </a:lnTo>
                      <a:lnTo>
                        <a:pt x="276" y="867"/>
                      </a:lnTo>
                      <a:lnTo>
                        <a:pt x="291" y="837"/>
                      </a:lnTo>
                      <a:lnTo>
                        <a:pt x="294" y="790"/>
                      </a:lnTo>
                      <a:lnTo>
                        <a:pt x="298" y="766"/>
                      </a:lnTo>
                      <a:lnTo>
                        <a:pt x="313" y="744"/>
                      </a:lnTo>
                      <a:lnTo>
                        <a:pt x="319" y="699"/>
                      </a:lnTo>
                      <a:lnTo>
                        <a:pt x="324" y="664"/>
                      </a:lnTo>
                      <a:lnTo>
                        <a:pt x="336" y="637"/>
                      </a:lnTo>
                      <a:lnTo>
                        <a:pt x="309" y="609"/>
                      </a:lnTo>
                      <a:lnTo>
                        <a:pt x="283" y="583"/>
                      </a:lnTo>
                      <a:lnTo>
                        <a:pt x="271" y="577"/>
                      </a:lnTo>
                      <a:lnTo>
                        <a:pt x="231" y="601"/>
                      </a:lnTo>
                      <a:lnTo>
                        <a:pt x="201" y="619"/>
                      </a:lnTo>
                      <a:lnTo>
                        <a:pt x="162" y="633"/>
                      </a:lnTo>
                      <a:lnTo>
                        <a:pt x="118" y="640"/>
                      </a:lnTo>
                      <a:lnTo>
                        <a:pt x="88" y="655"/>
                      </a:lnTo>
                      <a:lnTo>
                        <a:pt x="63" y="666"/>
                      </a:lnTo>
                      <a:lnTo>
                        <a:pt x="27" y="666"/>
                      </a:lnTo>
                      <a:lnTo>
                        <a:pt x="16" y="655"/>
                      </a:lnTo>
                      <a:lnTo>
                        <a:pt x="30" y="642"/>
                      </a:lnTo>
                      <a:lnTo>
                        <a:pt x="67" y="628"/>
                      </a:lnTo>
                      <a:lnTo>
                        <a:pt x="94" y="606"/>
                      </a:lnTo>
                      <a:lnTo>
                        <a:pt x="120" y="588"/>
                      </a:lnTo>
                      <a:lnTo>
                        <a:pt x="136" y="576"/>
                      </a:lnTo>
                      <a:lnTo>
                        <a:pt x="162" y="567"/>
                      </a:lnTo>
                      <a:lnTo>
                        <a:pt x="204" y="531"/>
                      </a:lnTo>
                      <a:lnTo>
                        <a:pt x="231" y="510"/>
                      </a:lnTo>
                      <a:lnTo>
                        <a:pt x="247" y="504"/>
                      </a:lnTo>
                      <a:lnTo>
                        <a:pt x="250" y="429"/>
                      </a:lnTo>
                      <a:lnTo>
                        <a:pt x="204" y="396"/>
                      </a:lnTo>
                      <a:lnTo>
                        <a:pt x="190" y="390"/>
                      </a:lnTo>
                      <a:lnTo>
                        <a:pt x="129" y="385"/>
                      </a:lnTo>
                      <a:lnTo>
                        <a:pt x="105" y="369"/>
                      </a:lnTo>
                      <a:lnTo>
                        <a:pt x="81" y="355"/>
                      </a:lnTo>
                      <a:lnTo>
                        <a:pt x="63" y="345"/>
                      </a:lnTo>
                      <a:lnTo>
                        <a:pt x="34" y="339"/>
                      </a:lnTo>
                      <a:lnTo>
                        <a:pt x="3" y="307"/>
                      </a:lnTo>
                      <a:lnTo>
                        <a:pt x="0" y="291"/>
                      </a:lnTo>
                      <a:lnTo>
                        <a:pt x="9" y="285"/>
                      </a:lnTo>
                      <a:lnTo>
                        <a:pt x="39" y="286"/>
                      </a:lnTo>
                      <a:lnTo>
                        <a:pt x="67" y="301"/>
                      </a:lnTo>
                      <a:lnTo>
                        <a:pt x="85" y="304"/>
                      </a:lnTo>
                      <a:lnTo>
                        <a:pt x="115" y="306"/>
                      </a:lnTo>
                      <a:lnTo>
                        <a:pt x="148" y="318"/>
                      </a:lnTo>
                      <a:lnTo>
                        <a:pt x="165" y="324"/>
                      </a:lnTo>
                      <a:lnTo>
                        <a:pt x="226" y="327"/>
                      </a:lnTo>
                      <a:lnTo>
                        <a:pt x="258" y="334"/>
                      </a:lnTo>
                      <a:lnTo>
                        <a:pt x="279" y="334"/>
                      </a:lnTo>
                    </a:path>
                  </a:pathLst>
                </a:custGeom>
                <a:solidFill>
                  <a:schemeClr val="hlink">
                    <a:alpha val="50195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2" name="Freeform 1040"/>
                <p:cNvSpPr>
                  <a:spLocks/>
                </p:cNvSpPr>
                <p:nvPr/>
              </p:nvSpPr>
              <p:spPr bwMode="ltGray">
                <a:xfrm>
                  <a:off x="6" y="3160"/>
                  <a:ext cx="890" cy="916"/>
                </a:xfrm>
                <a:custGeom>
                  <a:avLst/>
                  <a:gdLst>
                    <a:gd name="T0" fmla="*/ 307 w 890"/>
                    <a:gd name="T1" fmla="*/ 292 h 916"/>
                    <a:gd name="T2" fmla="*/ 307 w 890"/>
                    <a:gd name="T3" fmla="*/ 234 h 916"/>
                    <a:gd name="T4" fmla="*/ 261 w 890"/>
                    <a:gd name="T5" fmla="*/ 159 h 916"/>
                    <a:gd name="T6" fmla="*/ 247 w 890"/>
                    <a:gd name="T7" fmla="*/ 91 h 916"/>
                    <a:gd name="T8" fmla="*/ 225 w 890"/>
                    <a:gd name="T9" fmla="*/ 24 h 916"/>
                    <a:gd name="T10" fmla="*/ 259 w 890"/>
                    <a:gd name="T11" fmla="*/ 21 h 916"/>
                    <a:gd name="T12" fmla="*/ 298 w 890"/>
                    <a:gd name="T13" fmla="*/ 82 h 916"/>
                    <a:gd name="T14" fmla="*/ 322 w 890"/>
                    <a:gd name="T15" fmla="*/ 118 h 916"/>
                    <a:gd name="T16" fmla="*/ 358 w 890"/>
                    <a:gd name="T17" fmla="*/ 180 h 916"/>
                    <a:gd name="T18" fmla="*/ 406 w 890"/>
                    <a:gd name="T19" fmla="*/ 240 h 916"/>
                    <a:gd name="T20" fmla="*/ 505 w 890"/>
                    <a:gd name="T21" fmla="*/ 184 h 916"/>
                    <a:gd name="T22" fmla="*/ 514 w 890"/>
                    <a:gd name="T23" fmla="*/ 118 h 916"/>
                    <a:gd name="T24" fmla="*/ 552 w 890"/>
                    <a:gd name="T25" fmla="*/ 69 h 916"/>
                    <a:gd name="T26" fmla="*/ 589 w 890"/>
                    <a:gd name="T27" fmla="*/ 13 h 916"/>
                    <a:gd name="T28" fmla="*/ 615 w 890"/>
                    <a:gd name="T29" fmla="*/ 16 h 916"/>
                    <a:gd name="T30" fmla="*/ 600 w 890"/>
                    <a:gd name="T31" fmla="*/ 49 h 916"/>
                    <a:gd name="T32" fmla="*/ 592 w 890"/>
                    <a:gd name="T33" fmla="*/ 124 h 916"/>
                    <a:gd name="T34" fmla="*/ 574 w 890"/>
                    <a:gd name="T35" fmla="*/ 186 h 916"/>
                    <a:gd name="T36" fmla="*/ 568 w 890"/>
                    <a:gd name="T37" fmla="*/ 282 h 916"/>
                    <a:gd name="T38" fmla="*/ 645 w 890"/>
                    <a:gd name="T39" fmla="*/ 325 h 916"/>
                    <a:gd name="T40" fmla="*/ 720 w 890"/>
                    <a:gd name="T41" fmla="*/ 277 h 916"/>
                    <a:gd name="T42" fmla="*/ 816 w 890"/>
                    <a:gd name="T43" fmla="*/ 253 h 916"/>
                    <a:gd name="T44" fmla="*/ 861 w 890"/>
                    <a:gd name="T45" fmla="*/ 279 h 916"/>
                    <a:gd name="T46" fmla="*/ 796 w 890"/>
                    <a:gd name="T47" fmla="*/ 324 h 916"/>
                    <a:gd name="T48" fmla="*/ 735 w 890"/>
                    <a:gd name="T49" fmla="*/ 352 h 916"/>
                    <a:gd name="T50" fmla="*/ 669 w 890"/>
                    <a:gd name="T51" fmla="*/ 409 h 916"/>
                    <a:gd name="T52" fmla="*/ 673 w 890"/>
                    <a:gd name="T53" fmla="*/ 510 h 916"/>
                    <a:gd name="T54" fmla="*/ 751 w 890"/>
                    <a:gd name="T55" fmla="*/ 535 h 916"/>
                    <a:gd name="T56" fmla="*/ 819 w 890"/>
                    <a:gd name="T57" fmla="*/ 577 h 916"/>
                    <a:gd name="T58" fmla="*/ 874 w 890"/>
                    <a:gd name="T59" fmla="*/ 606 h 916"/>
                    <a:gd name="T60" fmla="*/ 867 w 890"/>
                    <a:gd name="T61" fmla="*/ 637 h 916"/>
                    <a:gd name="T62" fmla="*/ 807 w 890"/>
                    <a:gd name="T63" fmla="*/ 618 h 916"/>
                    <a:gd name="T64" fmla="*/ 736 w 890"/>
                    <a:gd name="T65" fmla="*/ 592 h 916"/>
                    <a:gd name="T66" fmla="*/ 615 w 890"/>
                    <a:gd name="T67" fmla="*/ 588 h 916"/>
                    <a:gd name="T68" fmla="*/ 576 w 890"/>
                    <a:gd name="T69" fmla="*/ 628 h 916"/>
                    <a:gd name="T70" fmla="*/ 618 w 890"/>
                    <a:gd name="T71" fmla="*/ 723 h 916"/>
                    <a:gd name="T72" fmla="*/ 640 w 890"/>
                    <a:gd name="T73" fmla="*/ 807 h 916"/>
                    <a:gd name="T74" fmla="*/ 664 w 890"/>
                    <a:gd name="T75" fmla="*/ 889 h 916"/>
                    <a:gd name="T76" fmla="*/ 624 w 890"/>
                    <a:gd name="T77" fmla="*/ 870 h 916"/>
                    <a:gd name="T78" fmla="*/ 568 w 890"/>
                    <a:gd name="T79" fmla="*/ 789 h 916"/>
                    <a:gd name="T80" fmla="*/ 513 w 890"/>
                    <a:gd name="T81" fmla="*/ 708 h 916"/>
                    <a:gd name="T82" fmla="*/ 390 w 890"/>
                    <a:gd name="T83" fmla="*/ 730 h 916"/>
                    <a:gd name="T84" fmla="*/ 339 w 890"/>
                    <a:gd name="T85" fmla="*/ 838 h 916"/>
                    <a:gd name="T86" fmla="*/ 285 w 890"/>
                    <a:gd name="T87" fmla="*/ 915 h 916"/>
                    <a:gd name="T88" fmla="*/ 276 w 890"/>
                    <a:gd name="T89" fmla="*/ 867 h 916"/>
                    <a:gd name="T90" fmla="*/ 298 w 890"/>
                    <a:gd name="T91" fmla="*/ 766 h 916"/>
                    <a:gd name="T92" fmla="*/ 324 w 890"/>
                    <a:gd name="T93" fmla="*/ 664 h 916"/>
                    <a:gd name="T94" fmla="*/ 283 w 890"/>
                    <a:gd name="T95" fmla="*/ 583 h 916"/>
                    <a:gd name="T96" fmla="*/ 201 w 890"/>
                    <a:gd name="T97" fmla="*/ 619 h 916"/>
                    <a:gd name="T98" fmla="*/ 88 w 890"/>
                    <a:gd name="T99" fmla="*/ 655 h 916"/>
                    <a:gd name="T100" fmla="*/ 16 w 890"/>
                    <a:gd name="T101" fmla="*/ 655 h 916"/>
                    <a:gd name="T102" fmla="*/ 94 w 890"/>
                    <a:gd name="T103" fmla="*/ 606 h 916"/>
                    <a:gd name="T104" fmla="*/ 162 w 890"/>
                    <a:gd name="T105" fmla="*/ 567 h 916"/>
                    <a:gd name="T106" fmla="*/ 247 w 890"/>
                    <a:gd name="T107" fmla="*/ 504 h 916"/>
                    <a:gd name="T108" fmla="*/ 190 w 890"/>
                    <a:gd name="T109" fmla="*/ 390 h 916"/>
                    <a:gd name="T110" fmla="*/ 81 w 890"/>
                    <a:gd name="T111" fmla="*/ 355 h 916"/>
                    <a:gd name="T112" fmla="*/ 3 w 890"/>
                    <a:gd name="T113" fmla="*/ 307 h 916"/>
                    <a:gd name="T114" fmla="*/ 39 w 890"/>
                    <a:gd name="T115" fmla="*/ 286 h 916"/>
                    <a:gd name="T116" fmla="*/ 115 w 890"/>
                    <a:gd name="T117" fmla="*/ 306 h 916"/>
                    <a:gd name="T118" fmla="*/ 226 w 890"/>
                    <a:gd name="T119" fmla="*/ 327 h 91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0" t="0" r="r" b="b"/>
                  <a:pathLst>
                    <a:path w="890" h="916">
                      <a:moveTo>
                        <a:pt x="279" y="334"/>
                      </a:moveTo>
                      <a:lnTo>
                        <a:pt x="292" y="312"/>
                      </a:lnTo>
                      <a:lnTo>
                        <a:pt x="307" y="292"/>
                      </a:lnTo>
                      <a:lnTo>
                        <a:pt x="324" y="276"/>
                      </a:lnTo>
                      <a:lnTo>
                        <a:pt x="313" y="255"/>
                      </a:lnTo>
                      <a:lnTo>
                        <a:pt x="307" y="234"/>
                      </a:lnTo>
                      <a:lnTo>
                        <a:pt x="288" y="202"/>
                      </a:lnTo>
                      <a:lnTo>
                        <a:pt x="274" y="181"/>
                      </a:lnTo>
                      <a:lnTo>
                        <a:pt x="261" y="159"/>
                      </a:lnTo>
                      <a:lnTo>
                        <a:pt x="256" y="139"/>
                      </a:lnTo>
                      <a:lnTo>
                        <a:pt x="256" y="118"/>
                      </a:lnTo>
                      <a:lnTo>
                        <a:pt x="247" y="91"/>
                      </a:lnTo>
                      <a:lnTo>
                        <a:pt x="237" y="70"/>
                      </a:lnTo>
                      <a:lnTo>
                        <a:pt x="226" y="46"/>
                      </a:lnTo>
                      <a:lnTo>
                        <a:pt x="225" y="24"/>
                      </a:lnTo>
                      <a:lnTo>
                        <a:pt x="232" y="10"/>
                      </a:lnTo>
                      <a:lnTo>
                        <a:pt x="247" y="9"/>
                      </a:lnTo>
                      <a:lnTo>
                        <a:pt x="259" y="21"/>
                      </a:lnTo>
                      <a:lnTo>
                        <a:pt x="270" y="46"/>
                      </a:lnTo>
                      <a:lnTo>
                        <a:pt x="280" y="61"/>
                      </a:lnTo>
                      <a:lnTo>
                        <a:pt x="298" y="82"/>
                      </a:lnTo>
                      <a:lnTo>
                        <a:pt x="309" y="88"/>
                      </a:lnTo>
                      <a:lnTo>
                        <a:pt x="315" y="99"/>
                      </a:lnTo>
                      <a:lnTo>
                        <a:pt x="322" y="118"/>
                      </a:lnTo>
                      <a:lnTo>
                        <a:pt x="330" y="141"/>
                      </a:lnTo>
                      <a:lnTo>
                        <a:pt x="339" y="160"/>
                      </a:lnTo>
                      <a:lnTo>
                        <a:pt x="358" y="180"/>
                      </a:lnTo>
                      <a:lnTo>
                        <a:pt x="379" y="205"/>
                      </a:lnTo>
                      <a:lnTo>
                        <a:pt x="399" y="225"/>
                      </a:lnTo>
                      <a:lnTo>
                        <a:pt x="406" y="240"/>
                      </a:lnTo>
                      <a:lnTo>
                        <a:pt x="474" y="241"/>
                      </a:lnTo>
                      <a:lnTo>
                        <a:pt x="495" y="208"/>
                      </a:lnTo>
                      <a:lnTo>
                        <a:pt x="505" y="184"/>
                      </a:lnTo>
                      <a:lnTo>
                        <a:pt x="507" y="160"/>
                      </a:lnTo>
                      <a:lnTo>
                        <a:pt x="510" y="141"/>
                      </a:lnTo>
                      <a:lnTo>
                        <a:pt x="514" y="118"/>
                      </a:lnTo>
                      <a:lnTo>
                        <a:pt x="529" y="94"/>
                      </a:lnTo>
                      <a:lnTo>
                        <a:pt x="540" y="85"/>
                      </a:lnTo>
                      <a:lnTo>
                        <a:pt x="552" y="69"/>
                      </a:lnTo>
                      <a:lnTo>
                        <a:pt x="561" y="45"/>
                      </a:lnTo>
                      <a:lnTo>
                        <a:pt x="571" y="27"/>
                      </a:lnTo>
                      <a:lnTo>
                        <a:pt x="589" y="13"/>
                      </a:lnTo>
                      <a:lnTo>
                        <a:pt x="604" y="0"/>
                      </a:lnTo>
                      <a:lnTo>
                        <a:pt x="613" y="6"/>
                      </a:lnTo>
                      <a:lnTo>
                        <a:pt x="615" y="16"/>
                      </a:lnTo>
                      <a:lnTo>
                        <a:pt x="606" y="27"/>
                      </a:lnTo>
                      <a:lnTo>
                        <a:pt x="603" y="34"/>
                      </a:lnTo>
                      <a:lnTo>
                        <a:pt x="600" y="49"/>
                      </a:lnTo>
                      <a:lnTo>
                        <a:pt x="600" y="79"/>
                      </a:lnTo>
                      <a:lnTo>
                        <a:pt x="600" y="103"/>
                      </a:lnTo>
                      <a:lnTo>
                        <a:pt x="592" y="124"/>
                      </a:lnTo>
                      <a:lnTo>
                        <a:pt x="583" y="145"/>
                      </a:lnTo>
                      <a:lnTo>
                        <a:pt x="576" y="162"/>
                      </a:lnTo>
                      <a:lnTo>
                        <a:pt x="574" y="186"/>
                      </a:lnTo>
                      <a:lnTo>
                        <a:pt x="574" y="216"/>
                      </a:lnTo>
                      <a:lnTo>
                        <a:pt x="568" y="244"/>
                      </a:lnTo>
                      <a:lnTo>
                        <a:pt x="568" y="282"/>
                      </a:lnTo>
                      <a:lnTo>
                        <a:pt x="588" y="300"/>
                      </a:lnTo>
                      <a:lnTo>
                        <a:pt x="607" y="325"/>
                      </a:lnTo>
                      <a:lnTo>
                        <a:pt x="645" y="325"/>
                      </a:lnTo>
                      <a:lnTo>
                        <a:pt x="678" y="312"/>
                      </a:lnTo>
                      <a:lnTo>
                        <a:pt x="697" y="292"/>
                      </a:lnTo>
                      <a:lnTo>
                        <a:pt x="720" y="277"/>
                      </a:lnTo>
                      <a:lnTo>
                        <a:pt x="777" y="274"/>
                      </a:lnTo>
                      <a:lnTo>
                        <a:pt x="801" y="265"/>
                      </a:lnTo>
                      <a:lnTo>
                        <a:pt x="816" y="253"/>
                      </a:lnTo>
                      <a:lnTo>
                        <a:pt x="859" y="252"/>
                      </a:lnTo>
                      <a:lnTo>
                        <a:pt x="865" y="265"/>
                      </a:lnTo>
                      <a:lnTo>
                        <a:pt x="861" y="279"/>
                      </a:lnTo>
                      <a:lnTo>
                        <a:pt x="843" y="288"/>
                      </a:lnTo>
                      <a:lnTo>
                        <a:pt x="819" y="300"/>
                      </a:lnTo>
                      <a:lnTo>
                        <a:pt x="796" y="324"/>
                      </a:lnTo>
                      <a:lnTo>
                        <a:pt x="786" y="334"/>
                      </a:lnTo>
                      <a:lnTo>
                        <a:pt x="765" y="343"/>
                      </a:lnTo>
                      <a:lnTo>
                        <a:pt x="735" y="352"/>
                      </a:lnTo>
                      <a:lnTo>
                        <a:pt x="714" y="367"/>
                      </a:lnTo>
                      <a:lnTo>
                        <a:pt x="687" y="390"/>
                      </a:lnTo>
                      <a:lnTo>
                        <a:pt x="669" y="409"/>
                      </a:lnTo>
                      <a:lnTo>
                        <a:pt x="649" y="420"/>
                      </a:lnTo>
                      <a:lnTo>
                        <a:pt x="648" y="481"/>
                      </a:lnTo>
                      <a:lnTo>
                        <a:pt x="673" y="510"/>
                      </a:lnTo>
                      <a:lnTo>
                        <a:pt x="703" y="526"/>
                      </a:lnTo>
                      <a:lnTo>
                        <a:pt x="730" y="531"/>
                      </a:lnTo>
                      <a:lnTo>
                        <a:pt x="751" y="535"/>
                      </a:lnTo>
                      <a:lnTo>
                        <a:pt x="777" y="549"/>
                      </a:lnTo>
                      <a:lnTo>
                        <a:pt x="795" y="567"/>
                      </a:lnTo>
                      <a:lnTo>
                        <a:pt x="819" y="577"/>
                      </a:lnTo>
                      <a:lnTo>
                        <a:pt x="846" y="583"/>
                      </a:lnTo>
                      <a:lnTo>
                        <a:pt x="861" y="592"/>
                      </a:lnTo>
                      <a:lnTo>
                        <a:pt x="874" y="606"/>
                      </a:lnTo>
                      <a:lnTo>
                        <a:pt x="889" y="621"/>
                      </a:lnTo>
                      <a:lnTo>
                        <a:pt x="888" y="634"/>
                      </a:lnTo>
                      <a:lnTo>
                        <a:pt x="867" y="637"/>
                      </a:lnTo>
                      <a:lnTo>
                        <a:pt x="853" y="631"/>
                      </a:lnTo>
                      <a:lnTo>
                        <a:pt x="832" y="618"/>
                      </a:lnTo>
                      <a:lnTo>
                        <a:pt x="807" y="618"/>
                      </a:lnTo>
                      <a:lnTo>
                        <a:pt x="780" y="618"/>
                      </a:lnTo>
                      <a:lnTo>
                        <a:pt x="759" y="615"/>
                      </a:lnTo>
                      <a:lnTo>
                        <a:pt x="736" y="592"/>
                      </a:lnTo>
                      <a:lnTo>
                        <a:pt x="718" y="588"/>
                      </a:lnTo>
                      <a:lnTo>
                        <a:pt x="684" y="588"/>
                      </a:lnTo>
                      <a:lnTo>
                        <a:pt x="615" y="588"/>
                      </a:lnTo>
                      <a:lnTo>
                        <a:pt x="604" y="606"/>
                      </a:lnTo>
                      <a:lnTo>
                        <a:pt x="589" y="621"/>
                      </a:lnTo>
                      <a:lnTo>
                        <a:pt x="576" y="628"/>
                      </a:lnTo>
                      <a:lnTo>
                        <a:pt x="580" y="666"/>
                      </a:lnTo>
                      <a:lnTo>
                        <a:pt x="600" y="702"/>
                      </a:lnTo>
                      <a:lnTo>
                        <a:pt x="618" y="723"/>
                      </a:lnTo>
                      <a:lnTo>
                        <a:pt x="630" y="753"/>
                      </a:lnTo>
                      <a:lnTo>
                        <a:pt x="631" y="787"/>
                      </a:lnTo>
                      <a:lnTo>
                        <a:pt x="640" y="807"/>
                      </a:lnTo>
                      <a:lnTo>
                        <a:pt x="654" y="838"/>
                      </a:lnTo>
                      <a:lnTo>
                        <a:pt x="664" y="862"/>
                      </a:lnTo>
                      <a:lnTo>
                        <a:pt x="664" y="889"/>
                      </a:lnTo>
                      <a:lnTo>
                        <a:pt x="654" y="898"/>
                      </a:lnTo>
                      <a:lnTo>
                        <a:pt x="642" y="898"/>
                      </a:lnTo>
                      <a:lnTo>
                        <a:pt x="624" y="870"/>
                      </a:lnTo>
                      <a:lnTo>
                        <a:pt x="612" y="837"/>
                      </a:lnTo>
                      <a:lnTo>
                        <a:pt x="583" y="808"/>
                      </a:lnTo>
                      <a:lnTo>
                        <a:pt x="568" y="789"/>
                      </a:lnTo>
                      <a:lnTo>
                        <a:pt x="556" y="760"/>
                      </a:lnTo>
                      <a:lnTo>
                        <a:pt x="549" y="738"/>
                      </a:lnTo>
                      <a:lnTo>
                        <a:pt x="513" y="708"/>
                      </a:lnTo>
                      <a:lnTo>
                        <a:pt x="489" y="682"/>
                      </a:lnTo>
                      <a:lnTo>
                        <a:pt x="415" y="684"/>
                      </a:lnTo>
                      <a:lnTo>
                        <a:pt x="390" y="730"/>
                      </a:lnTo>
                      <a:lnTo>
                        <a:pt x="372" y="759"/>
                      </a:lnTo>
                      <a:lnTo>
                        <a:pt x="361" y="798"/>
                      </a:lnTo>
                      <a:lnTo>
                        <a:pt x="339" y="838"/>
                      </a:lnTo>
                      <a:lnTo>
                        <a:pt x="316" y="874"/>
                      </a:lnTo>
                      <a:lnTo>
                        <a:pt x="294" y="907"/>
                      </a:lnTo>
                      <a:lnTo>
                        <a:pt x="285" y="915"/>
                      </a:lnTo>
                      <a:lnTo>
                        <a:pt x="268" y="909"/>
                      </a:lnTo>
                      <a:lnTo>
                        <a:pt x="268" y="894"/>
                      </a:lnTo>
                      <a:lnTo>
                        <a:pt x="276" y="867"/>
                      </a:lnTo>
                      <a:lnTo>
                        <a:pt x="291" y="837"/>
                      </a:lnTo>
                      <a:lnTo>
                        <a:pt x="294" y="790"/>
                      </a:lnTo>
                      <a:lnTo>
                        <a:pt x="298" y="766"/>
                      </a:lnTo>
                      <a:lnTo>
                        <a:pt x="313" y="744"/>
                      </a:lnTo>
                      <a:lnTo>
                        <a:pt x="319" y="699"/>
                      </a:lnTo>
                      <a:lnTo>
                        <a:pt x="324" y="664"/>
                      </a:lnTo>
                      <a:lnTo>
                        <a:pt x="336" y="637"/>
                      </a:lnTo>
                      <a:lnTo>
                        <a:pt x="309" y="609"/>
                      </a:lnTo>
                      <a:lnTo>
                        <a:pt x="283" y="583"/>
                      </a:lnTo>
                      <a:lnTo>
                        <a:pt x="271" y="577"/>
                      </a:lnTo>
                      <a:lnTo>
                        <a:pt x="231" y="601"/>
                      </a:lnTo>
                      <a:lnTo>
                        <a:pt x="201" y="619"/>
                      </a:lnTo>
                      <a:lnTo>
                        <a:pt x="162" y="633"/>
                      </a:lnTo>
                      <a:lnTo>
                        <a:pt x="118" y="640"/>
                      </a:lnTo>
                      <a:lnTo>
                        <a:pt x="88" y="655"/>
                      </a:lnTo>
                      <a:lnTo>
                        <a:pt x="63" y="666"/>
                      </a:lnTo>
                      <a:lnTo>
                        <a:pt x="27" y="666"/>
                      </a:lnTo>
                      <a:lnTo>
                        <a:pt x="16" y="655"/>
                      </a:lnTo>
                      <a:lnTo>
                        <a:pt x="30" y="642"/>
                      </a:lnTo>
                      <a:lnTo>
                        <a:pt x="67" y="628"/>
                      </a:lnTo>
                      <a:lnTo>
                        <a:pt x="94" y="606"/>
                      </a:lnTo>
                      <a:lnTo>
                        <a:pt x="120" y="588"/>
                      </a:lnTo>
                      <a:lnTo>
                        <a:pt x="136" y="576"/>
                      </a:lnTo>
                      <a:lnTo>
                        <a:pt x="162" y="567"/>
                      </a:lnTo>
                      <a:lnTo>
                        <a:pt x="204" y="531"/>
                      </a:lnTo>
                      <a:lnTo>
                        <a:pt x="231" y="510"/>
                      </a:lnTo>
                      <a:lnTo>
                        <a:pt x="247" y="504"/>
                      </a:lnTo>
                      <a:lnTo>
                        <a:pt x="250" y="429"/>
                      </a:lnTo>
                      <a:lnTo>
                        <a:pt x="204" y="396"/>
                      </a:lnTo>
                      <a:lnTo>
                        <a:pt x="190" y="390"/>
                      </a:lnTo>
                      <a:lnTo>
                        <a:pt x="129" y="385"/>
                      </a:lnTo>
                      <a:lnTo>
                        <a:pt x="105" y="369"/>
                      </a:lnTo>
                      <a:lnTo>
                        <a:pt x="81" y="355"/>
                      </a:lnTo>
                      <a:lnTo>
                        <a:pt x="63" y="345"/>
                      </a:lnTo>
                      <a:lnTo>
                        <a:pt x="34" y="339"/>
                      </a:lnTo>
                      <a:lnTo>
                        <a:pt x="3" y="307"/>
                      </a:lnTo>
                      <a:lnTo>
                        <a:pt x="0" y="291"/>
                      </a:lnTo>
                      <a:lnTo>
                        <a:pt x="9" y="285"/>
                      </a:lnTo>
                      <a:lnTo>
                        <a:pt x="39" y="286"/>
                      </a:lnTo>
                      <a:lnTo>
                        <a:pt x="67" y="301"/>
                      </a:lnTo>
                      <a:lnTo>
                        <a:pt x="85" y="304"/>
                      </a:lnTo>
                      <a:lnTo>
                        <a:pt x="115" y="306"/>
                      </a:lnTo>
                      <a:lnTo>
                        <a:pt x="148" y="318"/>
                      </a:lnTo>
                      <a:lnTo>
                        <a:pt x="165" y="324"/>
                      </a:lnTo>
                      <a:lnTo>
                        <a:pt x="226" y="327"/>
                      </a:lnTo>
                      <a:lnTo>
                        <a:pt x="258" y="334"/>
                      </a:lnTo>
                      <a:lnTo>
                        <a:pt x="279" y="334"/>
                      </a:lnTo>
                    </a:path>
                  </a:pathLst>
                </a:custGeom>
                <a:solidFill>
                  <a:schemeClr val="hlink">
                    <a:alpha val="50195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2400">
                    <a:solidFill>
                      <a:srgbClr val="000000"/>
                    </a:solidFill>
                  </a:endParaRPr>
                </a:p>
              </p:txBody>
            </p:sp>
          </p:grpSp>
        </p:grpSp>
      </p:grpSp>
      <p:sp>
        <p:nvSpPr>
          <p:cNvPr id="16401" name="Rectangle 1041"/>
          <p:cNvSpPr>
            <a:spLocks noGrp="1" noChangeArrowheads="1"/>
          </p:cNvSpPr>
          <p:nvPr>
            <p:ph type="ctrTitle"/>
          </p:nvPr>
        </p:nvSpPr>
        <p:spPr>
          <a:xfrm>
            <a:off x="2203451" y="1806575"/>
            <a:ext cx="98552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16402" name="Rectangle 1042"/>
          <p:cNvSpPr>
            <a:spLocks noGrp="1" noChangeArrowheads="1"/>
          </p:cNvSpPr>
          <p:nvPr>
            <p:ph type="subTitle" idx="1"/>
          </p:nvPr>
        </p:nvSpPr>
        <p:spPr>
          <a:xfrm>
            <a:off x="3454400" y="3559175"/>
            <a:ext cx="85344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19" name="Rectangle 1043"/>
          <p:cNvSpPr>
            <a:spLocks noGrp="1" noChangeArrowheads="1"/>
          </p:cNvSpPr>
          <p:nvPr>
            <p:ph type="dt" sz="half" idx="10"/>
          </p:nvPr>
        </p:nvSpPr>
        <p:spPr>
          <a:xfrm>
            <a:off x="2032001" y="6350000"/>
            <a:ext cx="2298700" cy="457200"/>
          </a:xfrm>
        </p:spPr>
        <p:txBody>
          <a:bodyPr anchor="b"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996633"/>
                </a:solidFill>
              </a:rPr>
              <a:t>1404.05.12</a:t>
            </a:r>
            <a:endParaRPr lang="en-US">
              <a:solidFill>
                <a:srgbClr val="996633"/>
              </a:solidFill>
            </a:endParaRPr>
          </a:p>
        </p:txBody>
      </p:sp>
      <p:sp>
        <p:nvSpPr>
          <p:cNvPr id="20" name="Rectangle 1044"/>
          <p:cNvSpPr>
            <a:spLocks noGrp="1" noChangeArrowheads="1"/>
          </p:cNvSpPr>
          <p:nvPr>
            <p:ph type="ftr" sz="quarter" idx="11"/>
          </p:nvPr>
        </p:nvSpPr>
        <p:spPr>
          <a:xfrm>
            <a:off x="4857751" y="6350000"/>
            <a:ext cx="4599516" cy="457200"/>
          </a:xfrm>
        </p:spPr>
        <p:txBody>
          <a:bodyPr anchor="b"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996633"/>
                </a:solidFill>
              </a:rPr>
              <a:t>keshvari@med.mui.ac.ir</a:t>
            </a:r>
            <a:endParaRPr lang="en-US">
              <a:solidFill>
                <a:srgbClr val="996633"/>
              </a:solidFill>
            </a:endParaRPr>
          </a:p>
        </p:txBody>
      </p:sp>
      <p:sp>
        <p:nvSpPr>
          <p:cNvPr id="21" name="Rectangle 104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9855201" y="6350000"/>
            <a:ext cx="2298700" cy="457200"/>
          </a:xfrm>
        </p:spPr>
        <p:txBody>
          <a:bodyPr anchor="b"/>
          <a:lstStyle>
            <a:lvl1pPr>
              <a:defRPr smtClean="0"/>
            </a:lvl1pPr>
          </a:lstStyle>
          <a:p>
            <a:pPr>
              <a:defRPr/>
            </a:pPr>
            <a:fld id="{C7A4EB42-CE0D-492A-9CA7-E2B5DE99D5D5}" type="slidenum">
              <a:rPr lang="en-US">
                <a:solidFill>
                  <a:srgbClr val="996633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9966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039162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04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996633"/>
                </a:solidFill>
              </a:rPr>
              <a:t>1404.05.12</a:t>
            </a:r>
            <a:endParaRPr lang="en-US">
              <a:solidFill>
                <a:srgbClr val="996633"/>
              </a:solidFill>
            </a:endParaRPr>
          </a:p>
        </p:txBody>
      </p:sp>
      <p:sp>
        <p:nvSpPr>
          <p:cNvPr id="5" name="Rectangle 104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996633"/>
                </a:solidFill>
              </a:rPr>
              <a:t>keshvari@med.mui.ac.ir</a:t>
            </a:r>
            <a:endParaRPr lang="en-US">
              <a:solidFill>
                <a:srgbClr val="996633"/>
              </a:solidFill>
            </a:endParaRPr>
          </a:p>
        </p:txBody>
      </p:sp>
      <p:sp>
        <p:nvSpPr>
          <p:cNvPr id="6" name="Rectangle 104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2CED3E-425E-4BC3-923A-12A6DBB2C7A0}" type="slidenum">
              <a:rPr lang="en-US">
                <a:solidFill>
                  <a:srgbClr val="996633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9966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870848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04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996633"/>
                </a:solidFill>
              </a:rPr>
              <a:t>1404.05.12</a:t>
            </a:r>
            <a:endParaRPr lang="en-US">
              <a:solidFill>
                <a:srgbClr val="996633"/>
              </a:solidFill>
            </a:endParaRPr>
          </a:p>
        </p:txBody>
      </p:sp>
      <p:sp>
        <p:nvSpPr>
          <p:cNvPr id="5" name="Rectangle 104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996633"/>
                </a:solidFill>
              </a:rPr>
              <a:t>keshvari@med.mui.ac.ir</a:t>
            </a:r>
            <a:endParaRPr lang="en-US">
              <a:solidFill>
                <a:srgbClr val="996633"/>
              </a:solidFill>
            </a:endParaRPr>
          </a:p>
        </p:txBody>
      </p:sp>
      <p:sp>
        <p:nvSpPr>
          <p:cNvPr id="6" name="Rectangle 104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309FED-62F7-42F6-BA70-C14779A1DCEE}" type="slidenum">
              <a:rPr lang="en-US">
                <a:solidFill>
                  <a:srgbClr val="996633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9966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32539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srgbClr val="073E87"/>
                </a:solidFill>
              </a:rPr>
              <a:t>1404.05.12</a:t>
            </a:r>
            <a:endParaRPr lang="en-US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073E87"/>
                </a:solidFill>
              </a:rPr>
              <a:t>keshvari@med.mui.ac.ir</a:t>
            </a:r>
            <a:endParaRPr lang="en-US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617854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72734" y="1981200"/>
            <a:ext cx="4982633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58568" y="1981200"/>
            <a:ext cx="4982633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04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996633"/>
                </a:solidFill>
              </a:rPr>
              <a:t>1404.05.12</a:t>
            </a:r>
            <a:endParaRPr lang="en-US">
              <a:solidFill>
                <a:srgbClr val="996633"/>
              </a:solidFill>
            </a:endParaRPr>
          </a:p>
        </p:txBody>
      </p:sp>
      <p:sp>
        <p:nvSpPr>
          <p:cNvPr id="6" name="Rectangle 104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996633"/>
                </a:solidFill>
              </a:rPr>
              <a:t>keshvari@med.mui.ac.ir</a:t>
            </a:r>
            <a:endParaRPr lang="en-US">
              <a:solidFill>
                <a:srgbClr val="996633"/>
              </a:solidFill>
            </a:endParaRPr>
          </a:p>
        </p:txBody>
      </p:sp>
      <p:sp>
        <p:nvSpPr>
          <p:cNvPr id="7" name="Rectangle 104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BB704A-EE71-4037-A240-6E348CB3ED05}" type="slidenum">
              <a:rPr lang="en-US">
                <a:solidFill>
                  <a:srgbClr val="996633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9966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547115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104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996633"/>
                </a:solidFill>
              </a:rPr>
              <a:t>1404.05.12</a:t>
            </a:r>
            <a:endParaRPr lang="en-US">
              <a:solidFill>
                <a:srgbClr val="996633"/>
              </a:solidFill>
            </a:endParaRPr>
          </a:p>
        </p:txBody>
      </p:sp>
      <p:sp>
        <p:nvSpPr>
          <p:cNvPr id="8" name="Rectangle 104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996633"/>
                </a:solidFill>
              </a:rPr>
              <a:t>keshvari@med.mui.ac.ir</a:t>
            </a:r>
            <a:endParaRPr lang="en-US">
              <a:solidFill>
                <a:srgbClr val="996633"/>
              </a:solidFill>
            </a:endParaRPr>
          </a:p>
        </p:txBody>
      </p:sp>
      <p:sp>
        <p:nvSpPr>
          <p:cNvPr id="9" name="Rectangle 104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B14AA2-9A32-4319-8D07-8DA0C52A34B9}" type="slidenum">
              <a:rPr lang="en-US">
                <a:solidFill>
                  <a:srgbClr val="996633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9966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827357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04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996633"/>
                </a:solidFill>
              </a:rPr>
              <a:t>1404.05.12</a:t>
            </a:r>
            <a:endParaRPr lang="en-US">
              <a:solidFill>
                <a:srgbClr val="996633"/>
              </a:solidFill>
            </a:endParaRPr>
          </a:p>
        </p:txBody>
      </p:sp>
      <p:sp>
        <p:nvSpPr>
          <p:cNvPr id="4" name="Rectangle 104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996633"/>
                </a:solidFill>
              </a:rPr>
              <a:t>keshvari@med.mui.ac.ir</a:t>
            </a:r>
            <a:endParaRPr lang="en-US">
              <a:solidFill>
                <a:srgbClr val="996633"/>
              </a:solidFill>
            </a:endParaRPr>
          </a:p>
        </p:txBody>
      </p:sp>
      <p:sp>
        <p:nvSpPr>
          <p:cNvPr id="5" name="Rectangle 104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C77A55-3CF2-4BFF-9248-3833B2DF601D}" type="slidenum">
              <a:rPr lang="en-US">
                <a:solidFill>
                  <a:srgbClr val="996633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9966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872645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4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996633"/>
                </a:solidFill>
              </a:rPr>
              <a:t>1404.05.12</a:t>
            </a:r>
            <a:endParaRPr lang="en-US">
              <a:solidFill>
                <a:srgbClr val="996633"/>
              </a:solidFill>
            </a:endParaRPr>
          </a:p>
        </p:txBody>
      </p:sp>
      <p:sp>
        <p:nvSpPr>
          <p:cNvPr id="3" name="Rectangle 104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996633"/>
                </a:solidFill>
              </a:rPr>
              <a:t>keshvari@med.mui.ac.ir</a:t>
            </a:r>
            <a:endParaRPr lang="en-US">
              <a:solidFill>
                <a:srgbClr val="996633"/>
              </a:solidFill>
            </a:endParaRPr>
          </a:p>
        </p:txBody>
      </p:sp>
      <p:sp>
        <p:nvSpPr>
          <p:cNvPr id="4" name="Rectangle 104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ED833D-536C-4323-B2DB-1B237A20EE7F}" type="slidenum">
              <a:rPr lang="en-US">
                <a:solidFill>
                  <a:srgbClr val="996633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9966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757553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04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996633"/>
                </a:solidFill>
              </a:rPr>
              <a:t>1404.05.12</a:t>
            </a:r>
            <a:endParaRPr lang="en-US">
              <a:solidFill>
                <a:srgbClr val="996633"/>
              </a:solidFill>
            </a:endParaRPr>
          </a:p>
        </p:txBody>
      </p:sp>
      <p:sp>
        <p:nvSpPr>
          <p:cNvPr id="6" name="Rectangle 104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996633"/>
                </a:solidFill>
              </a:rPr>
              <a:t>keshvari@med.mui.ac.ir</a:t>
            </a:r>
            <a:endParaRPr lang="en-US">
              <a:solidFill>
                <a:srgbClr val="996633"/>
              </a:solidFill>
            </a:endParaRPr>
          </a:p>
        </p:txBody>
      </p:sp>
      <p:sp>
        <p:nvSpPr>
          <p:cNvPr id="7" name="Rectangle 104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A88874-FA80-436C-87A8-F1393D2460C6}" type="slidenum">
              <a:rPr lang="en-US">
                <a:solidFill>
                  <a:srgbClr val="996633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9966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165639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04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996633"/>
                </a:solidFill>
              </a:rPr>
              <a:t>1404.05.12</a:t>
            </a:r>
            <a:endParaRPr lang="en-US">
              <a:solidFill>
                <a:srgbClr val="996633"/>
              </a:solidFill>
            </a:endParaRPr>
          </a:p>
        </p:txBody>
      </p:sp>
      <p:sp>
        <p:nvSpPr>
          <p:cNvPr id="6" name="Rectangle 104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996633"/>
                </a:solidFill>
              </a:rPr>
              <a:t>keshvari@med.mui.ac.ir</a:t>
            </a:r>
            <a:endParaRPr lang="en-US">
              <a:solidFill>
                <a:srgbClr val="996633"/>
              </a:solidFill>
            </a:endParaRPr>
          </a:p>
        </p:txBody>
      </p:sp>
      <p:sp>
        <p:nvSpPr>
          <p:cNvPr id="7" name="Rectangle 104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068953-A208-47A8-B8BB-42E72FF60DAF}" type="slidenum">
              <a:rPr lang="en-US">
                <a:solidFill>
                  <a:srgbClr val="996633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9966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019604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04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996633"/>
                </a:solidFill>
              </a:rPr>
              <a:t>1404.05.12</a:t>
            </a:r>
            <a:endParaRPr lang="en-US">
              <a:solidFill>
                <a:srgbClr val="996633"/>
              </a:solidFill>
            </a:endParaRPr>
          </a:p>
        </p:txBody>
      </p:sp>
      <p:sp>
        <p:nvSpPr>
          <p:cNvPr id="5" name="Rectangle 104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996633"/>
                </a:solidFill>
              </a:rPr>
              <a:t>keshvari@med.mui.ac.ir</a:t>
            </a:r>
            <a:endParaRPr lang="en-US">
              <a:solidFill>
                <a:srgbClr val="996633"/>
              </a:solidFill>
            </a:endParaRPr>
          </a:p>
        </p:txBody>
      </p:sp>
      <p:sp>
        <p:nvSpPr>
          <p:cNvPr id="6" name="Rectangle 104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D1E6E8-208E-485E-A963-C116A7B67E10}" type="slidenum">
              <a:rPr lang="en-US">
                <a:solidFill>
                  <a:srgbClr val="996633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9966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228515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9085" y="304800"/>
            <a:ext cx="2542116" cy="5791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72734" y="304800"/>
            <a:ext cx="7423151" cy="5791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04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996633"/>
                </a:solidFill>
              </a:rPr>
              <a:t>1404.05.12</a:t>
            </a:r>
            <a:endParaRPr lang="en-US">
              <a:solidFill>
                <a:srgbClr val="996633"/>
              </a:solidFill>
            </a:endParaRPr>
          </a:p>
        </p:txBody>
      </p:sp>
      <p:sp>
        <p:nvSpPr>
          <p:cNvPr id="5" name="Rectangle 104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996633"/>
                </a:solidFill>
              </a:rPr>
              <a:t>keshvari@med.mui.ac.ir</a:t>
            </a:r>
            <a:endParaRPr lang="en-US">
              <a:solidFill>
                <a:srgbClr val="996633"/>
              </a:solidFill>
            </a:endParaRPr>
          </a:p>
        </p:txBody>
      </p:sp>
      <p:sp>
        <p:nvSpPr>
          <p:cNvPr id="6" name="Rectangle 104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4A79E5-F8E2-4186-B564-F415CE343F45}" type="slidenum">
              <a:rPr lang="en-US">
                <a:solidFill>
                  <a:srgbClr val="996633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9966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559378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8351" y="304800"/>
            <a:ext cx="10085916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1972734" y="1981200"/>
            <a:ext cx="4982633" cy="41148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58568" y="1981200"/>
            <a:ext cx="4982633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04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996633"/>
                </a:solidFill>
              </a:rPr>
              <a:t>1404.05.12</a:t>
            </a:r>
            <a:endParaRPr lang="en-US">
              <a:solidFill>
                <a:srgbClr val="996633"/>
              </a:solidFill>
            </a:endParaRPr>
          </a:p>
        </p:txBody>
      </p:sp>
      <p:sp>
        <p:nvSpPr>
          <p:cNvPr id="6" name="Rectangle 104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996633"/>
                </a:solidFill>
              </a:rPr>
              <a:t>keshvari@med.mui.ac.ir</a:t>
            </a:r>
            <a:endParaRPr lang="en-US">
              <a:solidFill>
                <a:srgbClr val="996633"/>
              </a:solidFill>
            </a:endParaRPr>
          </a:p>
        </p:txBody>
      </p:sp>
      <p:sp>
        <p:nvSpPr>
          <p:cNvPr id="7" name="Rectangle 104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3A75F7-786C-411D-A232-C838EA04CD48}" type="slidenum">
              <a:rPr lang="en-US">
                <a:solidFill>
                  <a:srgbClr val="996633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9966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376326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8351" y="304800"/>
            <a:ext cx="10085916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972734" y="1981200"/>
            <a:ext cx="4982633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7158568" y="1981200"/>
            <a:ext cx="4982633" cy="41148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Rectangle 104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996633"/>
                </a:solidFill>
              </a:rPr>
              <a:t>1404.05.12</a:t>
            </a:r>
            <a:endParaRPr lang="en-US">
              <a:solidFill>
                <a:srgbClr val="996633"/>
              </a:solidFill>
            </a:endParaRPr>
          </a:p>
        </p:txBody>
      </p:sp>
      <p:sp>
        <p:nvSpPr>
          <p:cNvPr id="6" name="Rectangle 104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996633"/>
                </a:solidFill>
              </a:rPr>
              <a:t>keshvari@med.mui.ac.ir</a:t>
            </a:r>
            <a:endParaRPr lang="en-US">
              <a:solidFill>
                <a:srgbClr val="996633"/>
              </a:solidFill>
            </a:endParaRPr>
          </a:p>
        </p:txBody>
      </p:sp>
      <p:sp>
        <p:nvSpPr>
          <p:cNvPr id="7" name="Rectangle 104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3291A9-C8E6-4F08-B732-17AEF52E0C6B}" type="slidenum">
              <a:rPr lang="en-US">
                <a:solidFill>
                  <a:srgbClr val="996633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9966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12938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304800" y="228600"/>
            <a:ext cx="11594592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8063251" y="4203592"/>
            <a:ext cx="383523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3492427" y="4075290"/>
            <a:ext cx="7392687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3771637" y="4087562"/>
            <a:ext cx="729064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7479319" y="4074175"/>
            <a:ext cx="4410667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82220" y="4058555"/>
            <a:ext cx="11631168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0043" y="2463560"/>
            <a:ext cx="103632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3153" y="1437449"/>
            <a:ext cx="8556979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srgbClr val="073E87"/>
                </a:solidFill>
              </a:rPr>
              <a:t>1404.05.12</a:t>
            </a:r>
            <a:endParaRPr lang="en-US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073E87"/>
                </a:solidFill>
              </a:rPr>
              <a:t>keshvari@med.mui.ac.ir</a:t>
            </a:r>
            <a:endParaRPr lang="en-US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08246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srgbClr val="073E87"/>
                </a:solidFill>
              </a:rPr>
              <a:t>1404.05.12</a:t>
            </a:r>
            <a:endParaRPr lang="en-US">
              <a:solidFill>
                <a:srgbClr val="073E87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073E87"/>
                </a:solidFill>
              </a:rPr>
              <a:t>keshvari@med.mui.ac.ir</a:t>
            </a:r>
            <a:endParaRPr lang="en-US">
              <a:solidFill>
                <a:srgbClr val="073E87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902207" y="2679192"/>
            <a:ext cx="5096256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6193536" y="2679192"/>
            <a:ext cx="5096256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54566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2208" y="2678114"/>
            <a:ext cx="5096256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03110" y="3429001"/>
            <a:ext cx="5093407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7600" y="2678113"/>
            <a:ext cx="5096256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7" y="3429001"/>
            <a:ext cx="5096256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srgbClr val="073E87"/>
                </a:solidFill>
              </a:rPr>
              <a:t>1404.05.12</a:t>
            </a:r>
            <a:endParaRPr lang="en-US">
              <a:solidFill>
                <a:srgbClr val="073E87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073E87"/>
                </a:solidFill>
              </a:rPr>
              <a:t>keshvari@med.mui.ac.ir</a:t>
            </a:r>
            <a:endParaRPr lang="en-US">
              <a:solidFill>
                <a:srgbClr val="073E87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88338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srgbClr val="073E87"/>
                </a:solidFill>
              </a:rPr>
              <a:t>1404.05.12</a:t>
            </a:r>
            <a:endParaRPr lang="en-US">
              <a:solidFill>
                <a:srgbClr val="073E87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073E87"/>
                </a:solidFill>
              </a:rPr>
              <a:t>keshvari@med.mui.ac.ir</a:t>
            </a:r>
            <a:endParaRPr lang="en-US">
              <a:solidFill>
                <a:srgbClr val="073E87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78250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304800" y="228600"/>
            <a:ext cx="11594592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82220" y="714191"/>
            <a:ext cx="11631168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srgbClr val="073E87"/>
                </a:solidFill>
              </a:rPr>
              <a:t>1404.05.12</a:t>
            </a:r>
            <a:endParaRPr lang="en-US">
              <a:solidFill>
                <a:srgbClr val="073E87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073E87"/>
                </a:solidFill>
              </a:rPr>
              <a:t>keshvari@med.mui.ac.ir</a:t>
            </a:r>
            <a:endParaRPr lang="en-US">
              <a:solidFill>
                <a:srgbClr val="073E87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51216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228600"/>
            <a:ext cx="11594592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srgbClr val="073E87"/>
                </a:solidFill>
              </a:rPr>
              <a:t>1404.05.12</a:t>
            </a:r>
            <a:endParaRPr lang="en-US">
              <a:solidFill>
                <a:srgbClr val="073E87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073E87"/>
                </a:solidFill>
              </a:rPr>
              <a:t>keshvari@med.mui.ac.ir</a:t>
            </a:r>
            <a:endParaRPr lang="en-US">
              <a:solidFill>
                <a:srgbClr val="073E87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9200" y="3581401"/>
            <a:ext cx="44704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82220" y="714191"/>
            <a:ext cx="11631168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1219200" y="2286000"/>
            <a:ext cx="44704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02616" y="1828800"/>
            <a:ext cx="5205435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33132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228600"/>
            <a:ext cx="11594592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82220" y="5353963"/>
            <a:ext cx="11631168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98874" y="338667"/>
            <a:ext cx="5083527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91112" y="2785533"/>
            <a:ext cx="5091289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srgbClr val="073E87"/>
                </a:solidFill>
              </a:rPr>
              <a:t>1404.05.12</a:t>
            </a:r>
            <a:endParaRPr lang="en-US">
              <a:solidFill>
                <a:srgbClr val="073E87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073E87"/>
                </a:solidFill>
              </a:rPr>
              <a:t>keshvari@med.mui.ac.ir</a:t>
            </a:r>
            <a:endParaRPr lang="en-US">
              <a:solidFill>
                <a:srgbClr val="073E87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17600" y="1371600"/>
            <a:ext cx="475488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84286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304800" y="228600"/>
            <a:ext cx="11594592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82220" y="1679429"/>
            <a:ext cx="11631168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338328"/>
            <a:ext cx="109728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84896" y="6250165"/>
            <a:ext cx="504892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r>
              <a:rPr lang="en-US" smtClean="0">
                <a:solidFill>
                  <a:srgbClr val="073E87"/>
                </a:solidFill>
              </a:rPr>
              <a:t>1404.05.12</a:t>
            </a:r>
            <a:endParaRPr lang="en-US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185" y="6250165"/>
            <a:ext cx="50489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r>
              <a:rPr lang="en-US" smtClean="0">
                <a:solidFill>
                  <a:srgbClr val="073E87"/>
                </a:solidFill>
              </a:rPr>
              <a:t>keshvari@med.mui.ac.ir</a:t>
            </a:r>
            <a:endParaRPr lang="en-US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21451" y="6250164"/>
            <a:ext cx="15491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62757" y="2675467"/>
            <a:ext cx="9877777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58515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accent2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1026"/>
          <p:cNvGrpSpPr>
            <a:grpSpLocks/>
          </p:cNvGrpSpPr>
          <p:nvPr/>
        </p:nvGrpSpPr>
        <p:grpSpPr bwMode="auto">
          <a:xfrm>
            <a:off x="1" y="1"/>
            <a:ext cx="12189884" cy="6856413"/>
            <a:chOff x="0" y="0"/>
            <a:chExt cx="5759" cy="4319"/>
          </a:xfrm>
        </p:grpSpPr>
        <p:grpSp>
          <p:nvGrpSpPr>
            <p:cNvPr id="1032" name="Group 1027"/>
            <p:cNvGrpSpPr>
              <a:grpSpLocks/>
            </p:cNvGrpSpPr>
            <p:nvPr/>
          </p:nvGrpSpPr>
          <p:grpSpPr bwMode="auto">
            <a:xfrm>
              <a:off x="0" y="0"/>
              <a:ext cx="926" cy="4319"/>
              <a:chOff x="0" y="0"/>
              <a:chExt cx="926" cy="4319"/>
            </a:xfrm>
          </p:grpSpPr>
          <p:sp>
            <p:nvSpPr>
              <p:cNvPr id="1040" name="Rectangle 1028"/>
              <p:cNvSpPr>
                <a:spLocks noChangeArrowheads="1"/>
              </p:cNvSpPr>
              <p:nvPr/>
            </p:nvSpPr>
            <p:spPr bwMode="ltGray">
              <a:xfrm>
                <a:off x="0" y="0"/>
                <a:ext cx="923" cy="431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00" smtClean="0">
                  <a:solidFill>
                    <a:srgbClr val="000000"/>
                  </a:solidFill>
                </a:endParaRPr>
              </a:p>
            </p:txBody>
          </p:sp>
          <p:pic>
            <p:nvPicPr>
              <p:cNvPr id="1041" name="Picture 1029"/>
              <p:cNvPicPr>
                <a:picLocks noChangeArrowheads="1"/>
              </p:cNvPicPr>
              <p:nvPr/>
            </p:nvPicPr>
            <p:blipFill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ltGray">
              <a:xfrm>
                <a:off x="6" y="31"/>
                <a:ext cx="920" cy="94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042" name="Freeform 1030"/>
              <p:cNvSpPr>
                <a:spLocks/>
              </p:cNvSpPr>
              <p:nvPr/>
            </p:nvSpPr>
            <p:spPr bwMode="ltGray">
              <a:xfrm>
                <a:off x="6" y="1023"/>
                <a:ext cx="890" cy="916"/>
              </a:xfrm>
              <a:custGeom>
                <a:avLst/>
                <a:gdLst>
                  <a:gd name="T0" fmla="*/ 307 w 890"/>
                  <a:gd name="T1" fmla="*/ 292 h 916"/>
                  <a:gd name="T2" fmla="*/ 307 w 890"/>
                  <a:gd name="T3" fmla="*/ 234 h 916"/>
                  <a:gd name="T4" fmla="*/ 261 w 890"/>
                  <a:gd name="T5" fmla="*/ 159 h 916"/>
                  <a:gd name="T6" fmla="*/ 247 w 890"/>
                  <a:gd name="T7" fmla="*/ 91 h 916"/>
                  <a:gd name="T8" fmla="*/ 225 w 890"/>
                  <a:gd name="T9" fmla="*/ 24 h 916"/>
                  <a:gd name="T10" fmla="*/ 259 w 890"/>
                  <a:gd name="T11" fmla="*/ 21 h 916"/>
                  <a:gd name="T12" fmla="*/ 298 w 890"/>
                  <a:gd name="T13" fmla="*/ 82 h 916"/>
                  <a:gd name="T14" fmla="*/ 322 w 890"/>
                  <a:gd name="T15" fmla="*/ 118 h 916"/>
                  <a:gd name="T16" fmla="*/ 358 w 890"/>
                  <a:gd name="T17" fmla="*/ 180 h 916"/>
                  <a:gd name="T18" fmla="*/ 406 w 890"/>
                  <a:gd name="T19" fmla="*/ 240 h 916"/>
                  <a:gd name="T20" fmla="*/ 505 w 890"/>
                  <a:gd name="T21" fmla="*/ 184 h 916"/>
                  <a:gd name="T22" fmla="*/ 514 w 890"/>
                  <a:gd name="T23" fmla="*/ 118 h 916"/>
                  <a:gd name="T24" fmla="*/ 552 w 890"/>
                  <a:gd name="T25" fmla="*/ 69 h 916"/>
                  <a:gd name="T26" fmla="*/ 589 w 890"/>
                  <a:gd name="T27" fmla="*/ 13 h 916"/>
                  <a:gd name="T28" fmla="*/ 615 w 890"/>
                  <a:gd name="T29" fmla="*/ 16 h 916"/>
                  <a:gd name="T30" fmla="*/ 600 w 890"/>
                  <a:gd name="T31" fmla="*/ 49 h 916"/>
                  <a:gd name="T32" fmla="*/ 592 w 890"/>
                  <a:gd name="T33" fmla="*/ 124 h 916"/>
                  <a:gd name="T34" fmla="*/ 574 w 890"/>
                  <a:gd name="T35" fmla="*/ 186 h 916"/>
                  <a:gd name="T36" fmla="*/ 568 w 890"/>
                  <a:gd name="T37" fmla="*/ 282 h 916"/>
                  <a:gd name="T38" fmla="*/ 645 w 890"/>
                  <a:gd name="T39" fmla="*/ 325 h 916"/>
                  <a:gd name="T40" fmla="*/ 720 w 890"/>
                  <a:gd name="T41" fmla="*/ 277 h 916"/>
                  <a:gd name="T42" fmla="*/ 816 w 890"/>
                  <a:gd name="T43" fmla="*/ 253 h 916"/>
                  <a:gd name="T44" fmla="*/ 861 w 890"/>
                  <a:gd name="T45" fmla="*/ 279 h 916"/>
                  <a:gd name="T46" fmla="*/ 796 w 890"/>
                  <a:gd name="T47" fmla="*/ 324 h 916"/>
                  <a:gd name="T48" fmla="*/ 735 w 890"/>
                  <a:gd name="T49" fmla="*/ 352 h 916"/>
                  <a:gd name="T50" fmla="*/ 669 w 890"/>
                  <a:gd name="T51" fmla="*/ 409 h 916"/>
                  <a:gd name="T52" fmla="*/ 673 w 890"/>
                  <a:gd name="T53" fmla="*/ 510 h 916"/>
                  <a:gd name="T54" fmla="*/ 751 w 890"/>
                  <a:gd name="T55" fmla="*/ 535 h 916"/>
                  <a:gd name="T56" fmla="*/ 819 w 890"/>
                  <a:gd name="T57" fmla="*/ 577 h 916"/>
                  <a:gd name="T58" fmla="*/ 874 w 890"/>
                  <a:gd name="T59" fmla="*/ 606 h 916"/>
                  <a:gd name="T60" fmla="*/ 867 w 890"/>
                  <a:gd name="T61" fmla="*/ 637 h 916"/>
                  <a:gd name="T62" fmla="*/ 807 w 890"/>
                  <a:gd name="T63" fmla="*/ 618 h 916"/>
                  <a:gd name="T64" fmla="*/ 736 w 890"/>
                  <a:gd name="T65" fmla="*/ 592 h 916"/>
                  <a:gd name="T66" fmla="*/ 615 w 890"/>
                  <a:gd name="T67" fmla="*/ 588 h 916"/>
                  <a:gd name="T68" fmla="*/ 576 w 890"/>
                  <a:gd name="T69" fmla="*/ 628 h 916"/>
                  <a:gd name="T70" fmla="*/ 618 w 890"/>
                  <a:gd name="T71" fmla="*/ 723 h 916"/>
                  <a:gd name="T72" fmla="*/ 640 w 890"/>
                  <a:gd name="T73" fmla="*/ 807 h 916"/>
                  <a:gd name="T74" fmla="*/ 664 w 890"/>
                  <a:gd name="T75" fmla="*/ 889 h 916"/>
                  <a:gd name="T76" fmla="*/ 624 w 890"/>
                  <a:gd name="T77" fmla="*/ 870 h 916"/>
                  <a:gd name="T78" fmla="*/ 568 w 890"/>
                  <a:gd name="T79" fmla="*/ 789 h 916"/>
                  <a:gd name="T80" fmla="*/ 513 w 890"/>
                  <a:gd name="T81" fmla="*/ 708 h 916"/>
                  <a:gd name="T82" fmla="*/ 390 w 890"/>
                  <a:gd name="T83" fmla="*/ 730 h 916"/>
                  <a:gd name="T84" fmla="*/ 339 w 890"/>
                  <a:gd name="T85" fmla="*/ 838 h 916"/>
                  <a:gd name="T86" fmla="*/ 285 w 890"/>
                  <a:gd name="T87" fmla="*/ 915 h 916"/>
                  <a:gd name="T88" fmla="*/ 276 w 890"/>
                  <a:gd name="T89" fmla="*/ 867 h 916"/>
                  <a:gd name="T90" fmla="*/ 298 w 890"/>
                  <a:gd name="T91" fmla="*/ 766 h 916"/>
                  <a:gd name="T92" fmla="*/ 324 w 890"/>
                  <a:gd name="T93" fmla="*/ 664 h 916"/>
                  <a:gd name="T94" fmla="*/ 283 w 890"/>
                  <a:gd name="T95" fmla="*/ 583 h 916"/>
                  <a:gd name="T96" fmla="*/ 201 w 890"/>
                  <a:gd name="T97" fmla="*/ 619 h 916"/>
                  <a:gd name="T98" fmla="*/ 88 w 890"/>
                  <a:gd name="T99" fmla="*/ 655 h 916"/>
                  <a:gd name="T100" fmla="*/ 16 w 890"/>
                  <a:gd name="T101" fmla="*/ 655 h 916"/>
                  <a:gd name="T102" fmla="*/ 94 w 890"/>
                  <a:gd name="T103" fmla="*/ 606 h 916"/>
                  <a:gd name="T104" fmla="*/ 162 w 890"/>
                  <a:gd name="T105" fmla="*/ 567 h 916"/>
                  <a:gd name="T106" fmla="*/ 247 w 890"/>
                  <a:gd name="T107" fmla="*/ 504 h 916"/>
                  <a:gd name="T108" fmla="*/ 190 w 890"/>
                  <a:gd name="T109" fmla="*/ 390 h 916"/>
                  <a:gd name="T110" fmla="*/ 81 w 890"/>
                  <a:gd name="T111" fmla="*/ 355 h 916"/>
                  <a:gd name="T112" fmla="*/ 3 w 890"/>
                  <a:gd name="T113" fmla="*/ 307 h 916"/>
                  <a:gd name="T114" fmla="*/ 39 w 890"/>
                  <a:gd name="T115" fmla="*/ 286 h 916"/>
                  <a:gd name="T116" fmla="*/ 115 w 890"/>
                  <a:gd name="T117" fmla="*/ 306 h 916"/>
                  <a:gd name="T118" fmla="*/ 226 w 890"/>
                  <a:gd name="T119" fmla="*/ 327 h 91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890" h="916">
                    <a:moveTo>
                      <a:pt x="279" y="334"/>
                    </a:moveTo>
                    <a:lnTo>
                      <a:pt x="292" y="312"/>
                    </a:lnTo>
                    <a:lnTo>
                      <a:pt x="307" y="292"/>
                    </a:lnTo>
                    <a:lnTo>
                      <a:pt x="324" y="276"/>
                    </a:lnTo>
                    <a:lnTo>
                      <a:pt x="313" y="255"/>
                    </a:lnTo>
                    <a:lnTo>
                      <a:pt x="307" y="234"/>
                    </a:lnTo>
                    <a:lnTo>
                      <a:pt x="288" y="202"/>
                    </a:lnTo>
                    <a:lnTo>
                      <a:pt x="274" y="181"/>
                    </a:lnTo>
                    <a:lnTo>
                      <a:pt x="261" y="159"/>
                    </a:lnTo>
                    <a:lnTo>
                      <a:pt x="256" y="139"/>
                    </a:lnTo>
                    <a:lnTo>
                      <a:pt x="256" y="118"/>
                    </a:lnTo>
                    <a:lnTo>
                      <a:pt x="247" y="91"/>
                    </a:lnTo>
                    <a:lnTo>
                      <a:pt x="237" y="70"/>
                    </a:lnTo>
                    <a:lnTo>
                      <a:pt x="226" y="46"/>
                    </a:lnTo>
                    <a:lnTo>
                      <a:pt x="225" y="24"/>
                    </a:lnTo>
                    <a:lnTo>
                      <a:pt x="232" y="10"/>
                    </a:lnTo>
                    <a:lnTo>
                      <a:pt x="247" y="9"/>
                    </a:lnTo>
                    <a:lnTo>
                      <a:pt x="259" y="21"/>
                    </a:lnTo>
                    <a:lnTo>
                      <a:pt x="270" y="46"/>
                    </a:lnTo>
                    <a:lnTo>
                      <a:pt x="280" y="61"/>
                    </a:lnTo>
                    <a:lnTo>
                      <a:pt x="298" y="82"/>
                    </a:lnTo>
                    <a:lnTo>
                      <a:pt x="309" y="88"/>
                    </a:lnTo>
                    <a:lnTo>
                      <a:pt x="315" y="99"/>
                    </a:lnTo>
                    <a:lnTo>
                      <a:pt x="322" y="118"/>
                    </a:lnTo>
                    <a:lnTo>
                      <a:pt x="330" y="141"/>
                    </a:lnTo>
                    <a:lnTo>
                      <a:pt x="339" y="160"/>
                    </a:lnTo>
                    <a:lnTo>
                      <a:pt x="358" y="180"/>
                    </a:lnTo>
                    <a:lnTo>
                      <a:pt x="379" y="205"/>
                    </a:lnTo>
                    <a:lnTo>
                      <a:pt x="399" y="225"/>
                    </a:lnTo>
                    <a:lnTo>
                      <a:pt x="406" y="240"/>
                    </a:lnTo>
                    <a:lnTo>
                      <a:pt x="474" y="241"/>
                    </a:lnTo>
                    <a:lnTo>
                      <a:pt x="495" y="208"/>
                    </a:lnTo>
                    <a:lnTo>
                      <a:pt x="505" y="184"/>
                    </a:lnTo>
                    <a:lnTo>
                      <a:pt x="507" y="160"/>
                    </a:lnTo>
                    <a:lnTo>
                      <a:pt x="510" y="141"/>
                    </a:lnTo>
                    <a:lnTo>
                      <a:pt x="514" y="118"/>
                    </a:lnTo>
                    <a:lnTo>
                      <a:pt x="529" y="94"/>
                    </a:lnTo>
                    <a:lnTo>
                      <a:pt x="540" y="85"/>
                    </a:lnTo>
                    <a:lnTo>
                      <a:pt x="552" y="69"/>
                    </a:lnTo>
                    <a:lnTo>
                      <a:pt x="561" y="45"/>
                    </a:lnTo>
                    <a:lnTo>
                      <a:pt x="571" y="27"/>
                    </a:lnTo>
                    <a:lnTo>
                      <a:pt x="589" y="13"/>
                    </a:lnTo>
                    <a:lnTo>
                      <a:pt x="604" y="0"/>
                    </a:lnTo>
                    <a:lnTo>
                      <a:pt x="613" y="6"/>
                    </a:lnTo>
                    <a:lnTo>
                      <a:pt x="615" y="16"/>
                    </a:lnTo>
                    <a:lnTo>
                      <a:pt x="606" y="27"/>
                    </a:lnTo>
                    <a:lnTo>
                      <a:pt x="603" y="34"/>
                    </a:lnTo>
                    <a:lnTo>
                      <a:pt x="600" y="49"/>
                    </a:lnTo>
                    <a:lnTo>
                      <a:pt x="600" y="79"/>
                    </a:lnTo>
                    <a:lnTo>
                      <a:pt x="600" y="103"/>
                    </a:lnTo>
                    <a:lnTo>
                      <a:pt x="592" y="124"/>
                    </a:lnTo>
                    <a:lnTo>
                      <a:pt x="583" y="145"/>
                    </a:lnTo>
                    <a:lnTo>
                      <a:pt x="576" y="162"/>
                    </a:lnTo>
                    <a:lnTo>
                      <a:pt x="574" y="186"/>
                    </a:lnTo>
                    <a:lnTo>
                      <a:pt x="574" y="216"/>
                    </a:lnTo>
                    <a:lnTo>
                      <a:pt x="568" y="244"/>
                    </a:lnTo>
                    <a:lnTo>
                      <a:pt x="568" y="282"/>
                    </a:lnTo>
                    <a:lnTo>
                      <a:pt x="588" y="300"/>
                    </a:lnTo>
                    <a:lnTo>
                      <a:pt x="607" y="325"/>
                    </a:lnTo>
                    <a:lnTo>
                      <a:pt x="645" y="325"/>
                    </a:lnTo>
                    <a:lnTo>
                      <a:pt x="678" y="312"/>
                    </a:lnTo>
                    <a:lnTo>
                      <a:pt x="697" y="292"/>
                    </a:lnTo>
                    <a:lnTo>
                      <a:pt x="720" y="277"/>
                    </a:lnTo>
                    <a:lnTo>
                      <a:pt x="777" y="274"/>
                    </a:lnTo>
                    <a:lnTo>
                      <a:pt x="801" y="265"/>
                    </a:lnTo>
                    <a:lnTo>
                      <a:pt x="816" y="253"/>
                    </a:lnTo>
                    <a:lnTo>
                      <a:pt x="859" y="252"/>
                    </a:lnTo>
                    <a:lnTo>
                      <a:pt x="865" y="265"/>
                    </a:lnTo>
                    <a:lnTo>
                      <a:pt x="861" y="279"/>
                    </a:lnTo>
                    <a:lnTo>
                      <a:pt x="843" y="288"/>
                    </a:lnTo>
                    <a:lnTo>
                      <a:pt x="819" y="300"/>
                    </a:lnTo>
                    <a:lnTo>
                      <a:pt x="796" y="324"/>
                    </a:lnTo>
                    <a:lnTo>
                      <a:pt x="786" y="334"/>
                    </a:lnTo>
                    <a:lnTo>
                      <a:pt x="765" y="343"/>
                    </a:lnTo>
                    <a:lnTo>
                      <a:pt x="735" y="352"/>
                    </a:lnTo>
                    <a:lnTo>
                      <a:pt x="714" y="367"/>
                    </a:lnTo>
                    <a:lnTo>
                      <a:pt x="687" y="390"/>
                    </a:lnTo>
                    <a:lnTo>
                      <a:pt x="669" y="409"/>
                    </a:lnTo>
                    <a:lnTo>
                      <a:pt x="649" y="420"/>
                    </a:lnTo>
                    <a:lnTo>
                      <a:pt x="648" y="481"/>
                    </a:lnTo>
                    <a:lnTo>
                      <a:pt x="673" y="510"/>
                    </a:lnTo>
                    <a:lnTo>
                      <a:pt x="703" y="526"/>
                    </a:lnTo>
                    <a:lnTo>
                      <a:pt x="730" y="531"/>
                    </a:lnTo>
                    <a:lnTo>
                      <a:pt x="751" y="535"/>
                    </a:lnTo>
                    <a:lnTo>
                      <a:pt x="777" y="549"/>
                    </a:lnTo>
                    <a:lnTo>
                      <a:pt x="795" y="567"/>
                    </a:lnTo>
                    <a:lnTo>
                      <a:pt x="819" y="577"/>
                    </a:lnTo>
                    <a:lnTo>
                      <a:pt x="846" y="583"/>
                    </a:lnTo>
                    <a:lnTo>
                      <a:pt x="861" y="592"/>
                    </a:lnTo>
                    <a:lnTo>
                      <a:pt x="874" y="606"/>
                    </a:lnTo>
                    <a:lnTo>
                      <a:pt x="889" y="621"/>
                    </a:lnTo>
                    <a:lnTo>
                      <a:pt x="888" y="634"/>
                    </a:lnTo>
                    <a:lnTo>
                      <a:pt x="867" y="637"/>
                    </a:lnTo>
                    <a:lnTo>
                      <a:pt x="853" y="631"/>
                    </a:lnTo>
                    <a:lnTo>
                      <a:pt x="832" y="618"/>
                    </a:lnTo>
                    <a:lnTo>
                      <a:pt x="807" y="618"/>
                    </a:lnTo>
                    <a:lnTo>
                      <a:pt x="780" y="618"/>
                    </a:lnTo>
                    <a:lnTo>
                      <a:pt x="759" y="615"/>
                    </a:lnTo>
                    <a:lnTo>
                      <a:pt x="736" y="592"/>
                    </a:lnTo>
                    <a:lnTo>
                      <a:pt x="718" y="588"/>
                    </a:lnTo>
                    <a:lnTo>
                      <a:pt x="684" y="588"/>
                    </a:lnTo>
                    <a:lnTo>
                      <a:pt x="615" y="588"/>
                    </a:lnTo>
                    <a:lnTo>
                      <a:pt x="604" y="606"/>
                    </a:lnTo>
                    <a:lnTo>
                      <a:pt x="589" y="621"/>
                    </a:lnTo>
                    <a:lnTo>
                      <a:pt x="576" y="628"/>
                    </a:lnTo>
                    <a:lnTo>
                      <a:pt x="580" y="666"/>
                    </a:lnTo>
                    <a:lnTo>
                      <a:pt x="600" y="702"/>
                    </a:lnTo>
                    <a:lnTo>
                      <a:pt x="618" y="723"/>
                    </a:lnTo>
                    <a:lnTo>
                      <a:pt x="630" y="753"/>
                    </a:lnTo>
                    <a:lnTo>
                      <a:pt x="631" y="787"/>
                    </a:lnTo>
                    <a:lnTo>
                      <a:pt x="640" y="807"/>
                    </a:lnTo>
                    <a:lnTo>
                      <a:pt x="654" y="838"/>
                    </a:lnTo>
                    <a:lnTo>
                      <a:pt x="664" y="862"/>
                    </a:lnTo>
                    <a:lnTo>
                      <a:pt x="664" y="889"/>
                    </a:lnTo>
                    <a:lnTo>
                      <a:pt x="654" y="898"/>
                    </a:lnTo>
                    <a:lnTo>
                      <a:pt x="642" y="898"/>
                    </a:lnTo>
                    <a:lnTo>
                      <a:pt x="624" y="870"/>
                    </a:lnTo>
                    <a:lnTo>
                      <a:pt x="612" y="837"/>
                    </a:lnTo>
                    <a:lnTo>
                      <a:pt x="583" y="808"/>
                    </a:lnTo>
                    <a:lnTo>
                      <a:pt x="568" y="789"/>
                    </a:lnTo>
                    <a:lnTo>
                      <a:pt x="556" y="760"/>
                    </a:lnTo>
                    <a:lnTo>
                      <a:pt x="549" y="738"/>
                    </a:lnTo>
                    <a:lnTo>
                      <a:pt x="513" y="708"/>
                    </a:lnTo>
                    <a:lnTo>
                      <a:pt x="489" y="682"/>
                    </a:lnTo>
                    <a:lnTo>
                      <a:pt x="415" y="684"/>
                    </a:lnTo>
                    <a:lnTo>
                      <a:pt x="390" y="730"/>
                    </a:lnTo>
                    <a:lnTo>
                      <a:pt x="372" y="759"/>
                    </a:lnTo>
                    <a:lnTo>
                      <a:pt x="361" y="798"/>
                    </a:lnTo>
                    <a:lnTo>
                      <a:pt x="339" y="838"/>
                    </a:lnTo>
                    <a:lnTo>
                      <a:pt x="316" y="874"/>
                    </a:lnTo>
                    <a:lnTo>
                      <a:pt x="294" y="907"/>
                    </a:lnTo>
                    <a:lnTo>
                      <a:pt x="285" y="915"/>
                    </a:lnTo>
                    <a:lnTo>
                      <a:pt x="268" y="909"/>
                    </a:lnTo>
                    <a:lnTo>
                      <a:pt x="268" y="894"/>
                    </a:lnTo>
                    <a:lnTo>
                      <a:pt x="276" y="867"/>
                    </a:lnTo>
                    <a:lnTo>
                      <a:pt x="291" y="837"/>
                    </a:lnTo>
                    <a:lnTo>
                      <a:pt x="294" y="790"/>
                    </a:lnTo>
                    <a:lnTo>
                      <a:pt x="298" y="766"/>
                    </a:lnTo>
                    <a:lnTo>
                      <a:pt x="313" y="744"/>
                    </a:lnTo>
                    <a:lnTo>
                      <a:pt x="319" y="699"/>
                    </a:lnTo>
                    <a:lnTo>
                      <a:pt x="324" y="664"/>
                    </a:lnTo>
                    <a:lnTo>
                      <a:pt x="336" y="637"/>
                    </a:lnTo>
                    <a:lnTo>
                      <a:pt x="309" y="609"/>
                    </a:lnTo>
                    <a:lnTo>
                      <a:pt x="283" y="583"/>
                    </a:lnTo>
                    <a:lnTo>
                      <a:pt x="271" y="577"/>
                    </a:lnTo>
                    <a:lnTo>
                      <a:pt x="231" y="601"/>
                    </a:lnTo>
                    <a:lnTo>
                      <a:pt x="201" y="619"/>
                    </a:lnTo>
                    <a:lnTo>
                      <a:pt x="162" y="633"/>
                    </a:lnTo>
                    <a:lnTo>
                      <a:pt x="118" y="640"/>
                    </a:lnTo>
                    <a:lnTo>
                      <a:pt x="88" y="655"/>
                    </a:lnTo>
                    <a:lnTo>
                      <a:pt x="63" y="666"/>
                    </a:lnTo>
                    <a:lnTo>
                      <a:pt x="27" y="666"/>
                    </a:lnTo>
                    <a:lnTo>
                      <a:pt x="16" y="655"/>
                    </a:lnTo>
                    <a:lnTo>
                      <a:pt x="30" y="642"/>
                    </a:lnTo>
                    <a:lnTo>
                      <a:pt x="67" y="628"/>
                    </a:lnTo>
                    <a:lnTo>
                      <a:pt x="94" y="606"/>
                    </a:lnTo>
                    <a:lnTo>
                      <a:pt x="120" y="588"/>
                    </a:lnTo>
                    <a:lnTo>
                      <a:pt x="136" y="576"/>
                    </a:lnTo>
                    <a:lnTo>
                      <a:pt x="162" y="567"/>
                    </a:lnTo>
                    <a:lnTo>
                      <a:pt x="204" y="531"/>
                    </a:lnTo>
                    <a:lnTo>
                      <a:pt x="231" y="510"/>
                    </a:lnTo>
                    <a:lnTo>
                      <a:pt x="247" y="504"/>
                    </a:lnTo>
                    <a:lnTo>
                      <a:pt x="250" y="429"/>
                    </a:lnTo>
                    <a:lnTo>
                      <a:pt x="204" y="396"/>
                    </a:lnTo>
                    <a:lnTo>
                      <a:pt x="190" y="390"/>
                    </a:lnTo>
                    <a:lnTo>
                      <a:pt x="129" y="385"/>
                    </a:lnTo>
                    <a:lnTo>
                      <a:pt x="105" y="369"/>
                    </a:lnTo>
                    <a:lnTo>
                      <a:pt x="81" y="355"/>
                    </a:lnTo>
                    <a:lnTo>
                      <a:pt x="63" y="345"/>
                    </a:lnTo>
                    <a:lnTo>
                      <a:pt x="34" y="339"/>
                    </a:lnTo>
                    <a:lnTo>
                      <a:pt x="3" y="307"/>
                    </a:lnTo>
                    <a:lnTo>
                      <a:pt x="0" y="291"/>
                    </a:lnTo>
                    <a:lnTo>
                      <a:pt x="9" y="285"/>
                    </a:lnTo>
                    <a:lnTo>
                      <a:pt x="39" y="286"/>
                    </a:lnTo>
                    <a:lnTo>
                      <a:pt x="67" y="301"/>
                    </a:lnTo>
                    <a:lnTo>
                      <a:pt x="85" y="304"/>
                    </a:lnTo>
                    <a:lnTo>
                      <a:pt x="115" y="306"/>
                    </a:lnTo>
                    <a:lnTo>
                      <a:pt x="148" y="318"/>
                    </a:lnTo>
                    <a:lnTo>
                      <a:pt x="165" y="324"/>
                    </a:lnTo>
                    <a:lnTo>
                      <a:pt x="226" y="327"/>
                    </a:lnTo>
                    <a:lnTo>
                      <a:pt x="258" y="334"/>
                    </a:lnTo>
                    <a:lnTo>
                      <a:pt x="279" y="334"/>
                    </a:lnTo>
                  </a:path>
                </a:pathLst>
              </a:custGeom>
              <a:solidFill>
                <a:schemeClr val="hlink">
                  <a:alpha val="50195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043" name="Freeform 1031"/>
              <p:cNvSpPr>
                <a:spLocks/>
              </p:cNvSpPr>
              <p:nvPr/>
            </p:nvSpPr>
            <p:spPr bwMode="ltGray">
              <a:xfrm>
                <a:off x="6" y="2087"/>
                <a:ext cx="890" cy="916"/>
              </a:xfrm>
              <a:custGeom>
                <a:avLst/>
                <a:gdLst>
                  <a:gd name="T0" fmla="*/ 307 w 890"/>
                  <a:gd name="T1" fmla="*/ 292 h 916"/>
                  <a:gd name="T2" fmla="*/ 307 w 890"/>
                  <a:gd name="T3" fmla="*/ 234 h 916"/>
                  <a:gd name="T4" fmla="*/ 261 w 890"/>
                  <a:gd name="T5" fmla="*/ 159 h 916"/>
                  <a:gd name="T6" fmla="*/ 247 w 890"/>
                  <a:gd name="T7" fmla="*/ 91 h 916"/>
                  <a:gd name="T8" fmla="*/ 225 w 890"/>
                  <a:gd name="T9" fmla="*/ 24 h 916"/>
                  <a:gd name="T10" fmla="*/ 259 w 890"/>
                  <a:gd name="T11" fmla="*/ 21 h 916"/>
                  <a:gd name="T12" fmla="*/ 298 w 890"/>
                  <a:gd name="T13" fmla="*/ 82 h 916"/>
                  <a:gd name="T14" fmla="*/ 322 w 890"/>
                  <a:gd name="T15" fmla="*/ 118 h 916"/>
                  <a:gd name="T16" fmla="*/ 358 w 890"/>
                  <a:gd name="T17" fmla="*/ 180 h 916"/>
                  <a:gd name="T18" fmla="*/ 406 w 890"/>
                  <a:gd name="T19" fmla="*/ 240 h 916"/>
                  <a:gd name="T20" fmla="*/ 505 w 890"/>
                  <a:gd name="T21" fmla="*/ 184 h 916"/>
                  <a:gd name="T22" fmla="*/ 514 w 890"/>
                  <a:gd name="T23" fmla="*/ 118 h 916"/>
                  <a:gd name="T24" fmla="*/ 552 w 890"/>
                  <a:gd name="T25" fmla="*/ 69 h 916"/>
                  <a:gd name="T26" fmla="*/ 589 w 890"/>
                  <a:gd name="T27" fmla="*/ 13 h 916"/>
                  <a:gd name="T28" fmla="*/ 615 w 890"/>
                  <a:gd name="T29" fmla="*/ 16 h 916"/>
                  <a:gd name="T30" fmla="*/ 600 w 890"/>
                  <a:gd name="T31" fmla="*/ 49 h 916"/>
                  <a:gd name="T32" fmla="*/ 592 w 890"/>
                  <a:gd name="T33" fmla="*/ 124 h 916"/>
                  <a:gd name="T34" fmla="*/ 574 w 890"/>
                  <a:gd name="T35" fmla="*/ 186 h 916"/>
                  <a:gd name="T36" fmla="*/ 568 w 890"/>
                  <a:gd name="T37" fmla="*/ 282 h 916"/>
                  <a:gd name="T38" fmla="*/ 645 w 890"/>
                  <a:gd name="T39" fmla="*/ 325 h 916"/>
                  <a:gd name="T40" fmla="*/ 720 w 890"/>
                  <a:gd name="T41" fmla="*/ 277 h 916"/>
                  <a:gd name="T42" fmla="*/ 816 w 890"/>
                  <a:gd name="T43" fmla="*/ 253 h 916"/>
                  <a:gd name="T44" fmla="*/ 861 w 890"/>
                  <a:gd name="T45" fmla="*/ 279 h 916"/>
                  <a:gd name="T46" fmla="*/ 796 w 890"/>
                  <a:gd name="T47" fmla="*/ 324 h 916"/>
                  <a:gd name="T48" fmla="*/ 735 w 890"/>
                  <a:gd name="T49" fmla="*/ 352 h 916"/>
                  <a:gd name="T50" fmla="*/ 669 w 890"/>
                  <a:gd name="T51" fmla="*/ 409 h 916"/>
                  <a:gd name="T52" fmla="*/ 673 w 890"/>
                  <a:gd name="T53" fmla="*/ 510 h 916"/>
                  <a:gd name="T54" fmla="*/ 751 w 890"/>
                  <a:gd name="T55" fmla="*/ 535 h 916"/>
                  <a:gd name="T56" fmla="*/ 819 w 890"/>
                  <a:gd name="T57" fmla="*/ 577 h 916"/>
                  <a:gd name="T58" fmla="*/ 874 w 890"/>
                  <a:gd name="T59" fmla="*/ 606 h 916"/>
                  <a:gd name="T60" fmla="*/ 867 w 890"/>
                  <a:gd name="T61" fmla="*/ 637 h 916"/>
                  <a:gd name="T62" fmla="*/ 807 w 890"/>
                  <a:gd name="T63" fmla="*/ 618 h 916"/>
                  <a:gd name="T64" fmla="*/ 736 w 890"/>
                  <a:gd name="T65" fmla="*/ 592 h 916"/>
                  <a:gd name="T66" fmla="*/ 615 w 890"/>
                  <a:gd name="T67" fmla="*/ 588 h 916"/>
                  <a:gd name="T68" fmla="*/ 576 w 890"/>
                  <a:gd name="T69" fmla="*/ 628 h 916"/>
                  <a:gd name="T70" fmla="*/ 618 w 890"/>
                  <a:gd name="T71" fmla="*/ 723 h 916"/>
                  <a:gd name="T72" fmla="*/ 640 w 890"/>
                  <a:gd name="T73" fmla="*/ 807 h 916"/>
                  <a:gd name="T74" fmla="*/ 664 w 890"/>
                  <a:gd name="T75" fmla="*/ 889 h 916"/>
                  <a:gd name="T76" fmla="*/ 624 w 890"/>
                  <a:gd name="T77" fmla="*/ 870 h 916"/>
                  <a:gd name="T78" fmla="*/ 568 w 890"/>
                  <a:gd name="T79" fmla="*/ 789 h 916"/>
                  <a:gd name="T80" fmla="*/ 513 w 890"/>
                  <a:gd name="T81" fmla="*/ 708 h 916"/>
                  <a:gd name="T82" fmla="*/ 390 w 890"/>
                  <a:gd name="T83" fmla="*/ 730 h 916"/>
                  <a:gd name="T84" fmla="*/ 339 w 890"/>
                  <a:gd name="T85" fmla="*/ 838 h 916"/>
                  <a:gd name="T86" fmla="*/ 285 w 890"/>
                  <a:gd name="T87" fmla="*/ 915 h 916"/>
                  <a:gd name="T88" fmla="*/ 276 w 890"/>
                  <a:gd name="T89" fmla="*/ 867 h 916"/>
                  <a:gd name="T90" fmla="*/ 298 w 890"/>
                  <a:gd name="T91" fmla="*/ 766 h 916"/>
                  <a:gd name="T92" fmla="*/ 324 w 890"/>
                  <a:gd name="T93" fmla="*/ 664 h 916"/>
                  <a:gd name="T94" fmla="*/ 283 w 890"/>
                  <a:gd name="T95" fmla="*/ 583 h 916"/>
                  <a:gd name="T96" fmla="*/ 201 w 890"/>
                  <a:gd name="T97" fmla="*/ 619 h 916"/>
                  <a:gd name="T98" fmla="*/ 88 w 890"/>
                  <a:gd name="T99" fmla="*/ 655 h 916"/>
                  <a:gd name="T100" fmla="*/ 16 w 890"/>
                  <a:gd name="T101" fmla="*/ 655 h 916"/>
                  <a:gd name="T102" fmla="*/ 94 w 890"/>
                  <a:gd name="T103" fmla="*/ 606 h 916"/>
                  <a:gd name="T104" fmla="*/ 162 w 890"/>
                  <a:gd name="T105" fmla="*/ 567 h 916"/>
                  <a:gd name="T106" fmla="*/ 247 w 890"/>
                  <a:gd name="T107" fmla="*/ 504 h 916"/>
                  <a:gd name="T108" fmla="*/ 190 w 890"/>
                  <a:gd name="T109" fmla="*/ 390 h 916"/>
                  <a:gd name="T110" fmla="*/ 81 w 890"/>
                  <a:gd name="T111" fmla="*/ 355 h 916"/>
                  <a:gd name="T112" fmla="*/ 3 w 890"/>
                  <a:gd name="T113" fmla="*/ 307 h 916"/>
                  <a:gd name="T114" fmla="*/ 39 w 890"/>
                  <a:gd name="T115" fmla="*/ 286 h 916"/>
                  <a:gd name="T116" fmla="*/ 115 w 890"/>
                  <a:gd name="T117" fmla="*/ 306 h 916"/>
                  <a:gd name="T118" fmla="*/ 226 w 890"/>
                  <a:gd name="T119" fmla="*/ 327 h 91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890" h="916">
                    <a:moveTo>
                      <a:pt x="279" y="334"/>
                    </a:moveTo>
                    <a:lnTo>
                      <a:pt x="292" y="312"/>
                    </a:lnTo>
                    <a:lnTo>
                      <a:pt x="307" y="292"/>
                    </a:lnTo>
                    <a:lnTo>
                      <a:pt x="324" y="276"/>
                    </a:lnTo>
                    <a:lnTo>
                      <a:pt x="313" y="255"/>
                    </a:lnTo>
                    <a:lnTo>
                      <a:pt x="307" y="234"/>
                    </a:lnTo>
                    <a:lnTo>
                      <a:pt x="288" y="202"/>
                    </a:lnTo>
                    <a:lnTo>
                      <a:pt x="274" y="181"/>
                    </a:lnTo>
                    <a:lnTo>
                      <a:pt x="261" y="159"/>
                    </a:lnTo>
                    <a:lnTo>
                      <a:pt x="256" y="139"/>
                    </a:lnTo>
                    <a:lnTo>
                      <a:pt x="256" y="118"/>
                    </a:lnTo>
                    <a:lnTo>
                      <a:pt x="247" y="91"/>
                    </a:lnTo>
                    <a:lnTo>
                      <a:pt x="237" y="70"/>
                    </a:lnTo>
                    <a:lnTo>
                      <a:pt x="226" y="46"/>
                    </a:lnTo>
                    <a:lnTo>
                      <a:pt x="225" y="24"/>
                    </a:lnTo>
                    <a:lnTo>
                      <a:pt x="232" y="10"/>
                    </a:lnTo>
                    <a:lnTo>
                      <a:pt x="247" y="9"/>
                    </a:lnTo>
                    <a:lnTo>
                      <a:pt x="259" y="21"/>
                    </a:lnTo>
                    <a:lnTo>
                      <a:pt x="270" y="46"/>
                    </a:lnTo>
                    <a:lnTo>
                      <a:pt x="280" y="61"/>
                    </a:lnTo>
                    <a:lnTo>
                      <a:pt x="298" y="82"/>
                    </a:lnTo>
                    <a:lnTo>
                      <a:pt x="309" y="88"/>
                    </a:lnTo>
                    <a:lnTo>
                      <a:pt x="315" y="99"/>
                    </a:lnTo>
                    <a:lnTo>
                      <a:pt x="322" y="118"/>
                    </a:lnTo>
                    <a:lnTo>
                      <a:pt x="330" y="141"/>
                    </a:lnTo>
                    <a:lnTo>
                      <a:pt x="339" y="160"/>
                    </a:lnTo>
                    <a:lnTo>
                      <a:pt x="358" y="180"/>
                    </a:lnTo>
                    <a:lnTo>
                      <a:pt x="379" y="205"/>
                    </a:lnTo>
                    <a:lnTo>
                      <a:pt x="399" y="225"/>
                    </a:lnTo>
                    <a:lnTo>
                      <a:pt x="406" y="240"/>
                    </a:lnTo>
                    <a:lnTo>
                      <a:pt x="474" y="241"/>
                    </a:lnTo>
                    <a:lnTo>
                      <a:pt x="495" y="208"/>
                    </a:lnTo>
                    <a:lnTo>
                      <a:pt x="505" y="184"/>
                    </a:lnTo>
                    <a:lnTo>
                      <a:pt x="507" y="160"/>
                    </a:lnTo>
                    <a:lnTo>
                      <a:pt x="510" y="141"/>
                    </a:lnTo>
                    <a:lnTo>
                      <a:pt x="514" y="118"/>
                    </a:lnTo>
                    <a:lnTo>
                      <a:pt x="529" y="94"/>
                    </a:lnTo>
                    <a:lnTo>
                      <a:pt x="540" y="85"/>
                    </a:lnTo>
                    <a:lnTo>
                      <a:pt x="552" y="69"/>
                    </a:lnTo>
                    <a:lnTo>
                      <a:pt x="561" y="45"/>
                    </a:lnTo>
                    <a:lnTo>
                      <a:pt x="571" y="27"/>
                    </a:lnTo>
                    <a:lnTo>
                      <a:pt x="589" y="13"/>
                    </a:lnTo>
                    <a:lnTo>
                      <a:pt x="604" y="0"/>
                    </a:lnTo>
                    <a:lnTo>
                      <a:pt x="613" y="6"/>
                    </a:lnTo>
                    <a:lnTo>
                      <a:pt x="615" y="16"/>
                    </a:lnTo>
                    <a:lnTo>
                      <a:pt x="606" y="27"/>
                    </a:lnTo>
                    <a:lnTo>
                      <a:pt x="603" y="34"/>
                    </a:lnTo>
                    <a:lnTo>
                      <a:pt x="600" y="49"/>
                    </a:lnTo>
                    <a:lnTo>
                      <a:pt x="600" y="79"/>
                    </a:lnTo>
                    <a:lnTo>
                      <a:pt x="600" y="103"/>
                    </a:lnTo>
                    <a:lnTo>
                      <a:pt x="592" y="124"/>
                    </a:lnTo>
                    <a:lnTo>
                      <a:pt x="583" y="145"/>
                    </a:lnTo>
                    <a:lnTo>
                      <a:pt x="576" y="162"/>
                    </a:lnTo>
                    <a:lnTo>
                      <a:pt x="574" y="186"/>
                    </a:lnTo>
                    <a:lnTo>
                      <a:pt x="574" y="216"/>
                    </a:lnTo>
                    <a:lnTo>
                      <a:pt x="568" y="244"/>
                    </a:lnTo>
                    <a:lnTo>
                      <a:pt x="568" y="282"/>
                    </a:lnTo>
                    <a:lnTo>
                      <a:pt x="588" y="300"/>
                    </a:lnTo>
                    <a:lnTo>
                      <a:pt x="607" y="325"/>
                    </a:lnTo>
                    <a:lnTo>
                      <a:pt x="645" y="325"/>
                    </a:lnTo>
                    <a:lnTo>
                      <a:pt x="678" y="312"/>
                    </a:lnTo>
                    <a:lnTo>
                      <a:pt x="697" y="292"/>
                    </a:lnTo>
                    <a:lnTo>
                      <a:pt x="720" y="277"/>
                    </a:lnTo>
                    <a:lnTo>
                      <a:pt x="777" y="274"/>
                    </a:lnTo>
                    <a:lnTo>
                      <a:pt x="801" y="265"/>
                    </a:lnTo>
                    <a:lnTo>
                      <a:pt x="816" y="253"/>
                    </a:lnTo>
                    <a:lnTo>
                      <a:pt x="859" y="252"/>
                    </a:lnTo>
                    <a:lnTo>
                      <a:pt x="865" y="265"/>
                    </a:lnTo>
                    <a:lnTo>
                      <a:pt x="861" y="279"/>
                    </a:lnTo>
                    <a:lnTo>
                      <a:pt x="843" y="288"/>
                    </a:lnTo>
                    <a:lnTo>
                      <a:pt x="819" y="300"/>
                    </a:lnTo>
                    <a:lnTo>
                      <a:pt x="796" y="324"/>
                    </a:lnTo>
                    <a:lnTo>
                      <a:pt x="786" y="334"/>
                    </a:lnTo>
                    <a:lnTo>
                      <a:pt x="765" y="343"/>
                    </a:lnTo>
                    <a:lnTo>
                      <a:pt x="735" y="352"/>
                    </a:lnTo>
                    <a:lnTo>
                      <a:pt x="714" y="367"/>
                    </a:lnTo>
                    <a:lnTo>
                      <a:pt x="687" y="390"/>
                    </a:lnTo>
                    <a:lnTo>
                      <a:pt x="669" y="409"/>
                    </a:lnTo>
                    <a:lnTo>
                      <a:pt x="649" y="420"/>
                    </a:lnTo>
                    <a:lnTo>
                      <a:pt x="648" y="481"/>
                    </a:lnTo>
                    <a:lnTo>
                      <a:pt x="673" y="510"/>
                    </a:lnTo>
                    <a:lnTo>
                      <a:pt x="703" y="526"/>
                    </a:lnTo>
                    <a:lnTo>
                      <a:pt x="730" y="531"/>
                    </a:lnTo>
                    <a:lnTo>
                      <a:pt x="751" y="535"/>
                    </a:lnTo>
                    <a:lnTo>
                      <a:pt x="777" y="549"/>
                    </a:lnTo>
                    <a:lnTo>
                      <a:pt x="795" y="567"/>
                    </a:lnTo>
                    <a:lnTo>
                      <a:pt x="819" y="577"/>
                    </a:lnTo>
                    <a:lnTo>
                      <a:pt x="846" y="583"/>
                    </a:lnTo>
                    <a:lnTo>
                      <a:pt x="861" y="592"/>
                    </a:lnTo>
                    <a:lnTo>
                      <a:pt x="874" y="606"/>
                    </a:lnTo>
                    <a:lnTo>
                      <a:pt x="889" y="621"/>
                    </a:lnTo>
                    <a:lnTo>
                      <a:pt x="888" y="634"/>
                    </a:lnTo>
                    <a:lnTo>
                      <a:pt x="867" y="637"/>
                    </a:lnTo>
                    <a:lnTo>
                      <a:pt x="853" y="631"/>
                    </a:lnTo>
                    <a:lnTo>
                      <a:pt x="832" y="618"/>
                    </a:lnTo>
                    <a:lnTo>
                      <a:pt x="807" y="618"/>
                    </a:lnTo>
                    <a:lnTo>
                      <a:pt x="780" y="618"/>
                    </a:lnTo>
                    <a:lnTo>
                      <a:pt x="759" y="615"/>
                    </a:lnTo>
                    <a:lnTo>
                      <a:pt x="736" y="592"/>
                    </a:lnTo>
                    <a:lnTo>
                      <a:pt x="718" y="588"/>
                    </a:lnTo>
                    <a:lnTo>
                      <a:pt x="684" y="588"/>
                    </a:lnTo>
                    <a:lnTo>
                      <a:pt x="615" y="588"/>
                    </a:lnTo>
                    <a:lnTo>
                      <a:pt x="604" y="606"/>
                    </a:lnTo>
                    <a:lnTo>
                      <a:pt x="589" y="621"/>
                    </a:lnTo>
                    <a:lnTo>
                      <a:pt x="576" y="628"/>
                    </a:lnTo>
                    <a:lnTo>
                      <a:pt x="580" y="666"/>
                    </a:lnTo>
                    <a:lnTo>
                      <a:pt x="600" y="702"/>
                    </a:lnTo>
                    <a:lnTo>
                      <a:pt x="618" y="723"/>
                    </a:lnTo>
                    <a:lnTo>
                      <a:pt x="630" y="753"/>
                    </a:lnTo>
                    <a:lnTo>
                      <a:pt x="631" y="787"/>
                    </a:lnTo>
                    <a:lnTo>
                      <a:pt x="640" y="807"/>
                    </a:lnTo>
                    <a:lnTo>
                      <a:pt x="654" y="838"/>
                    </a:lnTo>
                    <a:lnTo>
                      <a:pt x="664" y="862"/>
                    </a:lnTo>
                    <a:lnTo>
                      <a:pt x="664" y="889"/>
                    </a:lnTo>
                    <a:lnTo>
                      <a:pt x="654" y="898"/>
                    </a:lnTo>
                    <a:lnTo>
                      <a:pt x="642" y="898"/>
                    </a:lnTo>
                    <a:lnTo>
                      <a:pt x="624" y="870"/>
                    </a:lnTo>
                    <a:lnTo>
                      <a:pt x="612" y="837"/>
                    </a:lnTo>
                    <a:lnTo>
                      <a:pt x="583" y="808"/>
                    </a:lnTo>
                    <a:lnTo>
                      <a:pt x="568" y="789"/>
                    </a:lnTo>
                    <a:lnTo>
                      <a:pt x="556" y="760"/>
                    </a:lnTo>
                    <a:lnTo>
                      <a:pt x="549" y="738"/>
                    </a:lnTo>
                    <a:lnTo>
                      <a:pt x="513" y="708"/>
                    </a:lnTo>
                    <a:lnTo>
                      <a:pt x="489" y="682"/>
                    </a:lnTo>
                    <a:lnTo>
                      <a:pt x="415" y="684"/>
                    </a:lnTo>
                    <a:lnTo>
                      <a:pt x="390" y="730"/>
                    </a:lnTo>
                    <a:lnTo>
                      <a:pt x="372" y="759"/>
                    </a:lnTo>
                    <a:lnTo>
                      <a:pt x="361" y="798"/>
                    </a:lnTo>
                    <a:lnTo>
                      <a:pt x="339" y="838"/>
                    </a:lnTo>
                    <a:lnTo>
                      <a:pt x="316" y="874"/>
                    </a:lnTo>
                    <a:lnTo>
                      <a:pt x="294" y="907"/>
                    </a:lnTo>
                    <a:lnTo>
                      <a:pt x="285" y="915"/>
                    </a:lnTo>
                    <a:lnTo>
                      <a:pt x="268" y="909"/>
                    </a:lnTo>
                    <a:lnTo>
                      <a:pt x="268" y="894"/>
                    </a:lnTo>
                    <a:lnTo>
                      <a:pt x="276" y="867"/>
                    </a:lnTo>
                    <a:lnTo>
                      <a:pt x="291" y="837"/>
                    </a:lnTo>
                    <a:lnTo>
                      <a:pt x="294" y="790"/>
                    </a:lnTo>
                    <a:lnTo>
                      <a:pt x="298" y="766"/>
                    </a:lnTo>
                    <a:lnTo>
                      <a:pt x="313" y="744"/>
                    </a:lnTo>
                    <a:lnTo>
                      <a:pt x="319" y="699"/>
                    </a:lnTo>
                    <a:lnTo>
                      <a:pt x="324" y="664"/>
                    </a:lnTo>
                    <a:lnTo>
                      <a:pt x="336" y="637"/>
                    </a:lnTo>
                    <a:lnTo>
                      <a:pt x="309" y="609"/>
                    </a:lnTo>
                    <a:lnTo>
                      <a:pt x="283" y="583"/>
                    </a:lnTo>
                    <a:lnTo>
                      <a:pt x="271" y="577"/>
                    </a:lnTo>
                    <a:lnTo>
                      <a:pt x="231" y="601"/>
                    </a:lnTo>
                    <a:lnTo>
                      <a:pt x="201" y="619"/>
                    </a:lnTo>
                    <a:lnTo>
                      <a:pt x="162" y="633"/>
                    </a:lnTo>
                    <a:lnTo>
                      <a:pt x="118" y="640"/>
                    </a:lnTo>
                    <a:lnTo>
                      <a:pt x="88" y="655"/>
                    </a:lnTo>
                    <a:lnTo>
                      <a:pt x="63" y="666"/>
                    </a:lnTo>
                    <a:lnTo>
                      <a:pt x="27" y="666"/>
                    </a:lnTo>
                    <a:lnTo>
                      <a:pt x="16" y="655"/>
                    </a:lnTo>
                    <a:lnTo>
                      <a:pt x="30" y="642"/>
                    </a:lnTo>
                    <a:lnTo>
                      <a:pt x="67" y="628"/>
                    </a:lnTo>
                    <a:lnTo>
                      <a:pt x="94" y="606"/>
                    </a:lnTo>
                    <a:lnTo>
                      <a:pt x="120" y="588"/>
                    </a:lnTo>
                    <a:lnTo>
                      <a:pt x="136" y="576"/>
                    </a:lnTo>
                    <a:lnTo>
                      <a:pt x="162" y="567"/>
                    </a:lnTo>
                    <a:lnTo>
                      <a:pt x="204" y="531"/>
                    </a:lnTo>
                    <a:lnTo>
                      <a:pt x="231" y="510"/>
                    </a:lnTo>
                    <a:lnTo>
                      <a:pt x="247" y="504"/>
                    </a:lnTo>
                    <a:lnTo>
                      <a:pt x="250" y="429"/>
                    </a:lnTo>
                    <a:lnTo>
                      <a:pt x="204" y="396"/>
                    </a:lnTo>
                    <a:lnTo>
                      <a:pt x="190" y="390"/>
                    </a:lnTo>
                    <a:lnTo>
                      <a:pt x="129" y="385"/>
                    </a:lnTo>
                    <a:lnTo>
                      <a:pt x="105" y="369"/>
                    </a:lnTo>
                    <a:lnTo>
                      <a:pt x="81" y="355"/>
                    </a:lnTo>
                    <a:lnTo>
                      <a:pt x="63" y="345"/>
                    </a:lnTo>
                    <a:lnTo>
                      <a:pt x="34" y="339"/>
                    </a:lnTo>
                    <a:lnTo>
                      <a:pt x="3" y="307"/>
                    </a:lnTo>
                    <a:lnTo>
                      <a:pt x="0" y="291"/>
                    </a:lnTo>
                    <a:lnTo>
                      <a:pt x="9" y="285"/>
                    </a:lnTo>
                    <a:lnTo>
                      <a:pt x="39" y="286"/>
                    </a:lnTo>
                    <a:lnTo>
                      <a:pt x="67" y="301"/>
                    </a:lnTo>
                    <a:lnTo>
                      <a:pt x="85" y="304"/>
                    </a:lnTo>
                    <a:lnTo>
                      <a:pt x="115" y="306"/>
                    </a:lnTo>
                    <a:lnTo>
                      <a:pt x="148" y="318"/>
                    </a:lnTo>
                    <a:lnTo>
                      <a:pt x="165" y="324"/>
                    </a:lnTo>
                    <a:lnTo>
                      <a:pt x="226" y="327"/>
                    </a:lnTo>
                    <a:lnTo>
                      <a:pt x="258" y="334"/>
                    </a:lnTo>
                    <a:lnTo>
                      <a:pt x="279" y="334"/>
                    </a:lnTo>
                  </a:path>
                </a:pathLst>
              </a:custGeom>
              <a:solidFill>
                <a:schemeClr val="hlink">
                  <a:alpha val="50195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044" name="Freeform 1032"/>
              <p:cNvSpPr>
                <a:spLocks/>
              </p:cNvSpPr>
              <p:nvPr/>
            </p:nvSpPr>
            <p:spPr bwMode="ltGray">
              <a:xfrm>
                <a:off x="6" y="3160"/>
                <a:ext cx="890" cy="916"/>
              </a:xfrm>
              <a:custGeom>
                <a:avLst/>
                <a:gdLst>
                  <a:gd name="T0" fmla="*/ 307 w 890"/>
                  <a:gd name="T1" fmla="*/ 292 h 916"/>
                  <a:gd name="T2" fmla="*/ 307 w 890"/>
                  <a:gd name="T3" fmla="*/ 234 h 916"/>
                  <a:gd name="T4" fmla="*/ 261 w 890"/>
                  <a:gd name="T5" fmla="*/ 159 h 916"/>
                  <a:gd name="T6" fmla="*/ 247 w 890"/>
                  <a:gd name="T7" fmla="*/ 91 h 916"/>
                  <a:gd name="T8" fmla="*/ 225 w 890"/>
                  <a:gd name="T9" fmla="*/ 24 h 916"/>
                  <a:gd name="T10" fmla="*/ 259 w 890"/>
                  <a:gd name="T11" fmla="*/ 21 h 916"/>
                  <a:gd name="T12" fmla="*/ 298 w 890"/>
                  <a:gd name="T13" fmla="*/ 82 h 916"/>
                  <a:gd name="T14" fmla="*/ 322 w 890"/>
                  <a:gd name="T15" fmla="*/ 118 h 916"/>
                  <a:gd name="T16" fmla="*/ 358 w 890"/>
                  <a:gd name="T17" fmla="*/ 180 h 916"/>
                  <a:gd name="T18" fmla="*/ 406 w 890"/>
                  <a:gd name="T19" fmla="*/ 240 h 916"/>
                  <a:gd name="T20" fmla="*/ 505 w 890"/>
                  <a:gd name="T21" fmla="*/ 184 h 916"/>
                  <a:gd name="T22" fmla="*/ 514 w 890"/>
                  <a:gd name="T23" fmla="*/ 118 h 916"/>
                  <a:gd name="T24" fmla="*/ 552 w 890"/>
                  <a:gd name="T25" fmla="*/ 69 h 916"/>
                  <a:gd name="T26" fmla="*/ 589 w 890"/>
                  <a:gd name="T27" fmla="*/ 13 h 916"/>
                  <a:gd name="T28" fmla="*/ 615 w 890"/>
                  <a:gd name="T29" fmla="*/ 16 h 916"/>
                  <a:gd name="T30" fmla="*/ 600 w 890"/>
                  <a:gd name="T31" fmla="*/ 49 h 916"/>
                  <a:gd name="T32" fmla="*/ 592 w 890"/>
                  <a:gd name="T33" fmla="*/ 124 h 916"/>
                  <a:gd name="T34" fmla="*/ 574 w 890"/>
                  <a:gd name="T35" fmla="*/ 186 h 916"/>
                  <a:gd name="T36" fmla="*/ 568 w 890"/>
                  <a:gd name="T37" fmla="*/ 282 h 916"/>
                  <a:gd name="T38" fmla="*/ 645 w 890"/>
                  <a:gd name="T39" fmla="*/ 325 h 916"/>
                  <a:gd name="T40" fmla="*/ 720 w 890"/>
                  <a:gd name="T41" fmla="*/ 277 h 916"/>
                  <a:gd name="T42" fmla="*/ 816 w 890"/>
                  <a:gd name="T43" fmla="*/ 253 h 916"/>
                  <a:gd name="T44" fmla="*/ 861 w 890"/>
                  <a:gd name="T45" fmla="*/ 279 h 916"/>
                  <a:gd name="T46" fmla="*/ 796 w 890"/>
                  <a:gd name="T47" fmla="*/ 324 h 916"/>
                  <a:gd name="T48" fmla="*/ 735 w 890"/>
                  <a:gd name="T49" fmla="*/ 352 h 916"/>
                  <a:gd name="T50" fmla="*/ 669 w 890"/>
                  <a:gd name="T51" fmla="*/ 409 h 916"/>
                  <a:gd name="T52" fmla="*/ 673 w 890"/>
                  <a:gd name="T53" fmla="*/ 510 h 916"/>
                  <a:gd name="T54" fmla="*/ 751 w 890"/>
                  <a:gd name="T55" fmla="*/ 535 h 916"/>
                  <a:gd name="T56" fmla="*/ 819 w 890"/>
                  <a:gd name="T57" fmla="*/ 577 h 916"/>
                  <a:gd name="T58" fmla="*/ 874 w 890"/>
                  <a:gd name="T59" fmla="*/ 606 h 916"/>
                  <a:gd name="T60" fmla="*/ 867 w 890"/>
                  <a:gd name="T61" fmla="*/ 637 h 916"/>
                  <a:gd name="T62" fmla="*/ 807 w 890"/>
                  <a:gd name="T63" fmla="*/ 618 h 916"/>
                  <a:gd name="T64" fmla="*/ 736 w 890"/>
                  <a:gd name="T65" fmla="*/ 592 h 916"/>
                  <a:gd name="T66" fmla="*/ 615 w 890"/>
                  <a:gd name="T67" fmla="*/ 588 h 916"/>
                  <a:gd name="T68" fmla="*/ 576 w 890"/>
                  <a:gd name="T69" fmla="*/ 628 h 916"/>
                  <a:gd name="T70" fmla="*/ 618 w 890"/>
                  <a:gd name="T71" fmla="*/ 723 h 916"/>
                  <a:gd name="T72" fmla="*/ 640 w 890"/>
                  <a:gd name="T73" fmla="*/ 807 h 916"/>
                  <a:gd name="T74" fmla="*/ 664 w 890"/>
                  <a:gd name="T75" fmla="*/ 889 h 916"/>
                  <a:gd name="T76" fmla="*/ 624 w 890"/>
                  <a:gd name="T77" fmla="*/ 870 h 916"/>
                  <a:gd name="T78" fmla="*/ 568 w 890"/>
                  <a:gd name="T79" fmla="*/ 789 h 916"/>
                  <a:gd name="T80" fmla="*/ 513 w 890"/>
                  <a:gd name="T81" fmla="*/ 708 h 916"/>
                  <a:gd name="T82" fmla="*/ 390 w 890"/>
                  <a:gd name="T83" fmla="*/ 730 h 916"/>
                  <a:gd name="T84" fmla="*/ 339 w 890"/>
                  <a:gd name="T85" fmla="*/ 838 h 916"/>
                  <a:gd name="T86" fmla="*/ 285 w 890"/>
                  <a:gd name="T87" fmla="*/ 915 h 916"/>
                  <a:gd name="T88" fmla="*/ 276 w 890"/>
                  <a:gd name="T89" fmla="*/ 867 h 916"/>
                  <a:gd name="T90" fmla="*/ 298 w 890"/>
                  <a:gd name="T91" fmla="*/ 766 h 916"/>
                  <a:gd name="T92" fmla="*/ 324 w 890"/>
                  <a:gd name="T93" fmla="*/ 664 h 916"/>
                  <a:gd name="T94" fmla="*/ 283 w 890"/>
                  <a:gd name="T95" fmla="*/ 583 h 916"/>
                  <a:gd name="T96" fmla="*/ 201 w 890"/>
                  <a:gd name="T97" fmla="*/ 619 h 916"/>
                  <a:gd name="T98" fmla="*/ 88 w 890"/>
                  <a:gd name="T99" fmla="*/ 655 h 916"/>
                  <a:gd name="T100" fmla="*/ 16 w 890"/>
                  <a:gd name="T101" fmla="*/ 655 h 916"/>
                  <a:gd name="T102" fmla="*/ 94 w 890"/>
                  <a:gd name="T103" fmla="*/ 606 h 916"/>
                  <a:gd name="T104" fmla="*/ 162 w 890"/>
                  <a:gd name="T105" fmla="*/ 567 h 916"/>
                  <a:gd name="T106" fmla="*/ 247 w 890"/>
                  <a:gd name="T107" fmla="*/ 504 h 916"/>
                  <a:gd name="T108" fmla="*/ 190 w 890"/>
                  <a:gd name="T109" fmla="*/ 390 h 916"/>
                  <a:gd name="T110" fmla="*/ 81 w 890"/>
                  <a:gd name="T111" fmla="*/ 355 h 916"/>
                  <a:gd name="T112" fmla="*/ 3 w 890"/>
                  <a:gd name="T113" fmla="*/ 307 h 916"/>
                  <a:gd name="T114" fmla="*/ 39 w 890"/>
                  <a:gd name="T115" fmla="*/ 286 h 916"/>
                  <a:gd name="T116" fmla="*/ 115 w 890"/>
                  <a:gd name="T117" fmla="*/ 306 h 916"/>
                  <a:gd name="T118" fmla="*/ 226 w 890"/>
                  <a:gd name="T119" fmla="*/ 327 h 91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890" h="916">
                    <a:moveTo>
                      <a:pt x="279" y="334"/>
                    </a:moveTo>
                    <a:lnTo>
                      <a:pt x="292" y="312"/>
                    </a:lnTo>
                    <a:lnTo>
                      <a:pt x="307" y="292"/>
                    </a:lnTo>
                    <a:lnTo>
                      <a:pt x="324" y="276"/>
                    </a:lnTo>
                    <a:lnTo>
                      <a:pt x="313" y="255"/>
                    </a:lnTo>
                    <a:lnTo>
                      <a:pt x="307" y="234"/>
                    </a:lnTo>
                    <a:lnTo>
                      <a:pt x="288" y="202"/>
                    </a:lnTo>
                    <a:lnTo>
                      <a:pt x="274" y="181"/>
                    </a:lnTo>
                    <a:lnTo>
                      <a:pt x="261" y="159"/>
                    </a:lnTo>
                    <a:lnTo>
                      <a:pt x="256" y="139"/>
                    </a:lnTo>
                    <a:lnTo>
                      <a:pt x="256" y="118"/>
                    </a:lnTo>
                    <a:lnTo>
                      <a:pt x="247" y="91"/>
                    </a:lnTo>
                    <a:lnTo>
                      <a:pt x="237" y="70"/>
                    </a:lnTo>
                    <a:lnTo>
                      <a:pt x="226" y="46"/>
                    </a:lnTo>
                    <a:lnTo>
                      <a:pt x="225" y="24"/>
                    </a:lnTo>
                    <a:lnTo>
                      <a:pt x="232" y="10"/>
                    </a:lnTo>
                    <a:lnTo>
                      <a:pt x="247" y="9"/>
                    </a:lnTo>
                    <a:lnTo>
                      <a:pt x="259" y="21"/>
                    </a:lnTo>
                    <a:lnTo>
                      <a:pt x="270" y="46"/>
                    </a:lnTo>
                    <a:lnTo>
                      <a:pt x="280" y="61"/>
                    </a:lnTo>
                    <a:lnTo>
                      <a:pt x="298" y="82"/>
                    </a:lnTo>
                    <a:lnTo>
                      <a:pt x="309" y="88"/>
                    </a:lnTo>
                    <a:lnTo>
                      <a:pt x="315" y="99"/>
                    </a:lnTo>
                    <a:lnTo>
                      <a:pt x="322" y="118"/>
                    </a:lnTo>
                    <a:lnTo>
                      <a:pt x="330" y="141"/>
                    </a:lnTo>
                    <a:lnTo>
                      <a:pt x="339" y="160"/>
                    </a:lnTo>
                    <a:lnTo>
                      <a:pt x="358" y="180"/>
                    </a:lnTo>
                    <a:lnTo>
                      <a:pt x="379" y="205"/>
                    </a:lnTo>
                    <a:lnTo>
                      <a:pt x="399" y="225"/>
                    </a:lnTo>
                    <a:lnTo>
                      <a:pt x="406" y="240"/>
                    </a:lnTo>
                    <a:lnTo>
                      <a:pt x="474" y="241"/>
                    </a:lnTo>
                    <a:lnTo>
                      <a:pt x="495" y="208"/>
                    </a:lnTo>
                    <a:lnTo>
                      <a:pt x="505" y="184"/>
                    </a:lnTo>
                    <a:lnTo>
                      <a:pt x="507" y="160"/>
                    </a:lnTo>
                    <a:lnTo>
                      <a:pt x="510" y="141"/>
                    </a:lnTo>
                    <a:lnTo>
                      <a:pt x="514" y="118"/>
                    </a:lnTo>
                    <a:lnTo>
                      <a:pt x="529" y="94"/>
                    </a:lnTo>
                    <a:lnTo>
                      <a:pt x="540" y="85"/>
                    </a:lnTo>
                    <a:lnTo>
                      <a:pt x="552" y="69"/>
                    </a:lnTo>
                    <a:lnTo>
                      <a:pt x="561" y="45"/>
                    </a:lnTo>
                    <a:lnTo>
                      <a:pt x="571" y="27"/>
                    </a:lnTo>
                    <a:lnTo>
                      <a:pt x="589" y="13"/>
                    </a:lnTo>
                    <a:lnTo>
                      <a:pt x="604" y="0"/>
                    </a:lnTo>
                    <a:lnTo>
                      <a:pt x="613" y="6"/>
                    </a:lnTo>
                    <a:lnTo>
                      <a:pt x="615" y="16"/>
                    </a:lnTo>
                    <a:lnTo>
                      <a:pt x="606" y="27"/>
                    </a:lnTo>
                    <a:lnTo>
                      <a:pt x="603" y="34"/>
                    </a:lnTo>
                    <a:lnTo>
                      <a:pt x="600" y="49"/>
                    </a:lnTo>
                    <a:lnTo>
                      <a:pt x="600" y="79"/>
                    </a:lnTo>
                    <a:lnTo>
                      <a:pt x="600" y="103"/>
                    </a:lnTo>
                    <a:lnTo>
                      <a:pt x="592" y="124"/>
                    </a:lnTo>
                    <a:lnTo>
                      <a:pt x="583" y="145"/>
                    </a:lnTo>
                    <a:lnTo>
                      <a:pt x="576" y="162"/>
                    </a:lnTo>
                    <a:lnTo>
                      <a:pt x="574" y="186"/>
                    </a:lnTo>
                    <a:lnTo>
                      <a:pt x="574" y="216"/>
                    </a:lnTo>
                    <a:lnTo>
                      <a:pt x="568" y="244"/>
                    </a:lnTo>
                    <a:lnTo>
                      <a:pt x="568" y="282"/>
                    </a:lnTo>
                    <a:lnTo>
                      <a:pt x="588" y="300"/>
                    </a:lnTo>
                    <a:lnTo>
                      <a:pt x="607" y="325"/>
                    </a:lnTo>
                    <a:lnTo>
                      <a:pt x="645" y="325"/>
                    </a:lnTo>
                    <a:lnTo>
                      <a:pt x="678" y="312"/>
                    </a:lnTo>
                    <a:lnTo>
                      <a:pt x="697" y="292"/>
                    </a:lnTo>
                    <a:lnTo>
                      <a:pt x="720" y="277"/>
                    </a:lnTo>
                    <a:lnTo>
                      <a:pt x="777" y="274"/>
                    </a:lnTo>
                    <a:lnTo>
                      <a:pt x="801" y="265"/>
                    </a:lnTo>
                    <a:lnTo>
                      <a:pt x="816" y="253"/>
                    </a:lnTo>
                    <a:lnTo>
                      <a:pt x="859" y="252"/>
                    </a:lnTo>
                    <a:lnTo>
                      <a:pt x="865" y="265"/>
                    </a:lnTo>
                    <a:lnTo>
                      <a:pt x="861" y="279"/>
                    </a:lnTo>
                    <a:lnTo>
                      <a:pt x="843" y="288"/>
                    </a:lnTo>
                    <a:lnTo>
                      <a:pt x="819" y="300"/>
                    </a:lnTo>
                    <a:lnTo>
                      <a:pt x="796" y="324"/>
                    </a:lnTo>
                    <a:lnTo>
                      <a:pt x="786" y="334"/>
                    </a:lnTo>
                    <a:lnTo>
                      <a:pt x="765" y="343"/>
                    </a:lnTo>
                    <a:lnTo>
                      <a:pt x="735" y="352"/>
                    </a:lnTo>
                    <a:lnTo>
                      <a:pt x="714" y="367"/>
                    </a:lnTo>
                    <a:lnTo>
                      <a:pt x="687" y="390"/>
                    </a:lnTo>
                    <a:lnTo>
                      <a:pt x="669" y="409"/>
                    </a:lnTo>
                    <a:lnTo>
                      <a:pt x="649" y="420"/>
                    </a:lnTo>
                    <a:lnTo>
                      <a:pt x="648" y="481"/>
                    </a:lnTo>
                    <a:lnTo>
                      <a:pt x="673" y="510"/>
                    </a:lnTo>
                    <a:lnTo>
                      <a:pt x="703" y="526"/>
                    </a:lnTo>
                    <a:lnTo>
                      <a:pt x="730" y="531"/>
                    </a:lnTo>
                    <a:lnTo>
                      <a:pt x="751" y="535"/>
                    </a:lnTo>
                    <a:lnTo>
                      <a:pt x="777" y="549"/>
                    </a:lnTo>
                    <a:lnTo>
                      <a:pt x="795" y="567"/>
                    </a:lnTo>
                    <a:lnTo>
                      <a:pt x="819" y="577"/>
                    </a:lnTo>
                    <a:lnTo>
                      <a:pt x="846" y="583"/>
                    </a:lnTo>
                    <a:lnTo>
                      <a:pt x="861" y="592"/>
                    </a:lnTo>
                    <a:lnTo>
                      <a:pt x="874" y="606"/>
                    </a:lnTo>
                    <a:lnTo>
                      <a:pt x="889" y="621"/>
                    </a:lnTo>
                    <a:lnTo>
                      <a:pt x="888" y="634"/>
                    </a:lnTo>
                    <a:lnTo>
                      <a:pt x="867" y="637"/>
                    </a:lnTo>
                    <a:lnTo>
                      <a:pt x="853" y="631"/>
                    </a:lnTo>
                    <a:lnTo>
                      <a:pt x="832" y="618"/>
                    </a:lnTo>
                    <a:lnTo>
                      <a:pt x="807" y="618"/>
                    </a:lnTo>
                    <a:lnTo>
                      <a:pt x="780" y="618"/>
                    </a:lnTo>
                    <a:lnTo>
                      <a:pt x="759" y="615"/>
                    </a:lnTo>
                    <a:lnTo>
                      <a:pt x="736" y="592"/>
                    </a:lnTo>
                    <a:lnTo>
                      <a:pt x="718" y="588"/>
                    </a:lnTo>
                    <a:lnTo>
                      <a:pt x="684" y="588"/>
                    </a:lnTo>
                    <a:lnTo>
                      <a:pt x="615" y="588"/>
                    </a:lnTo>
                    <a:lnTo>
                      <a:pt x="604" y="606"/>
                    </a:lnTo>
                    <a:lnTo>
                      <a:pt x="589" y="621"/>
                    </a:lnTo>
                    <a:lnTo>
                      <a:pt x="576" y="628"/>
                    </a:lnTo>
                    <a:lnTo>
                      <a:pt x="580" y="666"/>
                    </a:lnTo>
                    <a:lnTo>
                      <a:pt x="600" y="702"/>
                    </a:lnTo>
                    <a:lnTo>
                      <a:pt x="618" y="723"/>
                    </a:lnTo>
                    <a:lnTo>
                      <a:pt x="630" y="753"/>
                    </a:lnTo>
                    <a:lnTo>
                      <a:pt x="631" y="787"/>
                    </a:lnTo>
                    <a:lnTo>
                      <a:pt x="640" y="807"/>
                    </a:lnTo>
                    <a:lnTo>
                      <a:pt x="654" y="838"/>
                    </a:lnTo>
                    <a:lnTo>
                      <a:pt x="664" y="862"/>
                    </a:lnTo>
                    <a:lnTo>
                      <a:pt x="664" y="889"/>
                    </a:lnTo>
                    <a:lnTo>
                      <a:pt x="654" y="898"/>
                    </a:lnTo>
                    <a:lnTo>
                      <a:pt x="642" y="898"/>
                    </a:lnTo>
                    <a:lnTo>
                      <a:pt x="624" y="870"/>
                    </a:lnTo>
                    <a:lnTo>
                      <a:pt x="612" y="837"/>
                    </a:lnTo>
                    <a:lnTo>
                      <a:pt x="583" y="808"/>
                    </a:lnTo>
                    <a:lnTo>
                      <a:pt x="568" y="789"/>
                    </a:lnTo>
                    <a:lnTo>
                      <a:pt x="556" y="760"/>
                    </a:lnTo>
                    <a:lnTo>
                      <a:pt x="549" y="738"/>
                    </a:lnTo>
                    <a:lnTo>
                      <a:pt x="513" y="708"/>
                    </a:lnTo>
                    <a:lnTo>
                      <a:pt x="489" y="682"/>
                    </a:lnTo>
                    <a:lnTo>
                      <a:pt x="415" y="684"/>
                    </a:lnTo>
                    <a:lnTo>
                      <a:pt x="390" y="730"/>
                    </a:lnTo>
                    <a:lnTo>
                      <a:pt x="372" y="759"/>
                    </a:lnTo>
                    <a:lnTo>
                      <a:pt x="361" y="798"/>
                    </a:lnTo>
                    <a:lnTo>
                      <a:pt x="339" y="838"/>
                    </a:lnTo>
                    <a:lnTo>
                      <a:pt x="316" y="874"/>
                    </a:lnTo>
                    <a:lnTo>
                      <a:pt x="294" y="907"/>
                    </a:lnTo>
                    <a:lnTo>
                      <a:pt x="285" y="915"/>
                    </a:lnTo>
                    <a:lnTo>
                      <a:pt x="268" y="909"/>
                    </a:lnTo>
                    <a:lnTo>
                      <a:pt x="268" y="894"/>
                    </a:lnTo>
                    <a:lnTo>
                      <a:pt x="276" y="867"/>
                    </a:lnTo>
                    <a:lnTo>
                      <a:pt x="291" y="837"/>
                    </a:lnTo>
                    <a:lnTo>
                      <a:pt x="294" y="790"/>
                    </a:lnTo>
                    <a:lnTo>
                      <a:pt x="298" y="766"/>
                    </a:lnTo>
                    <a:lnTo>
                      <a:pt x="313" y="744"/>
                    </a:lnTo>
                    <a:lnTo>
                      <a:pt x="319" y="699"/>
                    </a:lnTo>
                    <a:lnTo>
                      <a:pt x="324" y="664"/>
                    </a:lnTo>
                    <a:lnTo>
                      <a:pt x="336" y="637"/>
                    </a:lnTo>
                    <a:lnTo>
                      <a:pt x="309" y="609"/>
                    </a:lnTo>
                    <a:lnTo>
                      <a:pt x="283" y="583"/>
                    </a:lnTo>
                    <a:lnTo>
                      <a:pt x="271" y="577"/>
                    </a:lnTo>
                    <a:lnTo>
                      <a:pt x="231" y="601"/>
                    </a:lnTo>
                    <a:lnTo>
                      <a:pt x="201" y="619"/>
                    </a:lnTo>
                    <a:lnTo>
                      <a:pt x="162" y="633"/>
                    </a:lnTo>
                    <a:lnTo>
                      <a:pt x="118" y="640"/>
                    </a:lnTo>
                    <a:lnTo>
                      <a:pt x="88" y="655"/>
                    </a:lnTo>
                    <a:lnTo>
                      <a:pt x="63" y="666"/>
                    </a:lnTo>
                    <a:lnTo>
                      <a:pt x="27" y="666"/>
                    </a:lnTo>
                    <a:lnTo>
                      <a:pt x="16" y="655"/>
                    </a:lnTo>
                    <a:lnTo>
                      <a:pt x="30" y="642"/>
                    </a:lnTo>
                    <a:lnTo>
                      <a:pt x="67" y="628"/>
                    </a:lnTo>
                    <a:lnTo>
                      <a:pt x="94" y="606"/>
                    </a:lnTo>
                    <a:lnTo>
                      <a:pt x="120" y="588"/>
                    </a:lnTo>
                    <a:lnTo>
                      <a:pt x="136" y="576"/>
                    </a:lnTo>
                    <a:lnTo>
                      <a:pt x="162" y="567"/>
                    </a:lnTo>
                    <a:lnTo>
                      <a:pt x="204" y="531"/>
                    </a:lnTo>
                    <a:lnTo>
                      <a:pt x="231" y="510"/>
                    </a:lnTo>
                    <a:lnTo>
                      <a:pt x="247" y="504"/>
                    </a:lnTo>
                    <a:lnTo>
                      <a:pt x="250" y="429"/>
                    </a:lnTo>
                    <a:lnTo>
                      <a:pt x="204" y="396"/>
                    </a:lnTo>
                    <a:lnTo>
                      <a:pt x="190" y="390"/>
                    </a:lnTo>
                    <a:lnTo>
                      <a:pt x="129" y="385"/>
                    </a:lnTo>
                    <a:lnTo>
                      <a:pt x="105" y="369"/>
                    </a:lnTo>
                    <a:lnTo>
                      <a:pt x="81" y="355"/>
                    </a:lnTo>
                    <a:lnTo>
                      <a:pt x="63" y="345"/>
                    </a:lnTo>
                    <a:lnTo>
                      <a:pt x="34" y="339"/>
                    </a:lnTo>
                    <a:lnTo>
                      <a:pt x="3" y="307"/>
                    </a:lnTo>
                    <a:lnTo>
                      <a:pt x="0" y="291"/>
                    </a:lnTo>
                    <a:lnTo>
                      <a:pt x="9" y="285"/>
                    </a:lnTo>
                    <a:lnTo>
                      <a:pt x="39" y="286"/>
                    </a:lnTo>
                    <a:lnTo>
                      <a:pt x="67" y="301"/>
                    </a:lnTo>
                    <a:lnTo>
                      <a:pt x="85" y="304"/>
                    </a:lnTo>
                    <a:lnTo>
                      <a:pt x="115" y="306"/>
                    </a:lnTo>
                    <a:lnTo>
                      <a:pt x="148" y="318"/>
                    </a:lnTo>
                    <a:lnTo>
                      <a:pt x="165" y="324"/>
                    </a:lnTo>
                    <a:lnTo>
                      <a:pt x="226" y="327"/>
                    </a:lnTo>
                    <a:lnTo>
                      <a:pt x="258" y="334"/>
                    </a:lnTo>
                    <a:lnTo>
                      <a:pt x="279" y="334"/>
                    </a:lnTo>
                  </a:path>
                </a:pathLst>
              </a:custGeom>
              <a:solidFill>
                <a:schemeClr val="hlink">
                  <a:alpha val="50195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033" name="Group 1033"/>
            <p:cNvGrpSpPr>
              <a:grpSpLocks/>
            </p:cNvGrpSpPr>
            <p:nvPr/>
          </p:nvGrpSpPr>
          <p:grpSpPr bwMode="auto">
            <a:xfrm>
              <a:off x="993" y="1028"/>
              <a:ext cx="4766" cy="119"/>
              <a:chOff x="993" y="1028"/>
              <a:chExt cx="4766" cy="119"/>
            </a:xfrm>
          </p:grpSpPr>
          <p:sp>
            <p:nvSpPr>
              <p:cNvPr id="1034" name="Rectangle 1034"/>
              <p:cNvSpPr>
                <a:spLocks noChangeArrowheads="1"/>
              </p:cNvSpPr>
              <p:nvPr/>
            </p:nvSpPr>
            <p:spPr bwMode="ltGray">
              <a:xfrm>
                <a:off x="996" y="1035"/>
                <a:ext cx="4763" cy="106"/>
              </a:xfrm>
              <a:prstGeom prst="rect">
                <a:avLst/>
              </a:prstGeom>
              <a:gradFill rotWithShape="0">
                <a:gsLst>
                  <a:gs pos="0">
                    <a:srgbClr val="825600"/>
                  </a:gs>
                  <a:gs pos="13000">
                    <a:srgbClr val="FFA800"/>
                  </a:gs>
                  <a:gs pos="28000">
                    <a:srgbClr val="825600"/>
                  </a:gs>
                  <a:gs pos="42999">
                    <a:srgbClr val="FFA800"/>
                  </a:gs>
                  <a:gs pos="58000">
                    <a:srgbClr val="825600"/>
                  </a:gs>
                  <a:gs pos="72000">
                    <a:srgbClr val="FFA800"/>
                  </a:gs>
                  <a:gs pos="87000">
                    <a:srgbClr val="825600"/>
                  </a:gs>
                  <a:gs pos="100000">
                    <a:srgbClr val="FFA800"/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00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35" name="Line 1035"/>
              <p:cNvSpPr>
                <a:spLocks noChangeShapeType="1"/>
              </p:cNvSpPr>
              <p:nvPr/>
            </p:nvSpPr>
            <p:spPr bwMode="ltGray">
              <a:xfrm>
                <a:off x="999" y="1145"/>
                <a:ext cx="4760" cy="0"/>
              </a:xfrm>
              <a:prstGeom prst="line">
                <a:avLst/>
              </a:prstGeom>
              <a:noFill/>
              <a:ln w="12700">
                <a:solidFill>
                  <a:srgbClr val="996633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036" name="Line 1036"/>
              <p:cNvSpPr>
                <a:spLocks noChangeShapeType="1"/>
              </p:cNvSpPr>
              <p:nvPr/>
            </p:nvSpPr>
            <p:spPr bwMode="ltGray">
              <a:xfrm>
                <a:off x="999" y="1121"/>
                <a:ext cx="4760" cy="0"/>
              </a:xfrm>
              <a:prstGeom prst="line">
                <a:avLst/>
              </a:prstGeom>
              <a:noFill/>
              <a:ln w="12700">
                <a:solidFill>
                  <a:srgbClr val="996633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037" name="Line 1037"/>
              <p:cNvSpPr>
                <a:spLocks noChangeShapeType="1"/>
              </p:cNvSpPr>
              <p:nvPr/>
            </p:nvSpPr>
            <p:spPr bwMode="ltGray">
              <a:xfrm>
                <a:off x="999" y="1091"/>
                <a:ext cx="4760" cy="0"/>
              </a:xfrm>
              <a:prstGeom prst="line">
                <a:avLst/>
              </a:prstGeom>
              <a:noFill/>
              <a:ln w="12700">
                <a:solidFill>
                  <a:srgbClr val="996633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038" name="Line 1038"/>
              <p:cNvSpPr>
                <a:spLocks noChangeShapeType="1"/>
              </p:cNvSpPr>
              <p:nvPr/>
            </p:nvSpPr>
            <p:spPr bwMode="ltGray">
              <a:xfrm>
                <a:off x="999" y="1057"/>
                <a:ext cx="4760" cy="0"/>
              </a:xfrm>
              <a:prstGeom prst="line">
                <a:avLst/>
              </a:prstGeom>
              <a:noFill/>
              <a:ln w="12700">
                <a:solidFill>
                  <a:srgbClr val="996633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039" name="Freeform 1039"/>
              <p:cNvSpPr>
                <a:spLocks/>
              </p:cNvSpPr>
              <p:nvPr/>
            </p:nvSpPr>
            <p:spPr bwMode="ltGray">
              <a:xfrm>
                <a:off x="993" y="1028"/>
                <a:ext cx="4765" cy="119"/>
              </a:xfrm>
              <a:custGeom>
                <a:avLst/>
                <a:gdLst>
                  <a:gd name="T0" fmla="*/ 0 w 4765"/>
                  <a:gd name="T1" fmla="*/ 118 h 119"/>
                  <a:gd name="T2" fmla="*/ 0 w 4765"/>
                  <a:gd name="T3" fmla="*/ 0 h 119"/>
                  <a:gd name="T4" fmla="*/ 4764 w 4765"/>
                  <a:gd name="T5" fmla="*/ 0 h 11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765" h="119">
                    <a:moveTo>
                      <a:pt x="0" y="118"/>
                    </a:moveTo>
                    <a:lnTo>
                      <a:pt x="0" y="0"/>
                    </a:lnTo>
                    <a:lnTo>
                      <a:pt x="4764" y="0"/>
                    </a:lnTo>
                  </a:path>
                </a:pathLst>
              </a:custGeom>
              <a:noFill/>
              <a:ln w="12700" cap="rnd" cmpd="sng">
                <a:solidFill>
                  <a:srgbClr val="FFCC66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1027" name="Rectangle 1040"/>
          <p:cNvSpPr>
            <a:spLocks noGrp="1" noChangeArrowheads="1"/>
          </p:cNvSpPr>
          <p:nvPr>
            <p:ph type="title"/>
          </p:nvPr>
        </p:nvSpPr>
        <p:spPr bwMode="auto">
          <a:xfrm>
            <a:off x="2038351" y="304800"/>
            <a:ext cx="10085916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8" name="Rectangle 1041"/>
          <p:cNvSpPr>
            <a:spLocks noGrp="1" noChangeArrowheads="1"/>
          </p:cNvSpPr>
          <p:nvPr>
            <p:ph type="body" idx="1"/>
          </p:nvPr>
        </p:nvSpPr>
        <p:spPr bwMode="auto">
          <a:xfrm>
            <a:off x="1972733" y="1981200"/>
            <a:ext cx="10168467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5378" name="Rectangle 104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974851" y="6248400"/>
            <a:ext cx="2377016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mtClean="0">
                <a:solidFill>
                  <a:srgbClr val="996633"/>
                </a:solidFill>
              </a:rPr>
              <a:t>1404.05.12</a:t>
            </a:r>
            <a:endParaRPr lang="en-US">
              <a:solidFill>
                <a:srgbClr val="996633"/>
              </a:solidFill>
            </a:endParaRPr>
          </a:p>
        </p:txBody>
      </p:sp>
      <p:sp>
        <p:nvSpPr>
          <p:cNvPr id="15379" name="Rectangle 104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063067" y="6248400"/>
            <a:ext cx="3860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mtClean="0">
                <a:solidFill>
                  <a:srgbClr val="996633"/>
                </a:solidFill>
              </a:rPr>
              <a:t>keshvari@med.mui.ac.ir</a:t>
            </a:r>
            <a:endParaRPr lang="en-US">
              <a:solidFill>
                <a:srgbClr val="996633"/>
              </a:solidFill>
            </a:endParaRPr>
          </a:p>
        </p:txBody>
      </p:sp>
      <p:sp>
        <p:nvSpPr>
          <p:cNvPr id="15380" name="Rectangle 104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635067" y="6248400"/>
            <a:ext cx="254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79D38DB-0C40-496A-BB34-12C47C411168}" type="slidenum">
              <a:rPr lang="en-US">
                <a:solidFill>
                  <a:srgbClr val="996633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9966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05377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</p:sldLayoutIdLst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95000"/>
        <a:buFont typeface="Wingdings" panose="05000000000000000000" pitchFamily="2" charset="2"/>
        <a:buChar char="¬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15394.jpg"/>
          <p:cNvPicPr>
            <a:picLocks noChangeAspect="1"/>
          </p:cNvPicPr>
          <p:nvPr/>
        </p:nvPicPr>
        <p:blipFill>
          <a:blip r:embed="rId2"/>
          <a:srcRect b="7778"/>
          <a:stretch>
            <a:fillRect/>
          </a:stretch>
        </p:blipFill>
        <p:spPr>
          <a:xfrm>
            <a:off x="118618" y="38100"/>
            <a:ext cx="11815197" cy="6819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1" name="Picture 7" descr="allah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1143000"/>
            <a:ext cx="464820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073E87"/>
                </a:solidFill>
              </a:rPr>
              <a:t>keshvari@med.mui.ac.ir</a:t>
            </a:r>
            <a:endParaRPr lang="en-US">
              <a:solidFill>
                <a:srgbClr val="073E87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073E87"/>
                </a:solidFill>
              </a:rPr>
              <a:pPr/>
              <a:t>1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srgbClr val="073E87"/>
                </a:solidFill>
              </a:rPr>
              <a:t>1404.05.12</a:t>
            </a:r>
            <a:endParaRPr lang="en-US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0141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sz="3600" b="1" dirty="0"/>
              <a:t>راهکارهای مقابله با مشکلات بینایی در آموزش به </a:t>
            </a:r>
            <a:r>
              <a:rPr lang="fa-IR" sz="3600" b="1" dirty="0" smtClean="0"/>
              <a:t>سالمندان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noFill/>
        </p:spPr>
        <p:txBody>
          <a:bodyPr/>
          <a:lstStyle/>
          <a:p>
            <a:pPr algn="r" rtl="1">
              <a:lnSpc>
                <a:spcPct val="150000"/>
              </a:lnSpc>
            </a:pPr>
            <a:r>
              <a:rPr lang="fa-IR" sz="2000" b="1" dirty="0" smtClean="0">
                <a:cs typeface="B Nazanin" panose="00000400000000000000" pitchFamily="2" charset="-78"/>
              </a:rPr>
              <a:t>یادآوری </a:t>
            </a:r>
            <a:r>
              <a:rPr lang="fa-IR" sz="2000" b="1" dirty="0">
                <a:cs typeface="B Nazanin" panose="00000400000000000000" pitchFamily="2" charset="-78"/>
              </a:rPr>
              <a:t>برای 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همراه داشتن عینک </a:t>
            </a:r>
            <a:r>
              <a:rPr lang="fa-IR" sz="2000" b="1" dirty="0">
                <a:cs typeface="B Nazanin" panose="00000400000000000000" pitchFamily="2" charset="-78"/>
              </a:rPr>
              <a:t>در برنامه‌های </a:t>
            </a:r>
            <a:r>
              <a:rPr lang="fa-IR" sz="2000" b="1" dirty="0" smtClean="0">
                <a:cs typeface="B Nazanin" panose="00000400000000000000" pitchFamily="2" charset="-78"/>
              </a:rPr>
              <a:t>آموزشی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 smtClean="0">
                <a:cs typeface="B Nazanin" panose="00000400000000000000" pitchFamily="2" charset="-78"/>
              </a:rPr>
              <a:t>دادن </a:t>
            </a:r>
            <a:r>
              <a:rPr lang="fa-IR" sz="2000" b="1" dirty="0">
                <a:cs typeface="B Nazanin" panose="00000400000000000000" pitchFamily="2" charset="-78"/>
              </a:rPr>
              <a:t>زمان برای گذاشتن عینک خود قبل از شروع </a:t>
            </a:r>
            <a:r>
              <a:rPr lang="fa-IR" sz="2000" b="1" dirty="0" smtClean="0">
                <a:cs typeface="B Nazanin" panose="00000400000000000000" pitchFamily="2" charset="-78"/>
              </a:rPr>
              <a:t>آموزش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استفاده 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از آموزش‌های شفاهی </a:t>
            </a:r>
            <a:r>
              <a:rPr lang="fa-IR" sz="2000" b="1" dirty="0">
                <a:cs typeface="B Nazanin" panose="00000400000000000000" pitchFamily="2" charset="-78"/>
              </a:rPr>
              <a:t>و کاربرد زبان واضح و قابل </a:t>
            </a:r>
            <a:r>
              <a:rPr lang="fa-IR" sz="2000" b="1" dirty="0" smtClean="0">
                <a:cs typeface="B Nazanin" panose="00000400000000000000" pitchFamily="2" charset="-78"/>
              </a:rPr>
              <a:t>فهم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 smtClean="0">
                <a:cs typeface="B Nazanin" panose="00000400000000000000" pitchFamily="2" charset="-78"/>
              </a:rPr>
              <a:t>استفاده </a:t>
            </a:r>
            <a:r>
              <a:rPr lang="fa-IR" sz="2000" b="1" dirty="0">
                <a:cs typeface="B Nazanin" panose="00000400000000000000" pitchFamily="2" charset="-78"/>
              </a:rPr>
              <a:t>از 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نوارهای </a:t>
            </a:r>
            <a:r>
              <a:rPr lang="fa-IR" sz="20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صوتی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 smtClean="0">
                <a:cs typeface="B Nazanin" panose="00000400000000000000" pitchFamily="2" charset="-78"/>
              </a:rPr>
              <a:t>استفاده </a:t>
            </a:r>
            <a:r>
              <a:rPr lang="fa-IR" sz="2000" b="1" dirty="0">
                <a:cs typeface="B Nazanin" panose="00000400000000000000" pitchFamily="2" charset="-78"/>
              </a:rPr>
              <a:t>از 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روشنایی اضافی </a:t>
            </a:r>
            <a:r>
              <a:rPr lang="fa-IR" sz="2000" b="1" dirty="0">
                <a:cs typeface="B Nazanin" panose="00000400000000000000" pitchFamily="2" charset="-78"/>
              </a:rPr>
              <a:t>هنگام آموزش </a:t>
            </a:r>
            <a:r>
              <a:rPr lang="fa-IR" sz="2000" b="1" dirty="0" smtClean="0">
                <a:cs typeface="B Nazanin" panose="00000400000000000000" pitchFamily="2" charset="-78"/>
              </a:rPr>
              <a:t>سالمند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اجتناب 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از لامپ‌های بزرگ</a:t>
            </a:r>
            <a:r>
              <a:rPr lang="fa-IR" sz="2000" b="1" dirty="0">
                <a:cs typeface="B Nazanin" panose="00000400000000000000" pitchFamily="2" charset="-78"/>
              </a:rPr>
              <a:t>، نور مستقیم خورشید، و کاغذ </a:t>
            </a:r>
            <a:r>
              <a:rPr lang="fa-IR" sz="2000" b="1" dirty="0" smtClean="0">
                <a:cs typeface="B Nazanin" panose="00000400000000000000" pitchFamily="2" charset="-78"/>
              </a:rPr>
              <a:t>براق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استفاده 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نکردن از رنگ‌های آبی، سبز و سایه‌های بنفش </a:t>
            </a:r>
            <a:r>
              <a:rPr lang="fa-IR" sz="2000" b="1" dirty="0">
                <a:cs typeface="B Nazanin" panose="00000400000000000000" pitchFamily="2" charset="-78"/>
              </a:rPr>
              <a:t>در متون چاپی و راهنماها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err="1" smtClean="0">
                <a:solidFill>
                  <a:srgbClr val="996633"/>
                </a:solidFill>
              </a:rPr>
              <a:t>keshvari@med.mui.ac.ir</a:t>
            </a:r>
            <a:endParaRPr lang="en-US" dirty="0">
              <a:solidFill>
                <a:srgbClr val="996633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2CED3E-425E-4BC3-923A-12A6DBB2C7A0}" type="slidenum">
              <a:rPr lang="en-US" smtClean="0">
                <a:solidFill>
                  <a:srgbClr val="996633"/>
                </a:solidFill>
              </a:rPr>
              <a:pPr>
                <a:defRPr/>
              </a:pPr>
              <a:t>10</a:t>
            </a:fld>
            <a:endParaRPr lang="en-US" dirty="0">
              <a:solidFill>
                <a:srgbClr val="996633"/>
              </a:solidFill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996633"/>
                </a:solidFill>
              </a:rPr>
              <a:t>1404.05.12</a:t>
            </a:r>
            <a:endParaRPr lang="en-US">
              <a:solidFill>
                <a:srgbClr val="9966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64474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Grp="1" noChangeArrowheads="1"/>
          </p:cNvSpPr>
          <p:nvPr>
            <p:ph type="title"/>
          </p:nvPr>
        </p:nvSpPr>
        <p:spPr>
          <a:xfrm>
            <a:off x="2164976" y="318247"/>
            <a:ext cx="9843248" cy="1143000"/>
          </a:xfrm>
          <a:solidFill>
            <a:schemeClr val="bg2"/>
          </a:solidFill>
        </p:spPr>
        <p:txBody>
          <a:bodyPr/>
          <a:lstStyle/>
          <a:p>
            <a:pPr algn="ctr" rtl="1"/>
            <a:r>
              <a:rPr lang="fa-IR" sz="4000" b="1" dirty="0">
                <a:solidFill>
                  <a:schemeClr val="accent3">
                    <a:lumMod val="9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تغييرات در سيستم هاي حسي </a:t>
            </a:r>
            <a:r>
              <a:rPr lang="fa-IR" sz="4000" b="1" dirty="0" smtClean="0">
                <a:solidFill>
                  <a:schemeClr val="accent3">
                    <a:lumMod val="9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شنوايي</a:t>
            </a:r>
            <a:endParaRPr lang="en-US" sz="4000" b="1" dirty="0">
              <a:solidFill>
                <a:schemeClr val="accent3">
                  <a:lumMod val="9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64976" y="1721223"/>
            <a:ext cx="9843248" cy="4703640"/>
          </a:xfrm>
          <a:solidFill>
            <a:schemeClr val="accent3">
              <a:lumMod val="90000"/>
            </a:schemeClr>
          </a:solidFill>
        </p:spPr>
        <p:txBody>
          <a:bodyPr/>
          <a:lstStyle/>
          <a:p>
            <a:pPr algn="r" rtl="1">
              <a:lnSpc>
                <a:spcPct val="150000"/>
              </a:lnSpc>
            </a:pPr>
            <a:r>
              <a:rPr 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كاهش </a:t>
            </a: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شنوايي </a:t>
            </a:r>
            <a:r>
              <a:rPr lang="fa-IR" sz="2400" b="1" dirty="0">
                <a:cs typeface="B Nazanin" panose="00000400000000000000" pitchFamily="2" charset="-78"/>
              </a:rPr>
              <a:t>به </a:t>
            </a:r>
            <a:r>
              <a:rPr lang="fa-IR" sz="2400" b="1" dirty="0" smtClean="0">
                <a:cs typeface="B Nazanin" panose="00000400000000000000" pitchFamily="2" charset="-78"/>
              </a:rPr>
              <a:t>دلیل </a:t>
            </a:r>
            <a:r>
              <a:rPr 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تغييرات </a:t>
            </a: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غير قابل برگشت گوش داخلي</a:t>
            </a:r>
            <a:r>
              <a:rPr lang="fa-IR" sz="2400" b="1" dirty="0">
                <a:cs typeface="B Nazanin" panose="00000400000000000000" pitchFamily="2" charset="-78"/>
              </a:rPr>
              <a:t> </a:t>
            </a:r>
            <a:r>
              <a:rPr lang="fa-IR" sz="2400" b="1" dirty="0" smtClean="0">
                <a:cs typeface="B Nazanin" panose="00000400000000000000" pitchFamily="2" charset="-78"/>
              </a:rPr>
              <a:t>یا </a:t>
            </a:r>
            <a:r>
              <a:rPr 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پير گوشي  </a:t>
            </a:r>
            <a:r>
              <a:rPr lang="en-US" sz="2400" b="1" dirty="0" err="1" smtClean="0">
                <a:solidFill>
                  <a:srgbClr val="FF0000"/>
                </a:solidFill>
                <a:cs typeface="B Nazanin" panose="00000400000000000000" pitchFamily="2" charset="-78"/>
              </a:rPr>
              <a:t>presbycusis</a:t>
            </a:r>
            <a:endParaRPr lang="fa-IR" sz="2400" b="1" dirty="0" smtClean="0">
              <a:solidFill>
                <a:srgbClr val="FF0000"/>
              </a:solidFill>
              <a:cs typeface="B Nazanin" panose="00000400000000000000" pitchFamily="2" charset="-78"/>
            </a:endParaRPr>
          </a:p>
          <a:p>
            <a:pPr lvl="1"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40 ـ 25 درصد جمعیت 65 سال و بالاتر </a:t>
            </a:r>
          </a:p>
          <a:p>
            <a:pPr lvl="1"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66 ـ 40 درصد افراد بالاتر از 75 سال ، و </a:t>
            </a:r>
          </a:p>
          <a:p>
            <a:pPr lvl="1"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بیش از 90 ـ 80 درصد افراد بالای 85 سال </a:t>
            </a:r>
          </a:p>
          <a:p>
            <a:pPr lvl="1" algn="r" rtl="1">
              <a:lnSpc>
                <a:spcPct val="150000"/>
              </a:lnSpc>
            </a:pPr>
            <a:r>
              <a:rPr lang="fa-IR" sz="2400" b="1" dirty="0" smtClean="0">
                <a:cs typeface="B Nazanin" panose="00000400000000000000" pitchFamily="2" charset="-78"/>
              </a:rPr>
              <a:t>دچار کم شنوایی هستند.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 smtClean="0">
                <a:cs typeface="B Nazanin" panose="00000400000000000000" pitchFamily="2" charset="-78"/>
              </a:rPr>
              <a:t>افراد سالمند غالباً قادر به پيگيري مكالمات نيستند.</a:t>
            </a:r>
            <a:endParaRPr lang="en-US" sz="2400" b="1" dirty="0" smtClean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 smtClean="0">
                <a:cs typeface="B Nazanin" panose="00000400000000000000" pitchFamily="2" charset="-78"/>
              </a:rPr>
              <a:t>فرد سالمند در برابر صحبت ها  پاسخ هاي نامناسبي می دهد.</a:t>
            </a:r>
            <a:endParaRPr lang="en-US" sz="2400" b="1" dirty="0" smtClean="0">
              <a:cs typeface="B Nazanin" panose="00000400000000000000" pitchFamily="2" charset="-78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996633"/>
                </a:solidFill>
              </a:rPr>
              <a:t>keshvari@med.mui.ac.ir</a:t>
            </a:r>
            <a:endParaRPr lang="en-US">
              <a:solidFill>
                <a:srgbClr val="996633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2CED3E-425E-4BC3-923A-12A6DBB2C7A0}" type="slidenum">
              <a:rPr lang="en-US" smtClean="0">
                <a:solidFill>
                  <a:srgbClr val="996633"/>
                </a:solidFill>
              </a:rPr>
              <a:pPr>
                <a:defRPr/>
              </a:pPr>
              <a:t>11</a:t>
            </a:fld>
            <a:endParaRPr lang="en-US">
              <a:solidFill>
                <a:srgbClr val="996633"/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996633"/>
                </a:solidFill>
              </a:rPr>
              <a:t>1404.05.12</a:t>
            </a:r>
            <a:endParaRPr lang="en-US">
              <a:solidFill>
                <a:srgbClr val="9966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7764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b="1" dirty="0" smtClean="0"/>
              <a:t>شنوایی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r" rtl="1">
              <a:lnSpc>
                <a:spcPct val="150000"/>
              </a:lnSpc>
              <a:buNone/>
            </a:pPr>
            <a:r>
              <a:rPr lang="fa-IR" sz="2400" b="1" dirty="0" smtClean="0">
                <a:cs typeface="B Nazanin" panose="00000400000000000000" pitchFamily="2" charset="-78"/>
              </a:rPr>
              <a:t>تغییرات </a:t>
            </a:r>
            <a:r>
              <a:rPr lang="fa-IR" sz="2400" b="1" dirty="0">
                <a:cs typeface="B Nazanin" panose="00000400000000000000" pitchFamily="2" charset="-78"/>
              </a:rPr>
              <a:t>سیستم شنوایی در سالمندان</a:t>
            </a:r>
            <a:r>
              <a:rPr lang="fa-IR" sz="2400" b="1" dirty="0" smtClean="0">
                <a:cs typeface="B Nazanin" panose="00000400000000000000" pitchFamily="2" charset="-78"/>
              </a:rPr>
              <a:t>:</a:t>
            </a:r>
          </a:p>
          <a:p>
            <a:pPr lvl="2" algn="r" rtl="1">
              <a:lnSpc>
                <a:spcPct val="150000"/>
              </a:lnSpc>
            </a:pPr>
            <a:r>
              <a:rPr lang="fa-IR" sz="20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کاهش 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انعطاف‌پذیری </a:t>
            </a:r>
            <a:r>
              <a:rPr lang="fa-IR" sz="2000" b="1" dirty="0">
                <a:cs typeface="B Nazanin" panose="00000400000000000000" pitchFamily="2" charset="-78"/>
              </a:rPr>
              <a:t>استخوانچه‌های گوش </a:t>
            </a:r>
            <a:r>
              <a:rPr lang="fa-IR" sz="2000" b="1" dirty="0" smtClean="0">
                <a:cs typeface="B Nazanin" panose="00000400000000000000" pitchFamily="2" charset="-78"/>
              </a:rPr>
              <a:t>میانی</a:t>
            </a:r>
          </a:p>
          <a:p>
            <a:pPr lvl="2" algn="r" rtl="1">
              <a:lnSpc>
                <a:spcPct val="150000"/>
              </a:lnSpc>
            </a:pPr>
            <a:r>
              <a:rPr lang="fa-IR" sz="20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کاهش 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خاصیت ارتجاعی </a:t>
            </a:r>
            <a:r>
              <a:rPr lang="fa-IR" sz="2000" b="1" dirty="0">
                <a:cs typeface="B Nazanin" panose="00000400000000000000" pitchFamily="2" charset="-78"/>
              </a:rPr>
              <a:t>پرده </a:t>
            </a:r>
            <a:r>
              <a:rPr lang="fa-IR" sz="2000" b="1" dirty="0" smtClean="0">
                <a:cs typeface="B Nazanin" panose="00000400000000000000" pitchFamily="2" charset="-78"/>
              </a:rPr>
              <a:t>گوش</a:t>
            </a:r>
          </a:p>
          <a:p>
            <a:pPr lvl="2" algn="r" rtl="1">
              <a:lnSpc>
                <a:spcPct val="150000"/>
              </a:lnSpc>
            </a:pPr>
            <a:r>
              <a:rPr lang="fa-IR" sz="20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آتروفی </a:t>
            </a:r>
            <a:r>
              <a:rPr lang="fa-IR" sz="2000" b="1" dirty="0">
                <a:cs typeface="B Nazanin" panose="00000400000000000000" pitchFamily="2" charset="-78"/>
              </a:rPr>
              <a:t>گوش </a:t>
            </a:r>
            <a:r>
              <a:rPr lang="fa-IR" sz="2000" b="1" dirty="0" smtClean="0">
                <a:cs typeface="B Nazanin" panose="00000400000000000000" pitchFamily="2" charset="-78"/>
              </a:rPr>
              <a:t>داخلی</a:t>
            </a:r>
          </a:p>
          <a:p>
            <a:pPr lvl="2" algn="r" rtl="1">
              <a:lnSpc>
                <a:spcPct val="150000"/>
              </a:lnSpc>
            </a:pPr>
            <a:r>
              <a:rPr lang="fa-IR" sz="20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پیرگوشی</a:t>
            </a:r>
            <a:r>
              <a:rPr lang="fa-IR" sz="2000" b="1" dirty="0" smtClean="0">
                <a:cs typeface="B Nazanin" panose="00000400000000000000" pitchFamily="2" charset="-78"/>
              </a:rPr>
              <a:t> </a:t>
            </a:r>
            <a:r>
              <a:rPr lang="fa-IR" sz="2000" b="1" dirty="0">
                <a:cs typeface="B Nazanin" panose="00000400000000000000" pitchFamily="2" charset="-78"/>
              </a:rPr>
              <a:t>و ناتوانی در تشخیص و شناسایی </a:t>
            </a:r>
            <a:r>
              <a:rPr lang="fa-IR" sz="2000" b="1" dirty="0" smtClean="0">
                <a:cs typeface="B Nazanin" panose="00000400000000000000" pitchFamily="2" charset="-78"/>
              </a:rPr>
              <a:t>صداها</a:t>
            </a:r>
          </a:p>
          <a:p>
            <a:pPr lvl="2" algn="r" rtl="1">
              <a:lnSpc>
                <a:spcPct val="150000"/>
              </a:lnSpc>
            </a:pPr>
            <a:r>
              <a:rPr lang="fa-IR" sz="20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کاهش 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توانایی شنیدن </a:t>
            </a:r>
            <a:r>
              <a:rPr lang="fa-IR" sz="2000" b="1" dirty="0">
                <a:cs typeface="B Nazanin" panose="00000400000000000000" pitchFamily="2" charset="-78"/>
              </a:rPr>
              <a:t>صداهای فرکانس بالا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996633"/>
                </a:solidFill>
              </a:rPr>
              <a:t>keshvari@med.mui.ac.ir</a:t>
            </a:r>
            <a:endParaRPr lang="en-US">
              <a:solidFill>
                <a:srgbClr val="996633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2CED3E-425E-4BC3-923A-12A6DBB2C7A0}" type="slidenum">
              <a:rPr lang="en-US" smtClean="0">
                <a:solidFill>
                  <a:srgbClr val="996633"/>
                </a:solidFill>
              </a:rPr>
              <a:pPr>
                <a:defRPr/>
              </a:pPr>
              <a:t>12</a:t>
            </a:fld>
            <a:endParaRPr lang="en-US">
              <a:solidFill>
                <a:srgbClr val="996633"/>
              </a:solidFill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996633"/>
                </a:solidFill>
              </a:rPr>
              <a:t>1404.05.12</a:t>
            </a:r>
            <a:endParaRPr lang="en-US">
              <a:solidFill>
                <a:srgbClr val="9966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40997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sz="3600" b="1" dirty="0"/>
              <a:t>راهکارهای مقابله با مشکلات شنوایی در آموزش به </a:t>
            </a:r>
            <a:r>
              <a:rPr lang="fa-IR" sz="3600" b="1" dirty="0" smtClean="0"/>
              <a:t>سالمندان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>
              <a:lnSpc>
                <a:spcPct val="150000"/>
              </a:lnSpc>
            </a:pPr>
            <a:r>
              <a:rPr lang="fa-IR" sz="20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کاهش 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فرکانس صداها </a:t>
            </a:r>
            <a:r>
              <a:rPr lang="fa-IR" sz="2000" b="1" dirty="0">
                <a:cs typeface="B Nazanin" panose="00000400000000000000" pitchFamily="2" charset="-78"/>
              </a:rPr>
              <a:t>به‌ویژه در آموزش‌دهندگان و مراقبان زن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واضح و شمرده </a:t>
            </a:r>
            <a:r>
              <a:rPr lang="fa-IR" sz="2000" b="1" dirty="0">
                <a:cs typeface="B Nazanin" panose="00000400000000000000" pitchFamily="2" charset="-78"/>
              </a:rPr>
              <a:t>صحبت کردن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اجتناب از بالا بردن صدا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قرار گرفتن روبه‌روی بیمار </a:t>
            </a:r>
            <a:r>
              <a:rPr lang="fa-IR" sz="2000" b="1" dirty="0">
                <a:cs typeface="B Nazanin" panose="00000400000000000000" pitchFamily="2" charset="-78"/>
              </a:rPr>
              <a:t>و تلفظ واضح کلمات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قابل رؤیت بودن</a:t>
            </a:r>
            <a:r>
              <a:rPr lang="fa-IR" sz="2000" b="1" dirty="0">
                <a:cs typeface="B Nazanin" panose="00000400000000000000" pitchFamily="2" charset="-78"/>
              </a:rPr>
              <a:t> صورت، دهان و لب‌ها در تمام مدت به‌منظور تسهیل لب‌خوانی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حذف صداهای محیطی </a:t>
            </a:r>
            <a:r>
              <a:rPr lang="fa-IR" sz="2000" b="1" dirty="0">
                <a:cs typeface="B Nazanin" panose="00000400000000000000" pitchFamily="2" charset="-78"/>
              </a:rPr>
              <a:t>غیرضروری مانند موسیقی‌های پس‌زمینه، </a:t>
            </a:r>
            <a:r>
              <a:rPr lang="fa-IR" sz="2000" b="1" dirty="0" smtClean="0">
                <a:cs typeface="B Nazanin" panose="00000400000000000000" pitchFamily="2" charset="-78"/>
              </a:rPr>
              <a:t>پچ‌پچ، </a:t>
            </a:r>
            <a:r>
              <a:rPr lang="fa-IR" sz="2000" b="1" dirty="0">
                <a:cs typeface="B Nazanin" panose="00000400000000000000" pitchFamily="2" charset="-78"/>
              </a:rPr>
              <a:t>یا </a:t>
            </a:r>
            <a:r>
              <a:rPr lang="fa-IR" sz="2000" b="1" dirty="0" smtClean="0">
                <a:cs typeface="B Nazanin" panose="00000400000000000000" pitchFamily="2" charset="-78"/>
              </a:rPr>
              <a:t>هیاهو شلوغی در </a:t>
            </a:r>
            <a:r>
              <a:rPr lang="fa-IR" sz="2000" b="1" dirty="0">
                <a:cs typeface="B Nazanin" panose="00000400000000000000" pitchFamily="2" charset="-78"/>
              </a:rPr>
              <a:t>سالن</a:t>
            </a:r>
          </a:p>
          <a:p>
            <a:pPr algn="r" rtl="1"/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996633"/>
                </a:solidFill>
              </a:rPr>
              <a:t>keshvari@med.mui.ac.ir</a:t>
            </a:r>
            <a:endParaRPr lang="en-US">
              <a:solidFill>
                <a:srgbClr val="996633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2CED3E-425E-4BC3-923A-12A6DBB2C7A0}" type="slidenum">
              <a:rPr lang="en-US" smtClean="0">
                <a:solidFill>
                  <a:srgbClr val="996633"/>
                </a:solidFill>
              </a:rPr>
              <a:pPr>
                <a:defRPr/>
              </a:pPr>
              <a:t>13</a:t>
            </a:fld>
            <a:endParaRPr lang="en-US">
              <a:solidFill>
                <a:srgbClr val="996633"/>
              </a:solidFill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996633"/>
                </a:solidFill>
              </a:rPr>
              <a:t>1404.05.12</a:t>
            </a:r>
            <a:endParaRPr lang="en-US">
              <a:solidFill>
                <a:srgbClr val="9966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39559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/>
          <a:p>
            <a:pPr algn="ctr"/>
            <a:r>
              <a:rPr lang="fa-IR" sz="5400" dirty="0" smtClean="0">
                <a:solidFill>
                  <a:schemeClr val="bg2">
                    <a:lumMod val="50000"/>
                  </a:schemeClr>
                </a:solidFill>
              </a:rPr>
              <a:t>هومئوستاز</a:t>
            </a:r>
            <a:br>
              <a:rPr lang="fa-IR" sz="5400" dirty="0" smtClean="0">
                <a:solidFill>
                  <a:schemeClr val="bg2">
                    <a:lumMod val="50000"/>
                  </a:schemeClr>
                </a:solidFill>
              </a:rPr>
            </a:br>
            <a:r>
              <a:rPr lang="fa-IR" sz="2800" i="0" dirty="0">
                <a:solidFill>
                  <a:schemeClr val="bg2">
                    <a:lumMod val="50000"/>
                  </a:schemeClr>
                </a:solidFill>
              </a:rPr>
              <a:t> حفظ پایداریِ محیط داخلی بدن و ثابت نگه داشتن شرایط فیزیکی و شیمیایی</a:t>
            </a:r>
            <a:endParaRPr lang="en-US" sz="28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97075" y="1790700"/>
            <a:ext cx="10168467" cy="4419600"/>
          </a:xfrm>
          <a:solidFill>
            <a:schemeClr val="accent3">
              <a:lumMod val="90000"/>
            </a:schemeClr>
          </a:solidFill>
        </p:spPr>
        <p:txBody>
          <a:bodyPr/>
          <a:lstStyle/>
          <a:p>
            <a:endParaRPr lang="fa-IR" sz="2800" b="1" dirty="0"/>
          </a:p>
          <a:p>
            <a:pPr marL="0" indent="0" algn="r" rtl="1">
              <a:buNone/>
            </a:pPr>
            <a:r>
              <a:rPr lang="fa-IR" sz="2800" b="1" dirty="0">
                <a:cs typeface="B Nazanin" panose="00000400000000000000" pitchFamily="2" charset="-78"/>
              </a:rPr>
              <a:t>سالمندی با موارد زیر همراه است:</a:t>
            </a:r>
            <a:endParaRPr lang="fa-IR" sz="2800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اختلال در </a:t>
            </a:r>
            <a:r>
              <a:rPr lang="fa-IR" sz="2400" b="1" dirty="0" smtClean="0">
                <a:cs typeface="B Nazanin" panose="00000400000000000000" pitchFamily="2" charset="-78"/>
              </a:rPr>
              <a:t>هومئوستاز</a:t>
            </a:r>
          </a:p>
          <a:p>
            <a:pPr marL="457200" lvl="1" indent="0" algn="r" rtl="1">
              <a:buNone/>
            </a:pPr>
            <a:r>
              <a:rPr lang="fa-IR" sz="2400" dirty="0" smtClean="0">
                <a:cs typeface="B Nazanin" panose="00000400000000000000" pitchFamily="2" charset="-78"/>
              </a:rPr>
              <a:t>▪️ </a:t>
            </a:r>
            <a:r>
              <a:rPr lang="fa-IR" sz="2400" dirty="0">
                <a:cs typeface="B Nazanin" panose="00000400000000000000" pitchFamily="2" charset="-78"/>
              </a:rPr>
              <a:t>به معنای کاهش توانایی بدن در پاسخ به چالش‌های </a:t>
            </a:r>
            <a:r>
              <a:rPr lang="fa-IR" sz="2400" dirty="0" smtClean="0">
                <a:cs typeface="B Nazanin" panose="00000400000000000000" pitchFamily="2" charset="-78"/>
              </a:rPr>
              <a:t>مختلف</a:t>
            </a:r>
          </a:p>
          <a:p>
            <a:pPr marL="457200" lvl="1" indent="0" algn="r" rtl="1">
              <a:buNone/>
            </a:pPr>
            <a:endParaRPr lang="fa-IR" sz="2400" dirty="0">
              <a:cs typeface="B Nazanin" panose="00000400000000000000" pitchFamily="2" charset="-78"/>
            </a:endParaRPr>
          </a:p>
          <a:p>
            <a:pPr algn="r" rtl="1"/>
            <a:r>
              <a:rPr lang="fa-IR" sz="2800" dirty="0">
                <a:cs typeface="B Nazanin" panose="00000400000000000000" pitchFamily="2" charset="-78"/>
              </a:rPr>
              <a:t>نارسایی در چندین مکانیسم </a:t>
            </a:r>
            <a:r>
              <a:rPr lang="fa-IR" sz="2800" dirty="0" smtClean="0">
                <a:cs typeface="B Nazanin" panose="00000400000000000000" pitchFamily="2" charset="-78"/>
              </a:rPr>
              <a:t>هموستاتیک</a:t>
            </a:r>
          </a:p>
          <a:p>
            <a:pPr lvl="1" algn="r" rtl="1"/>
            <a:r>
              <a:rPr lang="fa-IR" sz="2400" b="1" dirty="0" smtClean="0">
                <a:cs typeface="B Nazanin" panose="00000400000000000000" pitchFamily="2" charset="-78"/>
              </a:rPr>
              <a:t>افزایش </a:t>
            </a:r>
            <a:r>
              <a:rPr lang="fa-IR" sz="2400" b="1" dirty="0">
                <a:cs typeface="B Nazanin" panose="00000400000000000000" pitchFamily="2" charset="-78"/>
              </a:rPr>
              <a:t>خطر هیپوترمی </a:t>
            </a:r>
            <a:r>
              <a:rPr lang="fa-IR" sz="2400" dirty="0">
                <a:cs typeface="B Nazanin" panose="00000400000000000000" pitchFamily="2" charset="-78"/>
              </a:rPr>
              <a:t>(افت دمای بدن) در مواجهه با کاهش دمای </a:t>
            </a:r>
            <a:r>
              <a:rPr lang="fa-IR" sz="2400" dirty="0" smtClean="0">
                <a:cs typeface="B Nazanin" panose="00000400000000000000" pitchFamily="2" charset="-78"/>
              </a:rPr>
              <a:t>محیط</a:t>
            </a:r>
          </a:p>
          <a:p>
            <a:pPr lvl="1" algn="r" rtl="1"/>
            <a:r>
              <a:rPr lang="fa-IR" sz="2400" b="1" dirty="0" smtClean="0">
                <a:solidFill>
                  <a:schemeClr val="bg2">
                    <a:lumMod val="50000"/>
                  </a:schemeClr>
                </a:solidFill>
                <a:cs typeface="B Nazanin" panose="00000400000000000000" pitchFamily="2" charset="-78"/>
              </a:rPr>
              <a:t>افزایش </a:t>
            </a:r>
            <a:r>
              <a:rPr lang="fa-IR" sz="2400" b="1" dirty="0">
                <a:solidFill>
                  <a:schemeClr val="bg2">
                    <a:lumMod val="50000"/>
                  </a:schemeClr>
                </a:solidFill>
                <a:cs typeface="B Nazanin" panose="00000400000000000000" pitchFamily="2" charset="-78"/>
              </a:rPr>
              <a:t>خطر هایپرترمی </a:t>
            </a:r>
            <a:r>
              <a:rPr lang="fa-IR" sz="2400" dirty="0">
                <a:cs typeface="B Nazanin" panose="00000400000000000000" pitchFamily="2" charset="-78"/>
              </a:rPr>
              <a:t>و گرمازدگی در مواجهه با افزایش دمای محیط</a:t>
            </a:r>
          </a:p>
          <a:p>
            <a:pPr lvl="2">
              <a:buClr>
                <a:srgbClr val="996633"/>
              </a:buClr>
            </a:pPr>
            <a:endParaRPr lang="en-US" sz="1600" dirty="0">
              <a:solidFill>
                <a:srgbClr val="000000"/>
              </a:solidFill>
            </a:endParaRPr>
          </a:p>
          <a:p>
            <a:pPr marL="342900" lvl="1" indent="-342900">
              <a:buClr>
                <a:schemeClr val="tx2"/>
              </a:buClr>
              <a:buSzPct val="95000"/>
              <a:buFont typeface="Wingdings" panose="05000000000000000000" pitchFamily="2" charset="2"/>
              <a:buChar char="¬"/>
            </a:pPr>
            <a:endParaRPr lang="fa-IR" sz="1600" dirty="0" smtClean="0"/>
          </a:p>
          <a:p>
            <a:pPr marL="342900" lvl="1" indent="-342900">
              <a:buClr>
                <a:schemeClr val="tx2"/>
              </a:buClr>
              <a:buSzPct val="95000"/>
              <a:buFont typeface="Wingdings" panose="05000000000000000000" pitchFamily="2" charset="2"/>
              <a:buChar char="¬"/>
            </a:pPr>
            <a:endParaRPr lang="fa-IR" sz="1600" dirty="0"/>
          </a:p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996633"/>
                </a:solidFill>
              </a:rPr>
              <a:t>keshvari@med.mui.ac.ir</a:t>
            </a:r>
            <a:endParaRPr lang="en-US" dirty="0">
              <a:solidFill>
                <a:srgbClr val="996633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2CED3E-425E-4BC3-923A-12A6DBB2C7A0}" type="slidenum">
              <a:rPr lang="en-US" smtClean="0">
                <a:solidFill>
                  <a:srgbClr val="996633"/>
                </a:solidFill>
              </a:rPr>
              <a:pPr>
                <a:defRPr/>
              </a:pPr>
              <a:t>14</a:t>
            </a:fld>
            <a:endParaRPr lang="en-US">
              <a:solidFill>
                <a:srgbClr val="996633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996633"/>
                </a:solidFill>
              </a:rPr>
              <a:t>1404.05.12</a:t>
            </a:r>
            <a:endParaRPr lang="en-US">
              <a:solidFill>
                <a:srgbClr val="9966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7732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sz="5400" dirty="0">
                <a:solidFill>
                  <a:schemeClr val="tx1"/>
                </a:solidFill>
              </a:rPr>
              <a:t>هومئوستاز</a:t>
            </a:r>
            <a:br>
              <a:rPr lang="fa-IR" sz="5400" dirty="0">
                <a:solidFill>
                  <a:schemeClr val="tx1"/>
                </a:solidFill>
              </a:rPr>
            </a:br>
            <a:r>
              <a:rPr lang="fa-IR" sz="2800" i="0" dirty="0">
                <a:solidFill>
                  <a:schemeClr val="tx1"/>
                </a:solidFill>
              </a:rPr>
              <a:t> حفظ پایداریِ محیط داخلی بدن و ثابت نگه داشتن شرایط فیزیکی و شیمیایی</a:t>
            </a:r>
            <a:endParaRPr lang="en-US" sz="5400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72733" y="1981200"/>
            <a:ext cx="10168467" cy="4876800"/>
          </a:xfrm>
        </p:spPr>
        <p:txBody>
          <a:bodyPr/>
          <a:lstStyle/>
          <a:p>
            <a:pPr marL="0" indent="0" algn="r" rtl="1">
              <a:lnSpc>
                <a:spcPct val="150000"/>
              </a:lnSpc>
              <a:buNone/>
            </a:pPr>
            <a:r>
              <a:rPr lang="fa-IR" sz="2000" b="1" dirty="0" smtClean="0">
                <a:cs typeface="B Nazanin" panose="00000400000000000000" pitchFamily="2" charset="-78"/>
              </a:rPr>
              <a:t>سالمندی </a:t>
            </a:r>
            <a:r>
              <a:rPr lang="fa-IR" sz="2000" b="1" dirty="0">
                <a:cs typeface="B Nazanin" panose="00000400000000000000" pitchFamily="2" charset="-78"/>
              </a:rPr>
              <a:t>با اختلال در هموستاز همراه است، به‌ویژه هنگام مواجهه با شرایط زیر: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وضعیت ایستاده </a:t>
            </a:r>
            <a:r>
              <a:rPr lang="fa-IR" sz="2000" b="1" dirty="0">
                <a:cs typeface="B Nazanin" panose="00000400000000000000" pitchFamily="2" charset="-78"/>
              </a:rPr>
              <a:t>(قامت عمودی)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خوردن غذا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کاهش حجم خون </a:t>
            </a:r>
            <a:r>
              <a:rPr lang="fa-IR" sz="2000" b="1" dirty="0">
                <a:cs typeface="B Nazanin" panose="00000400000000000000" pitchFamily="2" charset="-78"/>
              </a:rPr>
              <a:t>یا چالش‌های مایعات بدن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افزایش یا کاهش </a:t>
            </a:r>
            <a:r>
              <a:rPr lang="fa-IR" sz="2000" b="1" dirty="0">
                <a:cs typeface="B Nazanin" panose="00000400000000000000" pitchFamily="2" charset="-78"/>
              </a:rPr>
              <a:t>سطح سدیم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افزایش یا کاهش </a:t>
            </a:r>
            <a:r>
              <a:rPr lang="fa-IR" sz="2000" b="1" dirty="0">
                <a:cs typeface="B Nazanin" panose="00000400000000000000" pitchFamily="2" charset="-78"/>
              </a:rPr>
              <a:t>سطح گلوکز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پر شدن مثانه </a:t>
            </a:r>
            <a:r>
              <a:rPr lang="fa-IR" sz="2000" b="1" dirty="0">
                <a:cs typeface="B Nazanin" panose="00000400000000000000" pitchFamily="2" charset="-78"/>
              </a:rPr>
              <a:t>یا انسداد خروجی مثانه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سوختگی‌های شدید </a:t>
            </a:r>
            <a:r>
              <a:rPr lang="fa-IR" sz="2000" b="1" dirty="0">
                <a:cs typeface="B Nazanin" panose="00000400000000000000" pitchFamily="2" charset="-78"/>
              </a:rPr>
              <a:t>یا ضربه‌های جسمی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استراحت مطلق </a:t>
            </a:r>
            <a:r>
              <a:rPr lang="fa-IR" sz="2000" b="1" dirty="0">
                <a:cs typeface="B Nazanin" panose="00000400000000000000" pitchFamily="2" charset="-78"/>
              </a:rPr>
              <a:t>در تخت یا انجام ورزش</a:t>
            </a:r>
          </a:p>
          <a:p>
            <a:pPr algn="r" rtl="1"/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err="1" smtClean="0">
                <a:solidFill>
                  <a:srgbClr val="996633"/>
                </a:solidFill>
              </a:rPr>
              <a:t>keshvari@med.mui.ac.ir</a:t>
            </a:r>
            <a:endParaRPr lang="en-US" dirty="0">
              <a:solidFill>
                <a:srgbClr val="996633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0" y="6400800"/>
            <a:ext cx="2540000" cy="457200"/>
          </a:xfrm>
        </p:spPr>
        <p:txBody>
          <a:bodyPr/>
          <a:lstStyle/>
          <a:p>
            <a:pPr>
              <a:defRPr/>
            </a:pPr>
            <a:fld id="{852CED3E-425E-4BC3-923A-12A6DBB2C7A0}" type="slidenum">
              <a:rPr lang="en-US" smtClean="0">
                <a:solidFill>
                  <a:srgbClr val="996633"/>
                </a:solidFill>
              </a:rPr>
              <a:pPr>
                <a:defRPr/>
              </a:pPr>
              <a:t>15</a:t>
            </a:fld>
            <a:endParaRPr lang="en-US" dirty="0">
              <a:solidFill>
                <a:srgbClr val="996633"/>
              </a:solidFill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996633"/>
                </a:solidFill>
              </a:rPr>
              <a:t>1404.05.12</a:t>
            </a:r>
            <a:endParaRPr lang="en-US">
              <a:solidFill>
                <a:srgbClr val="9966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95955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b="1" dirty="0"/>
              <a:t>عملکرد ذهنی 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>
              <a:lnSpc>
                <a:spcPct val="200000"/>
              </a:lnSpc>
            </a:pPr>
            <a:r>
              <a:rPr 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عملکرد </a:t>
            </a: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ذهنی </a:t>
            </a:r>
            <a:r>
              <a:rPr lang="fa-IR" sz="2400" b="1" dirty="0">
                <a:cs typeface="B Nazanin" panose="00000400000000000000" pitchFamily="2" charset="-78"/>
              </a:rPr>
              <a:t>نیز مثل خیلی از عملکردهای دیگر بدن </a:t>
            </a: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تحت تأثیر سن </a:t>
            </a:r>
            <a:r>
              <a:rPr lang="fa-IR" sz="2400" b="1" dirty="0">
                <a:cs typeface="B Nazanin" panose="00000400000000000000" pitchFamily="2" charset="-78"/>
              </a:rPr>
              <a:t>قرار می‌گیرد. </a:t>
            </a:r>
            <a:endParaRPr lang="fa-IR" sz="2400" b="1" dirty="0" smtClean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مغز</a:t>
            </a:r>
            <a:r>
              <a:rPr lang="fa-IR" sz="2400" b="1" dirty="0" smtClean="0">
                <a:cs typeface="B Nazanin" panose="00000400000000000000" pitchFamily="2" charset="-78"/>
              </a:rPr>
              <a:t> </a:t>
            </a:r>
            <a:r>
              <a:rPr lang="fa-IR" sz="2400" b="1" dirty="0">
                <a:cs typeface="B Nazanin" panose="00000400000000000000" pitchFamily="2" charset="-78"/>
              </a:rPr>
              <a:t>مسئول تمام </a:t>
            </a: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فعالیت‌های شناختی مثل حافظه، تصمیم‌گیری، پردازش اطلاعات، خردمندی، و یادگیری </a:t>
            </a:r>
            <a:r>
              <a:rPr lang="fa-IR" sz="2400" b="1" dirty="0">
                <a:cs typeface="B Nazanin" panose="00000400000000000000" pitchFamily="2" charset="-78"/>
              </a:rPr>
              <a:t>است که با </a:t>
            </a: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افزایش سن دچار تغییرات </a:t>
            </a:r>
            <a:r>
              <a:rPr lang="fa-IR" sz="2400" b="1" dirty="0">
                <a:cs typeface="B Nazanin" panose="00000400000000000000" pitchFamily="2" charset="-78"/>
              </a:rPr>
              <a:t>می‌شوند</a:t>
            </a:r>
            <a:r>
              <a:rPr lang="fa-IR" sz="2400" b="1" dirty="0" smtClean="0">
                <a:cs typeface="B Nazanin" panose="00000400000000000000" pitchFamily="2" charset="-78"/>
              </a:rPr>
              <a:t>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 smtClean="0">
                <a:cs typeface="B Nazanin" panose="00000400000000000000" pitchFamily="2" charset="-78"/>
              </a:rPr>
              <a:t> </a:t>
            </a: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تغییرات ذهنی طبیعی </a:t>
            </a:r>
            <a:r>
              <a:rPr lang="fa-IR" sz="2400" b="1" dirty="0">
                <a:cs typeface="B Nazanin" panose="00000400000000000000" pitchFamily="2" charset="-78"/>
              </a:rPr>
              <a:t>مرتبط با سن را در حوزه‌های فوق «</a:t>
            </a: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سالخوردگی شناختی</a:t>
            </a:r>
            <a:r>
              <a:rPr lang="fa-IR" sz="2400" b="1" dirty="0">
                <a:cs typeface="B Nazanin" panose="00000400000000000000" pitchFamily="2" charset="-78"/>
              </a:rPr>
              <a:t>» یا </a:t>
            </a:r>
            <a:r>
              <a:rPr lang="fa-IR" sz="2400" b="1" dirty="0" smtClean="0">
                <a:cs typeface="B Nazanin" panose="00000400000000000000" pitchFamily="2" charset="-78"/>
              </a:rPr>
              <a:t>«</a:t>
            </a:r>
            <a:r>
              <a:rPr 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افت </a:t>
            </a: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شناختی طبیعی ناشی از سالمندی</a:t>
            </a:r>
            <a:r>
              <a:rPr lang="fa-IR" sz="2400" b="1" dirty="0">
                <a:cs typeface="B Nazanin" panose="00000400000000000000" pitchFamily="2" charset="-78"/>
              </a:rPr>
              <a:t>» می‌نامند.</a:t>
            </a:r>
          </a:p>
          <a:p>
            <a:pPr algn="r" rtl="1"/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996633"/>
                </a:solidFill>
              </a:rPr>
              <a:t>keshvari@med.mui.ac.ir</a:t>
            </a:r>
            <a:endParaRPr lang="en-US">
              <a:solidFill>
                <a:srgbClr val="996633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2CED3E-425E-4BC3-923A-12A6DBB2C7A0}" type="slidenum">
              <a:rPr lang="en-US" smtClean="0">
                <a:solidFill>
                  <a:srgbClr val="996633"/>
                </a:solidFill>
              </a:rPr>
              <a:pPr>
                <a:defRPr/>
              </a:pPr>
              <a:t>16</a:t>
            </a:fld>
            <a:endParaRPr lang="en-US">
              <a:solidFill>
                <a:srgbClr val="996633"/>
              </a:solidFill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996633"/>
                </a:solidFill>
              </a:rPr>
              <a:t>1404.05.12</a:t>
            </a:r>
            <a:endParaRPr lang="en-US">
              <a:solidFill>
                <a:srgbClr val="9966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25222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sz="3200" b="1" dirty="0"/>
              <a:t>تغییرات در توانایی‌های عملکردی سیستم </a:t>
            </a:r>
            <a:r>
              <a:rPr lang="fa-IR" sz="3200" b="1" dirty="0" smtClean="0"/>
              <a:t>عصبی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68196" y="1896978"/>
            <a:ext cx="10168467" cy="4961021"/>
          </a:xfrm>
        </p:spPr>
        <p:txBody>
          <a:bodyPr/>
          <a:lstStyle/>
          <a:p>
            <a:pPr marL="0" indent="0" algn="r" rtl="1">
              <a:lnSpc>
                <a:spcPct val="150000"/>
              </a:lnSpc>
              <a:buNone/>
            </a:pPr>
            <a:r>
              <a:rPr 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شناخت </a:t>
            </a:r>
          </a:p>
          <a:p>
            <a:pPr algn="r" rtl="1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fa-IR" sz="2400" dirty="0" smtClean="0">
                <a:solidFill>
                  <a:srgbClr val="FF0000"/>
                </a:solidFill>
                <a:cs typeface="B Nazanin" panose="00000400000000000000" pitchFamily="2" charset="-78"/>
              </a:rPr>
              <a:t>افراد </a:t>
            </a:r>
            <a:r>
              <a:rPr lang="fa-IR" sz="2400" dirty="0">
                <a:solidFill>
                  <a:srgbClr val="FF0000"/>
                </a:solidFill>
                <a:cs typeface="B Nazanin" panose="00000400000000000000" pitchFamily="2" charset="-78"/>
              </a:rPr>
              <a:t>سالمند سالم</a:t>
            </a:r>
            <a:r>
              <a:rPr lang="fa-IR" sz="2400" dirty="0">
                <a:cs typeface="B Nazanin" panose="00000400000000000000" pitchFamily="2" charset="-78"/>
              </a:rPr>
              <a:t>، با وجود تغییرات فیزیولوژیکی، </a:t>
            </a:r>
            <a:r>
              <a:rPr lang="fa-IR" sz="2400" dirty="0">
                <a:solidFill>
                  <a:srgbClr val="FF0000"/>
                </a:solidFill>
                <a:cs typeface="B Nazanin" panose="00000400000000000000" pitchFamily="2" charset="-78"/>
              </a:rPr>
              <a:t>توانایی شناختی خود را حفظ می‌کنند</a:t>
            </a:r>
            <a:r>
              <a:rPr lang="fa-IR" sz="2400" dirty="0">
                <a:cs typeface="B Nazanin" panose="00000400000000000000" pitchFamily="2" charset="-78"/>
              </a:rPr>
              <a:t>.</a:t>
            </a:r>
          </a:p>
          <a:p>
            <a:pPr algn="r" rtl="1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fa-IR" sz="2400" dirty="0">
                <a:solidFill>
                  <a:srgbClr val="FF0000"/>
                </a:solidFill>
                <a:cs typeface="B Nazanin" panose="00000400000000000000" pitchFamily="2" charset="-78"/>
              </a:rPr>
              <a:t>کاهش توانایی تمرکز </a:t>
            </a:r>
            <a:r>
              <a:rPr lang="fa-IR" sz="2400" dirty="0">
                <a:cs typeface="B Nazanin" panose="00000400000000000000" pitchFamily="2" charset="-78"/>
              </a:rPr>
              <a:t>همزمان </a:t>
            </a:r>
            <a:r>
              <a:rPr lang="fa-IR" sz="2400" dirty="0">
                <a:solidFill>
                  <a:srgbClr val="FF0000"/>
                </a:solidFill>
                <a:cs typeface="B Nazanin" panose="00000400000000000000" pitchFamily="2" charset="-78"/>
              </a:rPr>
              <a:t>بر بیش از یک وظیفه</a:t>
            </a:r>
          </a:p>
          <a:p>
            <a:pPr algn="r" rtl="1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fa-IR" sz="2400" dirty="0">
                <a:solidFill>
                  <a:srgbClr val="FF0000"/>
                </a:solidFill>
                <a:cs typeface="B Nazanin" panose="00000400000000000000" pitchFamily="2" charset="-78"/>
              </a:rPr>
              <a:t>کاهش سرعت واکنش </a:t>
            </a:r>
            <a:r>
              <a:rPr lang="fa-IR" sz="2400" dirty="0">
                <a:cs typeface="B Nazanin" panose="00000400000000000000" pitchFamily="2" charset="-78"/>
              </a:rPr>
              <a:t>در پردازش اطلاعات</a:t>
            </a:r>
          </a:p>
          <a:p>
            <a:pPr algn="r" rtl="1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fa-IR" sz="2400" dirty="0">
                <a:solidFill>
                  <a:srgbClr val="FF0000"/>
                </a:solidFill>
                <a:cs typeface="B Nazanin" panose="00000400000000000000" pitchFamily="2" charset="-78"/>
              </a:rPr>
              <a:t>افزایش زمان </a:t>
            </a:r>
            <a:r>
              <a:rPr lang="fa-IR" sz="2400" dirty="0">
                <a:cs typeface="B Nazanin" panose="00000400000000000000" pitchFamily="2" charset="-78"/>
              </a:rPr>
              <a:t>مورد نیاز برای </a:t>
            </a:r>
            <a:r>
              <a:rPr lang="fa-IR" sz="2400" dirty="0">
                <a:solidFill>
                  <a:srgbClr val="FF0000"/>
                </a:solidFill>
                <a:cs typeface="B Nazanin" panose="00000400000000000000" pitchFamily="2" charset="-78"/>
              </a:rPr>
              <a:t>یادگیری و پردازش اطلاعات </a:t>
            </a:r>
            <a:r>
              <a:rPr lang="fa-IR" sz="2400" dirty="0" smtClean="0">
                <a:solidFill>
                  <a:srgbClr val="FF0000"/>
                </a:solidFill>
                <a:cs typeface="B Nazanin" panose="00000400000000000000" pitchFamily="2" charset="-78"/>
              </a:rPr>
              <a:t>جدید</a:t>
            </a:r>
            <a:r>
              <a:rPr lang="fa-IR" sz="2400" dirty="0" smtClean="0">
                <a:cs typeface="B Nazanin" panose="00000400000000000000" pitchFamily="2" charset="-78"/>
              </a:rPr>
              <a:t>:</a:t>
            </a:r>
          </a:p>
          <a:p>
            <a:pPr lvl="1" algn="r" rtl="1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fa-IR" sz="2000" dirty="0">
                <a:solidFill>
                  <a:srgbClr val="FF0000"/>
                </a:solidFill>
                <a:cs typeface="B Nazanin" panose="00000400000000000000" pitchFamily="2" charset="-78"/>
              </a:rPr>
              <a:t>سرعت پردازش اطلاعات </a:t>
            </a:r>
            <a:r>
              <a:rPr lang="fa-IR" sz="2000" dirty="0">
                <a:cs typeface="B Nazanin" panose="00000400000000000000" pitchFamily="2" charset="-78"/>
              </a:rPr>
              <a:t>با افزایش سن </a:t>
            </a:r>
            <a:r>
              <a:rPr lang="fa-IR" sz="2000" dirty="0">
                <a:solidFill>
                  <a:srgbClr val="FF0000"/>
                </a:solidFill>
                <a:cs typeface="B Nazanin" panose="00000400000000000000" pitchFamily="2" charset="-78"/>
              </a:rPr>
              <a:t>کاهش می‌یابد</a:t>
            </a:r>
            <a:r>
              <a:rPr lang="fa-IR" sz="2000" dirty="0">
                <a:cs typeface="B Nazanin" panose="00000400000000000000" pitchFamily="2" charset="-78"/>
              </a:rPr>
              <a:t>. </a:t>
            </a:r>
            <a:endParaRPr lang="fa-IR" sz="2000" dirty="0" smtClean="0">
              <a:cs typeface="B Nazanin" panose="00000400000000000000" pitchFamily="2" charset="-78"/>
            </a:endParaRPr>
          </a:p>
          <a:p>
            <a:pPr lvl="1" algn="r" rtl="1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fa-IR" sz="2000" dirty="0" smtClean="0">
                <a:cs typeface="B Nazanin" panose="00000400000000000000" pitchFamily="2" charset="-78"/>
              </a:rPr>
              <a:t>این </a:t>
            </a:r>
            <a:r>
              <a:rPr lang="fa-IR" sz="2000" dirty="0">
                <a:cs typeface="B Nazanin" panose="00000400000000000000" pitchFamily="2" charset="-78"/>
              </a:rPr>
              <a:t>کاهش در اوایل بلوغ شروع می‌شود و طبیعتاً در ۷۰ تا ۸۰ سالگی نسبت به جوانی کمتر است.</a:t>
            </a:r>
          </a:p>
          <a:p>
            <a:pPr algn="r" rtl="1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fa-IR" sz="2400" dirty="0" smtClean="0">
                <a:solidFill>
                  <a:srgbClr val="FF0000"/>
                </a:solidFill>
                <a:cs typeface="B Nazanin" panose="00000400000000000000" pitchFamily="2" charset="-78"/>
              </a:rPr>
              <a:t>کاهش </a:t>
            </a:r>
            <a:r>
              <a:rPr lang="fa-IR" sz="2400" dirty="0">
                <a:solidFill>
                  <a:srgbClr val="FF0000"/>
                </a:solidFill>
                <a:cs typeface="B Nazanin" panose="00000400000000000000" pitchFamily="2" charset="-78"/>
              </a:rPr>
              <a:t>سرعت بازیابی اطلاعات</a:t>
            </a:r>
            <a:r>
              <a:rPr lang="fa-IR" sz="2400" dirty="0">
                <a:cs typeface="B Nazanin" panose="00000400000000000000" pitchFamily="2" charset="-78"/>
              </a:rPr>
              <a:t>؛ مشکل در یافتن واژه‌ها یا پدیده "نوک زبان"</a:t>
            </a:r>
          </a:p>
          <a:p>
            <a:pPr algn="r" rtl="1"/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2CED3E-425E-4BC3-923A-12A6DBB2C7A0}" type="slidenum">
              <a:rPr lang="en-US" smtClean="0">
                <a:solidFill>
                  <a:srgbClr val="996633"/>
                </a:solidFill>
              </a:rPr>
              <a:pPr>
                <a:defRPr/>
              </a:pPr>
              <a:t>17</a:t>
            </a:fld>
            <a:endParaRPr lang="en-US">
              <a:solidFill>
                <a:srgbClr val="996633"/>
              </a:solidFill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996633"/>
                </a:solidFill>
              </a:rPr>
              <a:t>1404.05.12</a:t>
            </a:r>
            <a:endParaRPr lang="en-US">
              <a:solidFill>
                <a:srgbClr val="996633"/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996633"/>
                </a:solidFill>
              </a:rPr>
              <a:t>keshvari@med.mui.ac.ir</a:t>
            </a:r>
            <a:endParaRPr lang="en-US">
              <a:solidFill>
                <a:srgbClr val="9966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02904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b="1" dirty="0" smtClean="0"/>
              <a:t>حافظه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55800" y="1528011"/>
            <a:ext cx="10168467" cy="4948989"/>
          </a:xfrm>
        </p:spPr>
        <p:txBody>
          <a:bodyPr/>
          <a:lstStyle/>
          <a:p>
            <a:pPr algn="r" rtl="1"/>
            <a:endParaRPr lang="en-US" sz="2000" dirty="0"/>
          </a:p>
          <a:p>
            <a:pPr marL="0" indent="0" algn="r" rtl="1">
              <a:lnSpc>
                <a:spcPct val="150000"/>
              </a:lnSpc>
              <a:buNone/>
            </a:pPr>
            <a:r>
              <a:rPr lang="en-US" sz="2000" b="1" dirty="0" smtClean="0"/>
              <a:t>🔹</a:t>
            </a:r>
            <a:r>
              <a:rPr lang="en-US" sz="2000" b="1" dirty="0" smtClean="0">
                <a:cs typeface="B Nazanin" panose="00000400000000000000" pitchFamily="2" charset="-78"/>
              </a:rPr>
              <a:t> 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تعریف حافظه</a:t>
            </a:r>
            <a:r>
              <a:rPr lang="fa-IR" sz="2000" b="1" dirty="0">
                <a:cs typeface="B Nazanin" panose="00000400000000000000" pitchFamily="2" charset="-78"/>
              </a:rPr>
              <a:t>:</a:t>
            </a:r>
            <a:r>
              <a:rPr lang="fa-IR" sz="2000" dirty="0">
                <a:cs typeface="B Nazanin" panose="00000400000000000000" pitchFamily="2" charset="-78"/>
              </a:rPr>
              <a:t> شامل 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توانمندی دریافت، طبقه‌بندی، ذخیره و یادآوری اطلاعات </a:t>
            </a:r>
            <a:r>
              <a:rPr lang="fa-IR" sz="2000" dirty="0">
                <a:cs typeface="B Nazanin" panose="00000400000000000000" pitchFamily="2" charset="-78"/>
              </a:rPr>
              <a:t>می‌باشد</a:t>
            </a:r>
            <a:r>
              <a:rPr lang="fa-IR" sz="2000" dirty="0" smtClean="0">
                <a:cs typeface="B Nazanin" panose="00000400000000000000" pitchFamily="2" charset="-78"/>
              </a:rPr>
              <a:t>.</a:t>
            </a:r>
          </a:p>
          <a:p>
            <a:pPr marL="0" indent="0" algn="r" rtl="1">
              <a:lnSpc>
                <a:spcPct val="150000"/>
              </a:lnSpc>
              <a:buNone/>
            </a:pPr>
            <a:endParaRPr lang="fa-IR" sz="1000" dirty="0">
              <a:cs typeface="B Nazanin" panose="00000400000000000000" pitchFamily="2" charset="-78"/>
            </a:endParaRPr>
          </a:p>
          <a:p>
            <a:pPr marL="0" indent="0" algn="r" rtl="1">
              <a:lnSpc>
                <a:spcPct val="150000"/>
              </a:lnSpc>
              <a:buNone/>
            </a:pPr>
            <a:r>
              <a:rPr lang="en-US" sz="2000" b="1" dirty="0">
                <a:cs typeface="B Nazanin" panose="00000400000000000000" pitchFamily="2" charset="-78"/>
              </a:rPr>
              <a:t>🔹 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مراحل شکل‌گیری و بازیابی </a:t>
            </a:r>
            <a:r>
              <a:rPr lang="fa-IR" sz="20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حافظه(پردازش حافظه):</a:t>
            </a:r>
            <a:endParaRPr lang="fa-IR" sz="2000" dirty="0">
              <a:solidFill>
                <a:srgbClr val="FF0000"/>
              </a:solidFill>
              <a:cs typeface="B Nazanin" panose="00000400000000000000" pitchFamily="2" charset="-78"/>
            </a:endParaRPr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رمزگذاری</a:t>
            </a:r>
            <a:r>
              <a:rPr lang="fa-IR" sz="2000" dirty="0">
                <a:cs typeface="B Nazanin" panose="00000400000000000000" pitchFamily="2" charset="-78"/>
              </a:rPr>
              <a:t> </a:t>
            </a:r>
            <a:r>
              <a:rPr lang="en-US" sz="2000" dirty="0" smtClean="0">
                <a:cs typeface="B Nazanin" panose="00000400000000000000" pitchFamily="2" charset="-78"/>
              </a:rPr>
              <a:t>Encoding</a:t>
            </a:r>
            <a:endParaRPr lang="fa-IR" sz="2000" dirty="0" smtClean="0">
              <a:cs typeface="B Nazanin" panose="00000400000000000000" pitchFamily="2" charset="-78"/>
            </a:endParaRPr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sz="20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اندوزش 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یا </a:t>
            </a:r>
            <a:r>
              <a:rPr lang="fa-IR" sz="20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یادسپاری </a:t>
            </a:r>
            <a:r>
              <a:rPr lang="en-US" sz="2000" dirty="0" smtClean="0">
                <a:cs typeface="B Nazanin" panose="00000400000000000000" pitchFamily="2" charset="-78"/>
              </a:rPr>
              <a:t>Storage</a:t>
            </a:r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sz="20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یادآوری یا بازیابی </a:t>
            </a:r>
            <a:r>
              <a:rPr lang="en-US" sz="2000" dirty="0" smtClean="0">
                <a:cs typeface="B Nazanin" panose="00000400000000000000" pitchFamily="2" charset="-78"/>
              </a:rPr>
              <a:t>Recall</a:t>
            </a:r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sz="2000" dirty="0" smtClean="0">
                <a:cs typeface="B Nazanin" panose="00000400000000000000" pitchFamily="2" charset="-78"/>
              </a:rPr>
              <a:t> </a:t>
            </a:r>
            <a:r>
              <a:rPr lang="fa-IR" sz="2400" dirty="0" smtClean="0">
                <a:cs typeface="B Nazanin" panose="00000400000000000000" pitchFamily="2" charset="-78"/>
              </a:rPr>
              <a:t>سالمند </a:t>
            </a:r>
            <a:r>
              <a:rPr 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نیاز به فرصت و حمایت بیشتری </a:t>
            </a:r>
            <a:r>
              <a:rPr lang="fa-IR" sz="2400" dirty="0" smtClean="0">
                <a:cs typeface="B Nazanin" panose="00000400000000000000" pitchFamily="2" charset="-78"/>
              </a:rPr>
              <a:t>دارد تا اطلاعات را در حافظه‌ی خود رمزگذاری و ثبت نماید و </a:t>
            </a:r>
            <a:r>
              <a:rPr lang="fa-IR" sz="2400" b="1" dirty="0" smtClean="0">
                <a:solidFill>
                  <a:srgbClr val="00B0F0"/>
                </a:solidFill>
                <a:cs typeface="B Nazanin" panose="00000400000000000000" pitchFamily="2" charset="-78"/>
              </a:rPr>
              <a:t>این پروسه نیاز به زمان و توجه و تمرکز دارد</a:t>
            </a:r>
            <a:r>
              <a:rPr lang="fa-IR" sz="2400" dirty="0" smtClean="0">
                <a:cs typeface="B Nazanin" panose="00000400000000000000" pitchFamily="2" charset="-78"/>
              </a:rPr>
              <a:t>.</a:t>
            </a:r>
          </a:p>
          <a:p>
            <a:pPr algn="r" rtl="1"/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996633"/>
                </a:solidFill>
              </a:rPr>
              <a:t>keshvari@med.mui.ac.ir</a:t>
            </a:r>
            <a:endParaRPr lang="en-US">
              <a:solidFill>
                <a:srgbClr val="996633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2CED3E-425E-4BC3-923A-12A6DBB2C7A0}" type="slidenum">
              <a:rPr lang="en-US" smtClean="0">
                <a:solidFill>
                  <a:srgbClr val="996633"/>
                </a:solidFill>
              </a:rPr>
              <a:pPr>
                <a:defRPr/>
              </a:pPr>
              <a:t>18</a:t>
            </a:fld>
            <a:endParaRPr lang="en-US">
              <a:solidFill>
                <a:srgbClr val="996633"/>
              </a:solidFill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996633"/>
                </a:solidFill>
              </a:rPr>
              <a:t>1404.05.12</a:t>
            </a:r>
            <a:endParaRPr lang="en-US">
              <a:solidFill>
                <a:srgbClr val="9966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874268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3169" t="12557" r="5909" b="15357"/>
          <a:stretch/>
        </p:blipFill>
        <p:spPr>
          <a:xfrm>
            <a:off x="2218266" y="515119"/>
            <a:ext cx="8686801" cy="6048928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996633"/>
                </a:solidFill>
              </a:rPr>
              <a:t>keshvari@med.mui.ac.ir</a:t>
            </a:r>
            <a:endParaRPr lang="en-US">
              <a:solidFill>
                <a:srgbClr val="996633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2CED3E-425E-4BC3-923A-12A6DBB2C7A0}" type="slidenum">
              <a:rPr lang="en-US" smtClean="0">
                <a:solidFill>
                  <a:srgbClr val="996633"/>
                </a:solidFill>
              </a:rPr>
              <a:pPr>
                <a:defRPr/>
              </a:pPr>
              <a:t>19</a:t>
            </a:fld>
            <a:endParaRPr lang="en-US">
              <a:solidFill>
                <a:srgbClr val="996633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077093" y="5879068"/>
            <a:ext cx="1827974" cy="369332"/>
          </a:xfrm>
          <a:prstGeom prst="rect">
            <a:avLst/>
          </a:prstGeom>
          <a:solidFill>
            <a:schemeClr val="bg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996633"/>
                </a:solidFill>
              </a:rPr>
              <a:t>1404.05.12</a:t>
            </a:r>
            <a:endParaRPr lang="en-US">
              <a:solidFill>
                <a:srgbClr val="9966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09678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ctrTitle"/>
          </p:nvPr>
        </p:nvSpPr>
        <p:spPr>
          <a:xfrm>
            <a:off x="2032001" y="1053540"/>
            <a:ext cx="9855200" cy="1918260"/>
          </a:xfrm>
          <a:solidFill>
            <a:schemeClr val="accent1">
              <a:lumMod val="50000"/>
            </a:schemeClr>
          </a:solidFill>
        </p:spPr>
        <p:txBody>
          <a:bodyPr/>
          <a:lstStyle/>
          <a:p>
            <a:pPr algn="ctr"/>
            <a:r>
              <a:rPr lang="fa-IR" sz="36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تغییرات سالمندی موثر بر فرایند آموزش و یادگیری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8" name="Subtitle 7"/>
          <p:cNvSpPr>
            <a:spLocks noGrp="1"/>
          </p:cNvSpPr>
          <p:nvPr>
            <p:ph type="subTitle" idx="1"/>
          </p:nvPr>
        </p:nvSpPr>
        <p:spPr>
          <a:xfrm>
            <a:off x="2692401" y="3949139"/>
            <a:ext cx="8534400" cy="1752600"/>
          </a:xfrm>
        </p:spPr>
        <p:txBody>
          <a:bodyPr/>
          <a:lstStyle/>
          <a:p>
            <a:pPr algn="ctr"/>
            <a:r>
              <a:rPr lang="fa-IR" sz="2400" i="1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دکتر ماهرخ </a:t>
            </a:r>
            <a:r>
              <a:rPr lang="fa-IR" sz="2400" i="1" dirty="0" smtClean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کشوری</a:t>
            </a:r>
          </a:p>
          <a:p>
            <a:pPr algn="ctr"/>
            <a:endParaRPr lang="fa-IR" sz="1200" i="1" dirty="0">
              <a:solidFill>
                <a:schemeClr val="tx2"/>
              </a:solidFill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  <a:p>
            <a:pPr algn="ctr">
              <a:lnSpc>
                <a:spcPct val="150000"/>
              </a:lnSpc>
            </a:pPr>
            <a:r>
              <a:rPr lang="fa-IR" sz="1600" i="1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دانشیار دانشکده پرستاری و مامایی</a:t>
            </a:r>
          </a:p>
          <a:p>
            <a:pPr algn="ctr">
              <a:lnSpc>
                <a:spcPct val="150000"/>
              </a:lnSpc>
            </a:pPr>
            <a:r>
              <a:rPr lang="fa-IR" sz="1600" i="1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دانشگاه علوم پزشکی اصفهان</a:t>
            </a:r>
            <a:endParaRPr lang="en-US" sz="1600" i="1" dirty="0">
              <a:solidFill>
                <a:schemeClr val="tx2"/>
              </a:solidFill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94922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b="1" dirty="0" smtClean="0"/>
              <a:t>مسیر پردازش حافظه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72733" y="1752600"/>
            <a:ext cx="10168467" cy="4953000"/>
          </a:xfrm>
        </p:spPr>
        <p:txBody>
          <a:bodyPr/>
          <a:lstStyle/>
          <a:p>
            <a:pPr marL="0" indent="0" algn="r" rtl="1">
              <a:buNone/>
            </a:pPr>
            <a:r>
              <a:rPr lang="fa-IR" sz="2000" dirty="0">
                <a:cs typeface="B Nazanin" panose="00000400000000000000" pitchFamily="2" charset="-78"/>
              </a:rPr>
              <a:t> </a:t>
            </a:r>
            <a:r>
              <a:rPr lang="fa-IR" sz="2000" dirty="0" smtClean="0">
                <a:cs typeface="B Nazanin" panose="00000400000000000000" pitchFamily="2" charset="-78"/>
              </a:rPr>
              <a:t>مسیراطلاعات </a:t>
            </a:r>
            <a:r>
              <a:rPr lang="fa-IR" sz="2000" dirty="0">
                <a:cs typeface="B Nazanin" panose="00000400000000000000" pitchFamily="2" charset="-78"/>
              </a:rPr>
              <a:t>از زمان دریافت تا بازیابی در حافظه </a:t>
            </a:r>
            <a:endParaRPr lang="fa-IR" sz="2000" dirty="0" smtClean="0">
              <a:cs typeface="B Nazanin" panose="00000400000000000000" pitchFamily="2" charset="-78"/>
            </a:endParaRPr>
          </a:p>
          <a:p>
            <a:pPr algn="r" rtl="1"/>
            <a:r>
              <a:rPr lang="fa-IR" sz="2000" dirty="0">
                <a:cs typeface="B Nazanin" panose="00000400000000000000" pitchFamily="2" charset="-78"/>
              </a:rPr>
              <a:t> </a:t>
            </a:r>
            <a:r>
              <a:rPr lang="fa-IR" sz="2000" dirty="0" smtClean="0">
                <a:cs typeface="B Nazanin" panose="00000400000000000000" pitchFamily="2" charset="-78"/>
              </a:rPr>
              <a:t> 1. </a:t>
            </a:r>
            <a:r>
              <a:rPr lang="fa-IR" sz="20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دریافت 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اطلاعات از طریق </a:t>
            </a:r>
            <a:r>
              <a:rPr lang="fa-IR" sz="20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حواس پنج‌گانه </a:t>
            </a:r>
            <a:r>
              <a:rPr lang="fa-IR" sz="2000" dirty="0">
                <a:cs typeface="B Nazanin" panose="00000400000000000000" pitchFamily="2" charset="-78"/>
              </a:rPr>
              <a:t>(بینایی، شنوایی، بویایی، چشایی و لامسه) </a:t>
            </a:r>
            <a:r>
              <a:rPr lang="fa-IR" sz="2000" dirty="0" smtClean="0">
                <a:cs typeface="B Nazanin" panose="00000400000000000000" pitchFamily="2" charset="-78"/>
              </a:rPr>
              <a:t>،</a:t>
            </a:r>
          </a:p>
          <a:p>
            <a:pPr algn="r" rtl="1"/>
            <a:r>
              <a:rPr lang="fa-IR" sz="2000" b="1" dirty="0" smtClean="0">
                <a:cs typeface="B Nazanin" panose="00000400000000000000" pitchFamily="2" charset="-78"/>
              </a:rPr>
              <a:t>2</a:t>
            </a:r>
            <a:r>
              <a:rPr lang="fa-IR" sz="2000" b="1" dirty="0">
                <a:cs typeface="B Nazanin" panose="00000400000000000000" pitchFamily="2" charset="-78"/>
              </a:rPr>
              <a:t>. 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حافظه حسی</a:t>
            </a:r>
            <a:r>
              <a:rPr lang="fa-IR" sz="2000" b="1" dirty="0" smtClean="0">
                <a:cs typeface="B Nazanin" panose="00000400000000000000" pitchFamily="2" charset="-78"/>
              </a:rPr>
              <a:t>: </a:t>
            </a:r>
            <a:r>
              <a:rPr lang="fa-IR" sz="2000" dirty="0" smtClean="0">
                <a:cs typeface="B Nazanin" panose="00000400000000000000" pitchFamily="2" charset="-78"/>
              </a:rPr>
              <a:t>اطلاعات </a:t>
            </a:r>
            <a:r>
              <a:rPr lang="fa-IR" sz="2000" dirty="0">
                <a:cs typeface="B Nazanin" panose="00000400000000000000" pitchFamily="2" charset="-78"/>
              </a:rPr>
              <a:t>دریافتی به طور موقت در حافظه حسی ذخیره می‌شوند. این حافظه ظرفیت و ماندگاری محدودی دارد و اطلاعات در آن برای مدت کوتاهی (معمولاً کمتر از یک ثانیه) باقی می‌مانند</a:t>
            </a:r>
            <a:r>
              <a:rPr lang="fa-IR" sz="2000" dirty="0" smtClean="0">
                <a:cs typeface="B Nazanin" panose="00000400000000000000" pitchFamily="2" charset="-78"/>
              </a:rPr>
              <a:t>.</a:t>
            </a:r>
          </a:p>
          <a:p>
            <a:pPr algn="r" rtl="1"/>
            <a:endParaRPr lang="fa-IR" sz="2000" dirty="0" smtClean="0">
              <a:cs typeface="B Nazanin" panose="00000400000000000000" pitchFamily="2" charset="-78"/>
            </a:endParaRPr>
          </a:p>
          <a:p>
            <a:pPr marL="0" indent="0" algn="ctr" rtl="1">
              <a:buNone/>
            </a:pPr>
            <a:r>
              <a:rPr lang="fa-IR" sz="2000" dirty="0" smtClean="0">
                <a:cs typeface="B Nazanin" panose="00000400000000000000" pitchFamily="2" charset="-78"/>
              </a:rPr>
              <a:t> 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رمزگذاری و ذخیره‌سازی در حافظه‌های کوتاه‌مدت و بلندمدت</a:t>
            </a:r>
          </a:p>
          <a:p>
            <a:pPr algn="r" rtl="1"/>
            <a:r>
              <a:rPr lang="fa-IR" sz="2000" b="1" dirty="0" smtClean="0">
                <a:cs typeface="B Nazanin" panose="00000400000000000000" pitchFamily="2" charset="-78"/>
              </a:rPr>
              <a:t>3</a:t>
            </a:r>
            <a:r>
              <a:rPr lang="fa-IR" sz="2000" b="1" dirty="0">
                <a:cs typeface="B Nazanin" panose="00000400000000000000" pitchFamily="2" charset="-78"/>
              </a:rPr>
              <a:t>. 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حافظه </a:t>
            </a:r>
            <a:r>
              <a:rPr lang="fa-IR" sz="20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کوتاه‌مدت: </a:t>
            </a:r>
            <a:r>
              <a:rPr lang="fa-IR" sz="2000" dirty="0" smtClean="0">
                <a:cs typeface="B Nazanin" panose="00000400000000000000" pitchFamily="2" charset="-78"/>
              </a:rPr>
              <a:t>اطلاعاتی </a:t>
            </a:r>
            <a:r>
              <a:rPr lang="fa-IR" sz="2000" dirty="0">
                <a:cs typeface="B Nazanin" panose="00000400000000000000" pitchFamily="2" charset="-78"/>
              </a:rPr>
              <a:t>که به آنها توجه می‌شود، به حافظه کوتاه‌مدت منتقل می‌شوند. این حافظه نیز ظرفیت محدودی دارد و اطلاعات در آن برای مدت کوتاهی (حدود ۲۰ تا ۳۰ ثانیه) نگهداری می‌شوند</a:t>
            </a:r>
            <a:r>
              <a:rPr lang="fa-IR" sz="2000" dirty="0" smtClean="0">
                <a:cs typeface="B Nazanin" panose="00000400000000000000" pitchFamily="2" charset="-78"/>
              </a:rPr>
              <a:t>.</a:t>
            </a:r>
          </a:p>
          <a:p>
            <a:pPr algn="r" rtl="1"/>
            <a:r>
              <a:rPr lang="fa-IR" sz="2000" b="1" dirty="0">
                <a:cs typeface="B Nazanin" panose="00000400000000000000" pitchFamily="2" charset="-78"/>
              </a:rPr>
              <a:t>4. 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حافظه بلندمدت:</a:t>
            </a:r>
          </a:p>
          <a:p>
            <a:pPr algn="r" rtl="1"/>
            <a:r>
              <a:rPr lang="fa-IR" sz="2000" dirty="0">
                <a:cs typeface="B Nazanin" panose="00000400000000000000" pitchFamily="2" charset="-78"/>
              </a:rPr>
              <a:t>اطلاعاتی که در حافظه کوتاه‌مدت تکرار و مرور می‌شوند یا به دلایل مختلف اهمیت پیدا می‌کنند، به حافظه بلندمدت منتقل می‌شوند. این حافظه ظرفیت نامحدود دارد و اطلاعات در آن برای مدت طولانی ذخیره می‌شوند.</a:t>
            </a:r>
          </a:p>
          <a:p>
            <a:pPr algn="r" rtl="1"/>
            <a:r>
              <a:rPr lang="fa-IR" sz="2000" b="1" dirty="0">
                <a:cs typeface="B Nazanin" panose="00000400000000000000" pitchFamily="2" charset="-78"/>
              </a:rPr>
              <a:t>5. 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بازیابی اطلاعات:</a:t>
            </a:r>
          </a:p>
          <a:p>
            <a:pPr algn="r" rtl="1"/>
            <a:r>
              <a:rPr lang="fa-IR" sz="2000" dirty="0">
                <a:cs typeface="B Nazanin" panose="00000400000000000000" pitchFamily="2" charset="-78"/>
              </a:rPr>
              <a:t>اطلاعات ذخیره‌شده در حافظه بلندمدت در صورت نیاز بازیابی می‌شوند و به حافظه کوتاه‌مدت یا آگاهی منتقل می‌شوند.</a:t>
            </a:r>
          </a:p>
          <a:p>
            <a:pPr algn="r" rtl="1"/>
            <a:endParaRPr lang="en-US" sz="1600" b="1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2CED3E-425E-4BC3-923A-12A6DBB2C7A0}" type="slidenum">
              <a:rPr lang="en-US" smtClean="0">
                <a:solidFill>
                  <a:srgbClr val="996633"/>
                </a:solidFill>
              </a:rPr>
              <a:pPr>
                <a:defRPr/>
              </a:pPr>
              <a:t>20</a:t>
            </a:fld>
            <a:endParaRPr lang="en-US">
              <a:solidFill>
                <a:srgbClr val="996633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4512" y="0"/>
            <a:ext cx="2255716" cy="2969009"/>
          </a:xfrm>
          <a:prstGeom prst="rect">
            <a:avLst/>
          </a:prstGeom>
        </p:spPr>
      </p:pic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996633"/>
                </a:solidFill>
              </a:rPr>
              <a:t>1404.05.12</a:t>
            </a:r>
            <a:endParaRPr lang="en-US">
              <a:solidFill>
                <a:srgbClr val="996633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996633"/>
                </a:solidFill>
              </a:rPr>
              <a:t>keshvari@med.mui.ac.ir</a:t>
            </a:r>
            <a:endParaRPr lang="en-US">
              <a:solidFill>
                <a:srgbClr val="9966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506307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sz="3600" b="1" dirty="0"/>
              <a:t>حافظه حسی </a:t>
            </a:r>
            <a:r>
              <a:rPr lang="en-US" sz="3600" b="1" dirty="0" smtClean="0"/>
              <a:t>(Sensory </a:t>
            </a:r>
            <a:r>
              <a:rPr lang="en-US" sz="3600" b="1" dirty="0"/>
              <a:t>Memory)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نخستین مرحله پردازش اطلاعات </a:t>
            </a:r>
            <a:r>
              <a:rPr lang="fa-IR" sz="2400" b="1" dirty="0">
                <a:cs typeface="B Nazanin" panose="00000400000000000000" pitchFamily="2" charset="-78"/>
              </a:rPr>
              <a:t>است.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در این مرحله، اطلاعات حسی از محیط برای مدت زمان بسیار کوتاهی ذخیره </a:t>
            </a:r>
            <a:r>
              <a:rPr lang="fa-IR" sz="2400" b="1" dirty="0" smtClean="0">
                <a:cs typeface="B Nazanin" panose="00000400000000000000" pitchFamily="2" charset="-78"/>
              </a:rPr>
              <a:t>می‌شوند(</a:t>
            </a:r>
            <a:r>
              <a:rPr 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0/5 ثانیه</a:t>
            </a:r>
            <a:r>
              <a:rPr lang="fa-IR" sz="2400" b="1" dirty="0" smtClean="0">
                <a:cs typeface="B Nazanin" panose="00000400000000000000" pitchFamily="2" charset="-78"/>
              </a:rPr>
              <a:t> برای </a:t>
            </a:r>
            <a:r>
              <a:rPr lang="fa-IR" sz="2400" b="1" dirty="0" smtClean="0">
                <a:solidFill>
                  <a:srgbClr val="00B0F0"/>
                </a:solidFill>
                <a:cs typeface="B Nazanin" panose="00000400000000000000" pitchFamily="2" charset="-78"/>
              </a:rPr>
              <a:t>اطلاعات دیداری </a:t>
            </a:r>
            <a:r>
              <a:rPr lang="fa-IR" sz="2400" b="1" dirty="0" smtClean="0">
                <a:cs typeface="B Nazanin" panose="00000400000000000000" pitchFamily="2" charset="-78"/>
              </a:rPr>
              <a:t>و </a:t>
            </a:r>
            <a:r>
              <a:rPr 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4-3 ثانیه </a:t>
            </a:r>
            <a:r>
              <a:rPr lang="fa-IR" sz="2400" b="1" dirty="0" smtClean="0">
                <a:cs typeface="B Nazanin" panose="00000400000000000000" pitchFamily="2" charset="-78"/>
              </a:rPr>
              <a:t>برای </a:t>
            </a:r>
            <a:r>
              <a:rPr lang="fa-IR" sz="2400" b="1" dirty="0" smtClean="0">
                <a:solidFill>
                  <a:srgbClr val="00B0F0"/>
                </a:solidFill>
                <a:cs typeface="B Nazanin" panose="00000400000000000000" pitchFamily="2" charset="-78"/>
              </a:rPr>
              <a:t>اطلاعات شنیداری</a:t>
            </a:r>
            <a:r>
              <a:rPr lang="fa-IR" sz="2400" b="1" dirty="0" smtClean="0">
                <a:cs typeface="B Nazanin" panose="00000400000000000000" pitchFamily="2" charset="-78"/>
              </a:rPr>
              <a:t>).</a:t>
            </a: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اگر به خاطرات حسی </a:t>
            </a: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توجه</a:t>
            </a:r>
            <a:r>
              <a:rPr lang="fa-IR" sz="2400" b="1" dirty="0">
                <a:cs typeface="B Nazanin" panose="00000400000000000000" pitchFamily="2" charset="-78"/>
              </a:rPr>
              <a:t> کنیم، اطلاعات به مرحله بعدی یعنی حافظه کوتاه‌مدت انتقال داده می‌شوند.</a:t>
            </a:r>
          </a:p>
          <a:p>
            <a:pPr algn="r" rtl="1"/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996633"/>
                </a:solidFill>
              </a:rPr>
              <a:t>keshvari@med.mui.ac.ir</a:t>
            </a:r>
            <a:endParaRPr lang="en-US">
              <a:solidFill>
                <a:srgbClr val="996633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2CED3E-425E-4BC3-923A-12A6DBB2C7A0}" type="slidenum">
              <a:rPr lang="en-US" smtClean="0">
                <a:solidFill>
                  <a:srgbClr val="996633"/>
                </a:solidFill>
              </a:rPr>
              <a:pPr>
                <a:defRPr/>
              </a:pPr>
              <a:t>21</a:t>
            </a:fld>
            <a:endParaRPr lang="en-US">
              <a:solidFill>
                <a:srgbClr val="996633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t="14381" b="7449"/>
          <a:stretch/>
        </p:blipFill>
        <p:spPr>
          <a:xfrm>
            <a:off x="105010" y="65049"/>
            <a:ext cx="5938019" cy="22636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996633"/>
                </a:solidFill>
              </a:rPr>
              <a:t>1404.05.12</a:t>
            </a:r>
            <a:endParaRPr lang="en-US">
              <a:solidFill>
                <a:srgbClr val="9966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905233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58118" y="257407"/>
            <a:ext cx="6909356" cy="1143000"/>
          </a:xfrm>
        </p:spPr>
        <p:txBody>
          <a:bodyPr/>
          <a:lstStyle/>
          <a:p>
            <a:pPr algn="ctr" rtl="1"/>
            <a:r>
              <a:rPr lang="fa-IR" sz="3200" b="1" dirty="0" smtClean="0"/>
              <a:t>حافظه کوتاه‌مدت</a:t>
            </a:r>
            <a:r>
              <a:rPr lang="en-US" sz="3200" b="1" dirty="0"/>
              <a:t>Short-Term Memory</a:t>
            </a:r>
            <a:r>
              <a:rPr lang="en-US" sz="3200" b="1" dirty="0" smtClean="0"/>
              <a:t>)</a:t>
            </a:r>
            <a:r>
              <a:rPr lang="fa-IR" sz="3200" b="1" dirty="0" smtClean="0"/>
              <a:t>)</a:t>
            </a:r>
            <a:endParaRPr lang="en-US" sz="3200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996633"/>
                </a:solidFill>
              </a:rPr>
              <a:t>keshvari@med.mui.ac.ir</a:t>
            </a:r>
            <a:endParaRPr lang="en-US">
              <a:solidFill>
                <a:srgbClr val="996633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2CED3E-425E-4BC3-923A-12A6DBB2C7A0}" type="slidenum">
              <a:rPr lang="en-US" smtClean="0">
                <a:solidFill>
                  <a:srgbClr val="996633"/>
                </a:solidFill>
              </a:rPr>
              <a:pPr>
                <a:defRPr/>
              </a:pPr>
              <a:t>22</a:t>
            </a:fld>
            <a:endParaRPr lang="en-US" dirty="0">
              <a:solidFill>
                <a:srgbClr val="996633"/>
              </a:solidFill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یعنی </a:t>
            </a: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توانایی به‌خاطر سپردن</a:t>
            </a:r>
            <a:r>
              <a:rPr lang="fa-IR" sz="2400" b="1" dirty="0">
                <a:cs typeface="B Nazanin" panose="00000400000000000000" pitchFamily="2" charset="-78"/>
              </a:rPr>
              <a:t> اطلاعاتی که در </a:t>
            </a: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گذشته‌ی نزدیک </a:t>
            </a:r>
            <a:r>
              <a:rPr lang="fa-IR" sz="2400" b="1" dirty="0">
                <a:cs typeface="B Nazanin" panose="00000400000000000000" pitchFamily="2" charset="-78"/>
              </a:rPr>
              <a:t>اتفاق افتاده‌اند</a:t>
            </a:r>
            <a:r>
              <a:rPr lang="fa-IR" sz="2400" b="1" dirty="0" smtClean="0">
                <a:cs typeface="B Nazanin" panose="00000400000000000000" pitchFamily="2" charset="-78"/>
              </a:rPr>
              <a:t>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 smtClean="0">
                <a:cs typeface="B Nazanin" panose="00000400000000000000" pitchFamily="2" charset="-78"/>
              </a:rPr>
              <a:t>این </a:t>
            </a:r>
            <a:r>
              <a:rPr lang="fa-IR" sz="2400" b="1" dirty="0">
                <a:cs typeface="B Nazanin" panose="00000400000000000000" pitchFamily="2" charset="-78"/>
              </a:rPr>
              <a:t>حافظه </a:t>
            </a: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ارتباط نزدیکی با یادگیری </a:t>
            </a:r>
            <a:r>
              <a:rPr lang="fa-IR" sz="2400" b="1" dirty="0">
                <a:cs typeface="B Nazanin" panose="00000400000000000000" pitchFamily="2" charset="-78"/>
              </a:rPr>
              <a:t>دارد</a:t>
            </a:r>
            <a:r>
              <a:rPr lang="fa-IR" sz="2400" b="1" dirty="0" smtClean="0">
                <a:cs typeface="B Nazanin" panose="00000400000000000000" pitchFamily="2" charset="-78"/>
              </a:rPr>
              <a:t>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نقص </a:t>
            </a: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این حافظه </a:t>
            </a:r>
            <a:r>
              <a:rPr lang="fa-IR" sz="2400" b="1" dirty="0">
                <a:cs typeface="B Nazanin" panose="00000400000000000000" pitchFamily="2" charset="-78"/>
              </a:rPr>
              <a:t>می‌تواند جدی باشد و </a:t>
            </a: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منجر به مشکل در یادگیری و ثبت اطلاعات جدید </a:t>
            </a:r>
            <a:r>
              <a:rPr lang="fa-IR" sz="2400" b="1" dirty="0">
                <a:cs typeface="B Nazanin" panose="00000400000000000000" pitchFamily="2" charset="-78"/>
              </a:rPr>
              <a:t>شود</a:t>
            </a:r>
            <a:r>
              <a:rPr lang="fa-IR" sz="2400" b="1" dirty="0" smtClean="0">
                <a:cs typeface="B Nazanin" panose="00000400000000000000" pitchFamily="2" charset="-78"/>
              </a:rPr>
              <a:t>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 smtClean="0">
                <a:cs typeface="B Nazanin" panose="00000400000000000000" pitchFamily="2" charset="-78"/>
              </a:rPr>
              <a:t>در این مرحله </a:t>
            </a:r>
            <a:r>
              <a:rPr 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رمز گذاری </a:t>
            </a:r>
            <a:r>
              <a:rPr lang="fa-IR" sz="2400" b="1" dirty="0" smtClean="0">
                <a:cs typeface="B Nazanin" panose="00000400000000000000" pitchFamily="2" charset="-78"/>
              </a:rPr>
              <a:t>انجام می شود.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/>
          <a:srcRect l="21740" t="47884" r="27825" b="16498"/>
          <a:stretch/>
        </p:blipFill>
        <p:spPr>
          <a:xfrm>
            <a:off x="289932" y="4285786"/>
            <a:ext cx="4928839" cy="27208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996633"/>
                </a:solidFill>
              </a:rPr>
              <a:t>1404.05.12</a:t>
            </a:r>
            <a:endParaRPr lang="en-US">
              <a:solidFill>
                <a:srgbClr val="9966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050176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b="1" dirty="0" smtClean="0"/>
              <a:t>حافظه فعال</a:t>
            </a:r>
            <a:r>
              <a:rPr lang="en-US" b="1" dirty="0" smtClean="0"/>
              <a:t>Working </a:t>
            </a:r>
            <a:r>
              <a:rPr lang="en-US" b="1" dirty="0"/>
              <a:t>Memory</a:t>
            </a:r>
            <a:r>
              <a:rPr lang="en-US" b="1" dirty="0" smtClean="0"/>
              <a:t>)</a:t>
            </a:r>
            <a:r>
              <a:rPr lang="fa-IR" b="1" dirty="0" smtClean="0"/>
              <a:t>)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>
              <a:lnSpc>
                <a:spcPct val="200000"/>
              </a:lnSpc>
            </a:pPr>
            <a:r>
              <a:rPr lang="fa-IR" sz="2000" b="1" dirty="0">
                <a:cs typeface="B Nazanin" panose="00000400000000000000" pitchFamily="2" charset="-78"/>
              </a:rPr>
              <a:t>منظور از این نوع حافظه، 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توانایی نگهداری موقت اطلاعات در ذهن و دستکاری آن است </a:t>
            </a:r>
            <a:r>
              <a:rPr lang="fa-IR" sz="2000" b="1" dirty="0">
                <a:cs typeface="B Nazanin" panose="00000400000000000000" pitchFamily="2" charset="-78"/>
              </a:rPr>
              <a:t>و مشخصه‌ی بارز آن 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گنجایش کم </a:t>
            </a:r>
            <a:r>
              <a:rPr lang="fa-IR" sz="2000" b="1" dirty="0">
                <a:cs typeface="B Nazanin" panose="00000400000000000000" pitchFamily="2" charset="-78"/>
              </a:rPr>
              <a:t>است.</a:t>
            </a:r>
          </a:p>
          <a:p>
            <a:pPr algn="r" rtl="1">
              <a:lnSpc>
                <a:spcPct val="200000"/>
              </a:lnSpc>
            </a:pPr>
            <a:r>
              <a:rPr lang="fa-IR" sz="2000" b="1" dirty="0">
                <a:cs typeface="B Nazanin" panose="00000400000000000000" pitchFamily="2" charset="-78"/>
              </a:rPr>
              <a:t>به‌عنوان مثال: 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حفظ کردن یک شماره تلفن و سپس شماره‌گیری</a:t>
            </a:r>
            <a:r>
              <a:rPr lang="fa-IR" sz="2000" b="1" dirty="0">
                <a:cs typeface="B Nazanin" panose="00000400000000000000" pitchFamily="2" charset="-78"/>
              </a:rPr>
              <a:t>.</a:t>
            </a:r>
          </a:p>
          <a:p>
            <a:pPr algn="r" rtl="1">
              <a:lnSpc>
                <a:spcPct val="200000"/>
              </a:lnSpc>
            </a:pPr>
            <a:r>
              <a:rPr lang="fa-IR" sz="2000" b="1" dirty="0">
                <a:cs typeface="B Nazanin" panose="00000400000000000000" pitchFamily="2" charset="-78"/>
              </a:rPr>
              <a:t>حافظه‌ی فعال در 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مهارت‌های دیگر شناختی مثل تصمیم‌گیری، توانایی حل مسئله و پردازش زبان </a:t>
            </a:r>
            <a:r>
              <a:rPr lang="fa-IR" sz="2000" b="1" dirty="0">
                <a:cs typeface="B Nazanin" panose="00000400000000000000" pitchFamily="2" charset="-78"/>
              </a:rPr>
              <a:t>تأثیر دارد.</a:t>
            </a:r>
          </a:p>
          <a:p>
            <a:pPr algn="r" rtl="1">
              <a:lnSpc>
                <a:spcPct val="200000"/>
              </a:lnSpc>
            </a:pPr>
            <a:r>
              <a:rPr lang="fa-IR" sz="2000" b="1" dirty="0">
                <a:cs typeface="B Nazanin" panose="00000400000000000000" pitchFamily="2" charset="-78"/>
              </a:rPr>
              <a:t>حافظه‌ی فعال در واقع 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تلفیقی از حافظه کوتاه‌مدت است به‌اضافه‌ی عنصر توجه </a:t>
            </a:r>
            <a:r>
              <a:rPr lang="fa-IR" sz="2000" b="1" dirty="0">
                <a:cs typeface="B Nazanin" panose="00000400000000000000" pitchFamily="2" charset="-78"/>
              </a:rPr>
              <a:t>و یک 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سیستم پویا </a:t>
            </a:r>
            <a:r>
              <a:rPr lang="fa-IR" sz="2000" b="1" dirty="0">
                <a:cs typeface="B Nazanin" panose="00000400000000000000" pitchFamily="2" charset="-78"/>
              </a:rPr>
              <a:t>است.</a:t>
            </a:r>
          </a:p>
          <a:p>
            <a:pPr algn="r" rtl="1">
              <a:lnSpc>
                <a:spcPct val="200000"/>
              </a:lnSpc>
            </a:pPr>
            <a:r>
              <a:rPr lang="fa-IR" sz="2000" b="1" dirty="0" smtClean="0">
                <a:solidFill>
                  <a:srgbClr val="00B0F0"/>
                </a:solidFill>
                <a:cs typeface="B Nazanin" panose="00000400000000000000" pitchFamily="2" charset="-78"/>
              </a:rPr>
              <a:t>این </a:t>
            </a:r>
            <a:r>
              <a:rPr lang="fa-IR" sz="2000" b="1" dirty="0">
                <a:solidFill>
                  <a:srgbClr val="00B0F0"/>
                </a:solidFill>
                <a:cs typeface="B Nazanin" panose="00000400000000000000" pitchFamily="2" charset="-78"/>
              </a:rPr>
              <a:t>حافظه در دوران سالمندی اختلال پیدا می‌کند.</a:t>
            </a:r>
          </a:p>
          <a:p>
            <a:pPr algn="r" rtl="1"/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996633"/>
                </a:solidFill>
              </a:rPr>
              <a:t>keshvari@med.mui.ac.ir</a:t>
            </a:r>
            <a:endParaRPr lang="en-US">
              <a:solidFill>
                <a:srgbClr val="996633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2CED3E-425E-4BC3-923A-12A6DBB2C7A0}" type="slidenum">
              <a:rPr lang="en-US" smtClean="0">
                <a:solidFill>
                  <a:srgbClr val="996633"/>
                </a:solidFill>
              </a:rPr>
              <a:pPr>
                <a:defRPr/>
              </a:pPr>
              <a:t>23</a:t>
            </a:fld>
            <a:endParaRPr lang="en-US">
              <a:solidFill>
                <a:srgbClr val="996633"/>
              </a:solidFill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996633"/>
                </a:solidFill>
              </a:rPr>
              <a:t>1404.05.12</a:t>
            </a:r>
            <a:endParaRPr lang="en-US">
              <a:solidFill>
                <a:srgbClr val="9966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75946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sz="3600" b="1" dirty="0" smtClean="0"/>
              <a:t>مقایسه </a:t>
            </a:r>
            <a:r>
              <a:rPr lang="fa-IR" sz="3600" b="1" dirty="0"/>
              <a:t>اثرات سالمندی بر حافظه فعال و </a:t>
            </a:r>
            <a:r>
              <a:rPr lang="fa-IR" sz="3600" b="1" dirty="0" smtClean="0"/>
              <a:t>کوتاه‌مدت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در حالی‌که تمام اندازه‌های حافظه کاری و کوتاه‌مدت همراه با سن کاهش می‌یابد، این </a:t>
            </a: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کاهش</a:t>
            </a:r>
            <a:r>
              <a:rPr lang="fa-IR" sz="2400" b="1" dirty="0">
                <a:cs typeface="B Nazanin" panose="00000400000000000000" pitchFamily="2" charset="-78"/>
              </a:rPr>
              <a:t> در </a:t>
            </a: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حافظه کاری بیشتر از حافظه کوتاه‌مدت </a:t>
            </a:r>
            <a:r>
              <a:rPr lang="fa-IR" sz="2400" b="1" dirty="0">
                <a:cs typeface="B Nazanin" panose="00000400000000000000" pitchFamily="2" charset="-78"/>
              </a:rPr>
              <a:t>است.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بر این اساس، به نظر می‌رسد </a:t>
            </a: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سالمندان بیشتر در تکالیفی که نیازمند اندوزش و پردازش </a:t>
            </a:r>
            <a:r>
              <a:rPr lang="fa-IR" sz="2400" b="1" dirty="0">
                <a:cs typeface="B Nazanin" panose="00000400000000000000" pitchFamily="2" charset="-78"/>
              </a:rPr>
              <a:t>است، </a:t>
            </a:r>
            <a:r>
              <a:rPr lang="fa-IR" sz="2400" b="1" dirty="0">
                <a:solidFill>
                  <a:srgbClr val="00B0F0"/>
                </a:solidFill>
                <a:cs typeface="B Nazanin" panose="00000400000000000000" pitchFamily="2" charset="-78"/>
              </a:rPr>
              <a:t>در مقایسه با تکالیفی که صرفاً نیازمند اندوزش </a:t>
            </a:r>
            <a:r>
              <a:rPr lang="fa-IR" sz="2400" b="1" dirty="0">
                <a:cs typeface="B Nazanin" panose="00000400000000000000" pitchFamily="2" charset="-78"/>
              </a:rPr>
              <a:t>هستند، </a:t>
            </a: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آسیب بیشتری می‌بینند.</a:t>
            </a:r>
          </a:p>
          <a:p>
            <a:pPr algn="r" rtl="1"/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996633"/>
                </a:solidFill>
              </a:rPr>
              <a:t>keshvari@med.mui.ac.ir</a:t>
            </a:r>
            <a:endParaRPr lang="en-US">
              <a:solidFill>
                <a:srgbClr val="996633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2CED3E-425E-4BC3-923A-12A6DBB2C7A0}" type="slidenum">
              <a:rPr lang="en-US" smtClean="0">
                <a:solidFill>
                  <a:srgbClr val="996633"/>
                </a:solidFill>
              </a:rPr>
              <a:pPr>
                <a:defRPr/>
              </a:pPr>
              <a:t>24</a:t>
            </a:fld>
            <a:endParaRPr lang="en-US">
              <a:solidFill>
                <a:srgbClr val="996633"/>
              </a:solidFill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996633"/>
                </a:solidFill>
              </a:rPr>
              <a:t>1404.05.12</a:t>
            </a:r>
            <a:endParaRPr lang="en-US">
              <a:solidFill>
                <a:srgbClr val="9966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508720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b="1" dirty="0"/>
              <a:t>حافظه رویدادی </a:t>
            </a:r>
            <a:r>
              <a:rPr lang="en-US" b="1" dirty="0" smtClean="0"/>
              <a:t>(Episodic </a:t>
            </a:r>
            <a:r>
              <a:rPr lang="en-US" b="1" dirty="0"/>
              <a:t>Memory)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38351" y="1790700"/>
            <a:ext cx="10168467" cy="4914900"/>
          </a:xfrm>
        </p:spPr>
        <p:txBody>
          <a:bodyPr/>
          <a:lstStyle/>
          <a:p>
            <a:pPr algn="r" rtl="1">
              <a:lnSpc>
                <a:spcPct val="150000"/>
              </a:lnSpc>
            </a:pPr>
            <a:r>
              <a:rPr lang="fa-IR" sz="1800" b="1" dirty="0">
                <a:solidFill>
                  <a:srgbClr val="FF0000"/>
                </a:solidFill>
                <a:cs typeface="B Nazanin" panose="00000400000000000000" pitchFamily="2" charset="-78"/>
              </a:rPr>
              <a:t>حافظه‌ی رویدادی </a:t>
            </a:r>
            <a:r>
              <a:rPr lang="fa-IR" sz="1800" b="1" dirty="0">
                <a:cs typeface="B Nazanin" panose="00000400000000000000" pitchFamily="2" charset="-78"/>
              </a:rPr>
              <a:t>توانایی </a:t>
            </a:r>
            <a:r>
              <a:rPr lang="fa-IR" sz="1800" b="1" dirty="0">
                <a:solidFill>
                  <a:srgbClr val="FF0000"/>
                </a:solidFill>
                <a:cs typeface="B Nazanin" panose="00000400000000000000" pitchFamily="2" charset="-78"/>
              </a:rPr>
              <a:t>به‌خاطر سپردن تجارب فردی از وقایعی </a:t>
            </a:r>
            <a:r>
              <a:rPr lang="fa-IR" sz="1800" b="1" dirty="0">
                <a:cs typeface="B Nazanin" panose="00000400000000000000" pitchFamily="2" charset="-78"/>
              </a:rPr>
              <a:t>است که </a:t>
            </a:r>
            <a:r>
              <a:rPr lang="fa-IR" sz="1800" b="1" dirty="0">
                <a:solidFill>
                  <a:srgbClr val="FF0000"/>
                </a:solidFill>
                <a:cs typeface="B Nazanin" panose="00000400000000000000" pitchFamily="2" charset="-78"/>
              </a:rPr>
              <a:t>در زمان و مکان‌های مشخصی </a:t>
            </a:r>
            <a:r>
              <a:rPr lang="fa-IR" sz="1800" b="1" dirty="0">
                <a:cs typeface="B Nazanin" panose="00000400000000000000" pitchFamily="2" charset="-78"/>
              </a:rPr>
              <a:t>اتفاق افتاده‌اند.</a:t>
            </a:r>
          </a:p>
          <a:p>
            <a:pPr algn="r" rtl="1">
              <a:lnSpc>
                <a:spcPct val="150000"/>
              </a:lnSpc>
            </a:pPr>
            <a:r>
              <a:rPr lang="fa-IR" sz="1800" b="1" dirty="0">
                <a:cs typeface="B Nazanin" panose="00000400000000000000" pitchFamily="2" charset="-78"/>
              </a:rPr>
              <a:t>از این حافظه برای پاسخ به سوالاتی مانند «دیشب چه‌کار کردی؟» یا یادآوری اولین باری که برف دیدیم یا در دریا شنا کردیم استفاده می‌کنیم.</a:t>
            </a:r>
          </a:p>
          <a:p>
            <a:pPr algn="r" rtl="1">
              <a:lnSpc>
                <a:spcPct val="150000"/>
              </a:lnSpc>
            </a:pPr>
            <a:r>
              <a:rPr lang="fa-IR" sz="1800" b="1" dirty="0">
                <a:cs typeface="B Nazanin" panose="00000400000000000000" pitchFamily="2" charset="-78"/>
              </a:rPr>
              <a:t>خاطرات، به‌خصوص </a:t>
            </a:r>
            <a:r>
              <a:rPr lang="fa-IR" sz="1800" b="1" dirty="0">
                <a:solidFill>
                  <a:srgbClr val="FF0000"/>
                </a:solidFill>
                <a:cs typeface="B Nazanin" panose="00000400000000000000" pitchFamily="2" charset="-78"/>
              </a:rPr>
              <a:t>اتفاقات مهم</a:t>
            </a:r>
            <a:r>
              <a:rPr lang="fa-IR" sz="1800" b="1" dirty="0">
                <a:cs typeface="B Nazanin" panose="00000400000000000000" pitchFamily="2" charset="-78"/>
              </a:rPr>
              <a:t>، راحت‌تر به یاد آورده می‌شوند.</a:t>
            </a:r>
          </a:p>
          <a:p>
            <a:pPr algn="ctr" rtl="1">
              <a:lnSpc>
                <a:spcPct val="150000"/>
              </a:lnSpc>
            </a:pPr>
            <a:r>
              <a:rPr lang="fa-IR" sz="1800" b="1" dirty="0">
                <a:solidFill>
                  <a:srgbClr val="00B0F0"/>
                </a:solidFill>
                <a:cs typeface="B Nazanin" panose="00000400000000000000" pitchFamily="2" charset="-78"/>
              </a:rPr>
              <a:t>این نوع حافظه در دوران سالمندی دچار اختلال می‌شود.</a:t>
            </a:r>
          </a:p>
          <a:p>
            <a:pPr algn="r" rtl="1">
              <a:lnSpc>
                <a:spcPct val="150000"/>
              </a:lnSpc>
            </a:pPr>
            <a:r>
              <a:rPr lang="fa-IR" sz="1800" b="1" dirty="0">
                <a:cs typeface="B Nazanin" panose="00000400000000000000" pitchFamily="2" charset="-78"/>
              </a:rPr>
              <a:t>کاهش حافظه‌ی اپیزودیک ممکن است باعث شود </a:t>
            </a:r>
            <a:r>
              <a:rPr lang="fa-IR" sz="1800" b="1" dirty="0">
                <a:solidFill>
                  <a:srgbClr val="FF0000"/>
                </a:solidFill>
                <a:cs typeface="B Nazanin" panose="00000400000000000000" pitchFamily="2" charset="-78"/>
              </a:rPr>
              <a:t>سالمندان به‌ویژه در مورد وقایع اخیر دچار فراموشی شوند</a:t>
            </a:r>
            <a:r>
              <a:rPr lang="fa-IR" sz="1800" b="1" dirty="0" smtClean="0">
                <a:cs typeface="B Nazanin" panose="00000400000000000000" pitchFamily="2" charset="-78"/>
              </a:rPr>
              <a:t>.</a:t>
            </a:r>
            <a:endParaRPr lang="en-US" sz="1800" b="1" dirty="0" smtClean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0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 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نکات </a:t>
            </a:r>
            <a:r>
              <a:rPr lang="fa-IR" sz="20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کلیدی:</a:t>
            </a:r>
          </a:p>
          <a:p>
            <a:pPr algn="r" rtl="1">
              <a:lnSpc>
                <a:spcPct val="150000"/>
              </a:lnSpc>
            </a:pPr>
            <a:r>
              <a:rPr lang="fa-IR" sz="18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حافظه </a:t>
            </a:r>
            <a:r>
              <a:rPr lang="fa-IR" sz="1800" b="1" dirty="0">
                <a:solidFill>
                  <a:srgbClr val="FF0000"/>
                </a:solidFill>
                <a:cs typeface="B Nazanin" panose="00000400000000000000" pitchFamily="2" charset="-78"/>
              </a:rPr>
              <a:t>رویدادی بخشی از حافظه بلندمدت </a:t>
            </a:r>
            <a:r>
              <a:rPr lang="fa-IR" sz="1800" b="1" dirty="0">
                <a:cs typeface="B Nazanin" panose="00000400000000000000" pitchFamily="2" charset="-78"/>
              </a:rPr>
              <a:t>است که به </a:t>
            </a:r>
            <a:r>
              <a:rPr lang="fa-IR" sz="1800" b="1" dirty="0">
                <a:solidFill>
                  <a:srgbClr val="FF0000"/>
                </a:solidFill>
                <a:cs typeface="B Nazanin" panose="00000400000000000000" pitchFamily="2" charset="-78"/>
              </a:rPr>
              <a:t>تجربیات شخصی </a:t>
            </a:r>
            <a:r>
              <a:rPr lang="fa-IR" sz="1800" b="1" dirty="0">
                <a:cs typeface="B Nazanin" panose="00000400000000000000" pitchFamily="2" charset="-78"/>
              </a:rPr>
              <a:t>مربوط می‌شود</a:t>
            </a:r>
            <a:r>
              <a:rPr lang="fa-IR" sz="1800" b="1" dirty="0" smtClean="0">
                <a:cs typeface="B Nazanin" panose="00000400000000000000" pitchFamily="2" charset="-78"/>
              </a:rPr>
              <a:t>.</a:t>
            </a:r>
            <a:endParaRPr lang="en-US" sz="1800" b="1" dirty="0" smtClean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1800" b="1" dirty="0" smtClean="0">
                <a:cs typeface="B Nazanin" panose="00000400000000000000" pitchFamily="2" charset="-78"/>
              </a:rPr>
              <a:t>با </a:t>
            </a:r>
            <a:r>
              <a:rPr lang="fa-IR" sz="1800" b="1" dirty="0">
                <a:cs typeface="B Nazanin" panose="00000400000000000000" pitchFamily="2" charset="-78"/>
              </a:rPr>
              <a:t>افزایش سن، ت</a:t>
            </a:r>
            <a:r>
              <a:rPr lang="fa-IR" sz="1800" b="1" dirty="0">
                <a:solidFill>
                  <a:srgbClr val="00B0F0"/>
                </a:solidFill>
                <a:cs typeface="B Nazanin" panose="00000400000000000000" pitchFamily="2" charset="-78"/>
              </a:rPr>
              <a:t>وانایی یادآوری جزئیات وقایع اخیر کاهش می‌یابد</a:t>
            </a:r>
            <a:r>
              <a:rPr lang="fa-IR" sz="1800" b="1" dirty="0">
                <a:cs typeface="B Nazanin" panose="00000400000000000000" pitchFamily="2" charset="-78"/>
              </a:rPr>
              <a:t>، در حالی‌که </a:t>
            </a:r>
            <a:r>
              <a:rPr lang="fa-IR" sz="1800" b="1" dirty="0">
                <a:solidFill>
                  <a:srgbClr val="00B0F0"/>
                </a:solidFill>
                <a:cs typeface="B Nazanin" panose="00000400000000000000" pitchFamily="2" charset="-78"/>
              </a:rPr>
              <a:t>خاطرات قدیمی‌تر ممکن است بهتر حفظ شوند</a:t>
            </a:r>
            <a:r>
              <a:rPr lang="fa-IR" sz="1800" b="1" dirty="0" smtClean="0">
                <a:cs typeface="B Nazanin" panose="00000400000000000000" pitchFamily="2" charset="-78"/>
              </a:rPr>
              <a:t>.</a:t>
            </a:r>
            <a:endParaRPr lang="en-US" sz="1800" b="1" dirty="0" smtClean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18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این </a:t>
            </a:r>
            <a:r>
              <a:rPr lang="fa-IR" sz="1800" b="1" dirty="0">
                <a:solidFill>
                  <a:srgbClr val="FF0000"/>
                </a:solidFill>
                <a:cs typeface="B Nazanin" panose="00000400000000000000" pitchFamily="2" charset="-78"/>
              </a:rPr>
              <a:t>نوع حافظه برای زندگی روزمره، تعاملات اجتماعی و هویت فردی بسیار مهم است.</a:t>
            </a:r>
          </a:p>
          <a:p>
            <a:pPr algn="r" rtl="1"/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2CED3E-425E-4BC3-923A-12A6DBB2C7A0}" type="slidenum">
              <a:rPr lang="en-US" smtClean="0">
                <a:solidFill>
                  <a:srgbClr val="996633"/>
                </a:solidFill>
              </a:rPr>
              <a:pPr>
                <a:defRPr/>
              </a:pPr>
              <a:t>25</a:t>
            </a:fld>
            <a:endParaRPr lang="en-US">
              <a:solidFill>
                <a:srgbClr val="996633"/>
              </a:solidFill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996633"/>
                </a:solidFill>
              </a:rPr>
              <a:t>1404.05.12</a:t>
            </a:r>
            <a:endParaRPr lang="en-US">
              <a:solidFill>
                <a:srgbClr val="996633"/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996633"/>
                </a:solidFill>
              </a:rPr>
              <a:t>keshvari@med.mui.ac.ir</a:t>
            </a:r>
            <a:endParaRPr lang="en-US">
              <a:solidFill>
                <a:srgbClr val="9966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01032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b="1" dirty="0"/>
              <a:t>حافظه رویه‌ای </a:t>
            </a:r>
            <a:r>
              <a:rPr lang="en-US" b="1" dirty="0" smtClean="0"/>
              <a:t>(Procedural </a:t>
            </a:r>
            <a:r>
              <a:rPr lang="en-US" b="1" dirty="0"/>
              <a:t>Memory)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55800" y="1790700"/>
            <a:ext cx="10168467" cy="5067300"/>
          </a:xfrm>
        </p:spPr>
        <p:txBody>
          <a:bodyPr/>
          <a:lstStyle/>
          <a:p>
            <a:pPr algn="r" rtl="1">
              <a:lnSpc>
                <a:spcPct val="150000"/>
              </a:lnSpc>
            </a:pPr>
            <a:r>
              <a:rPr lang="fa-IR" sz="2000" dirty="0" smtClean="0">
                <a:cs typeface="B Nazanin" panose="00000400000000000000" pitchFamily="2" charset="-78"/>
              </a:rPr>
              <a:t>حافظه </a:t>
            </a:r>
            <a:r>
              <a:rPr lang="fa-IR" sz="2000" dirty="0">
                <a:cs typeface="B Nazanin" panose="00000400000000000000" pitchFamily="2" charset="-78"/>
              </a:rPr>
              <a:t>رویه‌ای </a:t>
            </a:r>
            <a:r>
              <a:rPr lang="fa-IR" sz="2000" dirty="0">
                <a:solidFill>
                  <a:srgbClr val="FF0000"/>
                </a:solidFill>
                <a:cs typeface="B Nazanin" panose="00000400000000000000" pitchFamily="2" charset="-78"/>
              </a:rPr>
              <a:t>شامل توانایی‌های ذهنی و جسمی </a:t>
            </a:r>
            <a:r>
              <a:rPr lang="fa-IR" sz="2000" dirty="0">
                <a:cs typeface="B Nazanin" panose="00000400000000000000" pitchFamily="2" charset="-78"/>
              </a:rPr>
              <a:t>است که </a:t>
            </a:r>
            <a:r>
              <a:rPr lang="fa-IR" sz="2000" dirty="0">
                <a:solidFill>
                  <a:srgbClr val="FF0000"/>
                </a:solidFill>
                <a:cs typeface="B Nazanin" panose="00000400000000000000" pitchFamily="2" charset="-78"/>
              </a:rPr>
              <a:t>در طول زمان کسب شده‌اند</a:t>
            </a:r>
            <a:r>
              <a:rPr lang="fa-IR" sz="2000" dirty="0">
                <a:cs typeface="B Nazanin" panose="00000400000000000000" pitchFamily="2" charset="-78"/>
              </a:rPr>
              <a:t>، مانند </a:t>
            </a:r>
            <a:r>
              <a:rPr lang="fa-IR" sz="2000" dirty="0">
                <a:solidFill>
                  <a:srgbClr val="00B0F0"/>
                </a:solidFill>
                <a:cs typeface="B Nazanin" panose="00000400000000000000" pitchFamily="2" charset="-78"/>
              </a:rPr>
              <a:t>رانندگی، دوچرخه‌سواری، نوشتن، و تایپ کردن با صفحه‌کلید.</a:t>
            </a:r>
          </a:p>
          <a:p>
            <a:pPr algn="r" rtl="1">
              <a:lnSpc>
                <a:spcPct val="150000"/>
              </a:lnSpc>
            </a:pPr>
            <a:r>
              <a:rPr lang="fa-IR" sz="2000" dirty="0">
                <a:cs typeface="B Nazanin" panose="00000400000000000000" pitchFamily="2" charset="-78"/>
              </a:rPr>
              <a:t>این نوع حافظه </a:t>
            </a:r>
            <a:r>
              <a:rPr lang="fa-IR" sz="2000" dirty="0">
                <a:solidFill>
                  <a:srgbClr val="FF0000"/>
                </a:solidFill>
                <a:cs typeface="B Nazanin" panose="00000400000000000000" pitchFamily="2" charset="-78"/>
              </a:rPr>
              <a:t>معمولاً به‌صورت خودکار و بدون تفکر آگاهانه عمل می‌کند.</a:t>
            </a:r>
          </a:p>
          <a:p>
            <a:pPr algn="ctr" rtl="1">
              <a:lnSpc>
                <a:spcPct val="150000"/>
              </a:lnSpc>
            </a:pPr>
            <a:r>
              <a:rPr lang="fa-IR" sz="2000" dirty="0">
                <a:solidFill>
                  <a:srgbClr val="00B0F0"/>
                </a:solidFill>
                <a:cs typeface="B Nazanin" panose="00000400000000000000" pitchFamily="2" charset="-78"/>
              </a:rPr>
              <a:t>حافظه رویه‌ای تحت تأثیر افزایش سن قرار نمی‌گیرد.</a:t>
            </a:r>
          </a:p>
          <a:p>
            <a:pPr algn="r" rtl="1">
              <a:lnSpc>
                <a:spcPct val="150000"/>
              </a:lnSpc>
            </a:pPr>
            <a:r>
              <a:rPr lang="fa-IR" sz="2000" dirty="0">
                <a:solidFill>
                  <a:srgbClr val="FF0000"/>
                </a:solidFill>
                <a:cs typeface="B Nazanin" panose="00000400000000000000" pitchFamily="2" charset="-78"/>
              </a:rPr>
              <a:t>توانایی انجام فعالیت‌های آموخته‌شده قبلی تغییر نمی‌کند</a:t>
            </a:r>
            <a:r>
              <a:rPr lang="fa-IR" sz="2000" dirty="0">
                <a:cs typeface="B Nazanin" panose="00000400000000000000" pitchFamily="2" charset="-78"/>
              </a:rPr>
              <a:t>، اما </a:t>
            </a:r>
            <a:r>
              <a:rPr lang="fa-IR" sz="2000" dirty="0">
                <a:solidFill>
                  <a:srgbClr val="00B0F0"/>
                </a:solidFill>
                <a:cs typeface="B Nazanin" panose="00000400000000000000" pitchFamily="2" charset="-78"/>
              </a:rPr>
              <a:t>یادگیری فعالیت‌های جدید نیازمند زمان و تمرین بیشتری برای ثبت در حافظه رویه‌ای است</a:t>
            </a:r>
            <a:r>
              <a:rPr lang="fa-IR" sz="2000" dirty="0" smtClean="0">
                <a:solidFill>
                  <a:srgbClr val="00B0F0"/>
                </a:solidFill>
                <a:cs typeface="B Nazanin" panose="00000400000000000000" pitchFamily="2" charset="-78"/>
              </a:rPr>
              <a:t>.</a:t>
            </a:r>
            <a:endParaRPr lang="en-US" sz="2000" dirty="0" smtClean="0">
              <a:solidFill>
                <a:srgbClr val="00B0F0"/>
              </a:solidFill>
              <a:cs typeface="B Nazanin" panose="00000400000000000000" pitchFamily="2" charset="-78"/>
            </a:endParaRPr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sz="2000" dirty="0">
                <a:cs typeface="B Nazanin" panose="00000400000000000000" pitchFamily="2" charset="-78"/>
              </a:rPr>
              <a:t>نکات </a:t>
            </a:r>
            <a:r>
              <a:rPr lang="fa-IR" sz="2000" dirty="0" smtClean="0">
                <a:cs typeface="B Nazanin" panose="00000400000000000000" pitchFamily="2" charset="-78"/>
              </a:rPr>
              <a:t>کلیدی</a:t>
            </a:r>
            <a:endParaRPr lang="en-US" sz="2000" dirty="0" smtClean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000" dirty="0" smtClean="0">
                <a:solidFill>
                  <a:srgbClr val="FF0000"/>
                </a:solidFill>
                <a:cs typeface="B Nazanin" panose="00000400000000000000" pitchFamily="2" charset="-78"/>
              </a:rPr>
              <a:t>حافظه </a:t>
            </a:r>
            <a:r>
              <a:rPr lang="fa-IR" sz="2000" dirty="0">
                <a:solidFill>
                  <a:srgbClr val="FF0000"/>
                </a:solidFill>
                <a:cs typeface="B Nazanin" panose="00000400000000000000" pitchFamily="2" charset="-78"/>
              </a:rPr>
              <a:t>رویه‌ای بخشی از حافظه بلندمدت </a:t>
            </a:r>
            <a:r>
              <a:rPr lang="fa-IR" sz="2000" dirty="0">
                <a:cs typeface="B Nazanin" panose="00000400000000000000" pitchFamily="2" charset="-78"/>
              </a:rPr>
              <a:t>است که </a:t>
            </a:r>
            <a:r>
              <a:rPr lang="fa-IR" sz="2000" dirty="0">
                <a:solidFill>
                  <a:srgbClr val="FF0000"/>
                </a:solidFill>
                <a:cs typeface="B Nazanin" panose="00000400000000000000" pitchFamily="2" charset="-78"/>
              </a:rPr>
              <a:t>مربوط به مهارت‌ها و عادت‌هاست</a:t>
            </a:r>
            <a:r>
              <a:rPr lang="fa-IR" sz="2000" dirty="0" smtClean="0">
                <a:cs typeface="B Nazanin" panose="00000400000000000000" pitchFamily="2" charset="-78"/>
              </a:rPr>
              <a:t>.</a:t>
            </a:r>
            <a:endParaRPr lang="en-US" sz="2000" dirty="0" smtClean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000" dirty="0" smtClean="0">
                <a:solidFill>
                  <a:srgbClr val="FF0000"/>
                </a:solidFill>
                <a:cs typeface="B Nazanin" panose="00000400000000000000" pitchFamily="2" charset="-78"/>
              </a:rPr>
              <a:t>برخلاف </a:t>
            </a:r>
            <a:r>
              <a:rPr lang="fa-IR" sz="2000" dirty="0">
                <a:solidFill>
                  <a:srgbClr val="FF0000"/>
                </a:solidFill>
                <a:cs typeface="B Nazanin" panose="00000400000000000000" pitchFamily="2" charset="-78"/>
              </a:rPr>
              <a:t>حافظه رویدادی یا فعال</a:t>
            </a:r>
            <a:r>
              <a:rPr lang="fa-IR" sz="2000" dirty="0">
                <a:cs typeface="B Nazanin" panose="00000400000000000000" pitchFamily="2" charset="-78"/>
              </a:rPr>
              <a:t>، </a:t>
            </a:r>
            <a:r>
              <a:rPr lang="fa-IR" sz="2000" dirty="0">
                <a:solidFill>
                  <a:srgbClr val="00B0F0"/>
                </a:solidFill>
                <a:cs typeface="B Nazanin" panose="00000400000000000000" pitchFamily="2" charset="-78"/>
              </a:rPr>
              <a:t>این نوع حافظه با افزایش سن کمتر دچار افت می‌شود</a:t>
            </a:r>
            <a:r>
              <a:rPr lang="fa-IR" sz="2000" dirty="0" smtClean="0">
                <a:solidFill>
                  <a:srgbClr val="00B0F0"/>
                </a:solidFill>
                <a:cs typeface="B Nazanin" panose="00000400000000000000" pitchFamily="2" charset="-78"/>
              </a:rPr>
              <a:t>.</a:t>
            </a:r>
            <a:endParaRPr lang="en-US" sz="2000" dirty="0" smtClean="0">
              <a:solidFill>
                <a:srgbClr val="00B0F0"/>
              </a:solidFill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000" dirty="0" smtClean="0">
                <a:solidFill>
                  <a:srgbClr val="FF0000"/>
                </a:solidFill>
                <a:cs typeface="B Nazanin" panose="00000400000000000000" pitchFamily="2" charset="-78"/>
              </a:rPr>
              <a:t>یادگیری </a:t>
            </a:r>
            <a:r>
              <a:rPr lang="fa-IR" sz="2000" dirty="0">
                <a:solidFill>
                  <a:srgbClr val="FF0000"/>
                </a:solidFill>
                <a:cs typeface="B Nazanin" panose="00000400000000000000" pitchFamily="2" charset="-78"/>
              </a:rPr>
              <a:t>مهارت‌های جدید </a:t>
            </a:r>
            <a:r>
              <a:rPr lang="fa-IR" sz="2000" dirty="0">
                <a:cs typeface="B Nazanin" panose="00000400000000000000" pitchFamily="2" charset="-78"/>
              </a:rPr>
              <a:t>در سالمندی ممکن است</a:t>
            </a:r>
            <a:r>
              <a:rPr lang="fa-IR" sz="2000" dirty="0">
                <a:solidFill>
                  <a:srgbClr val="FF0000"/>
                </a:solidFill>
                <a:cs typeface="B Nazanin" panose="00000400000000000000" pitchFamily="2" charset="-78"/>
              </a:rPr>
              <a:t> دشوارتر </a:t>
            </a:r>
            <a:r>
              <a:rPr lang="fa-IR" sz="2000" dirty="0">
                <a:cs typeface="B Nazanin" panose="00000400000000000000" pitchFamily="2" charset="-78"/>
              </a:rPr>
              <a:t>باشد، اما </a:t>
            </a:r>
            <a:r>
              <a:rPr lang="fa-IR" sz="2000" dirty="0">
                <a:solidFill>
                  <a:srgbClr val="FF0000"/>
                </a:solidFill>
                <a:cs typeface="B Nazanin" panose="00000400000000000000" pitchFamily="2" charset="-78"/>
              </a:rPr>
              <a:t>مهارت‌های قدیمی حفظ می‌شوند.</a:t>
            </a:r>
          </a:p>
          <a:p>
            <a:pPr algn="r" rtl="1"/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996633"/>
                </a:solidFill>
              </a:rPr>
              <a:t>1404.05.12</a:t>
            </a:r>
            <a:endParaRPr lang="en-US">
              <a:solidFill>
                <a:srgbClr val="996633"/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996633"/>
                </a:solidFill>
              </a:rPr>
              <a:t>keshvari@med.mui.ac.ir</a:t>
            </a:r>
            <a:endParaRPr lang="en-US">
              <a:solidFill>
                <a:srgbClr val="996633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2CED3E-425E-4BC3-923A-12A6DBB2C7A0}" type="slidenum">
              <a:rPr lang="en-US" smtClean="0">
                <a:solidFill>
                  <a:srgbClr val="996633"/>
                </a:solidFill>
              </a:rPr>
              <a:pPr>
                <a:defRPr/>
              </a:pPr>
              <a:t>26</a:t>
            </a:fld>
            <a:endParaRPr lang="en-US">
              <a:solidFill>
                <a:srgbClr val="9966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008573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sz="3600" b="1" dirty="0"/>
              <a:t>حافظه بلندمدت </a:t>
            </a:r>
            <a:r>
              <a:rPr lang="en-US" sz="3600" b="1" dirty="0" smtClean="0"/>
              <a:t>(Long-Term </a:t>
            </a:r>
            <a:r>
              <a:rPr lang="en-US" sz="3600" b="1" dirty="0"/>
              <a:t>Memory)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72733" y="1981200"/>
            <a:ext cx="10168467" cy="4724400"/>
          </a:xfrm>
        </p:spPr>
        <p:txBody>
          <a:bodyPr/>
          <a:lstStyle/>
          <a:p>
            <a:pPr algn="r" rtl="1"/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هر آنچه می‌دانیم، انجام داده‌ایم و تجربه کرده‌ایم </a:t>
            </a:r>
            <a:r>
              <a:rPr lang="fa-IR" sz="2400" b="1" dirty="0">
                <a:cs typeface="B Nazanin" panose="00000400000000000000" pitchFamily="2" charset="-78"/>
              </a:rPr>
              <a:t>در حافظه بلندمدت ذخیره می‌شود.</a:t>
            </a:r>
          </a:p>
          <a:p>
            <a:pPr algn="ctr" rtl="1"/>
            <a:r>
              <a:rPr lang="fa-IR" sz="2400" b="1" dirty="0">
                <a:solidFill>
                  <a:srgbClr val="00B0F0"/>
                </a:solidFill>
                <a:cs typeface="B Nazanin" panose="00000400000000000000" pitchFamily="2" charset="-78"/>
              </a:rPr>
              <a:t>این نوع حافظه تحت تأثیر سالمندی قرار نمی‌گیرد.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افراد سالمند در یادآوری اطلاعات و خاطراتی که قبلاً آموخته‌اند مشکلی ندارند، </a:t>
            </a:r>
            <a:r>
              <a:rPr lang="fa-IR" sz="2400" b="1" dirty="0">
                <a:solidFill>
                  <a:srgbClr val="00B0F0"/>
                </a:solidFill>
                <a:cs typeface="B Nazanin" panose="00000400000000000000" pitchFamily="2" charset="-78"/>
              </a:rPr>
              <a:t>اما برای یادآوری آن‌ها زمان بیشتری نیاز دارند.</a:t>
            </a:r>
          </a:p>
          <a:p>
            <a:pPr marL="0" indent="0" algn="r" rtl="1">
              <a:buNone/>
            </a:pPr>
            <a:endParaRPr lang="fa-IR" sz="2400" b="1" dirty="0" smtClean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b="1" dirty="0" smtClean="0">
                <a:cs typeface="B Nazanin" panose="00000400000000000000" pitchFamily="2" charset="-78"/>
              </a:rPr>
              <a:t>نکات </a:t>
            </a:r>
            <a:r>
              <a:rPr lang="fa-IR" sz="2400" b="1" dirty="0">
                <a:cs typeface="B Nazanin" panose="00000400000000000000" pitchFamily="2" charset="-78"/>
              </a:rPr>
              <a:t>کلیدی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حافظه بلندمدت شامل </a:t>
            </a: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دانش، تجربیات و خاطرات گذشته </a:t>
            </a:r>
            <a:r>
              <a:rPr lang="fa-IR" sz="2400" b="1" dirty="0">
                <a:cs typeface="B Nazanin" panose="00000400000000000000" pitchFamily="2" charset="-78"/>
              </a:rPr>
              <a:t>است.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برخلاف حافظه فعال یا رویدادی، </a:t>
            </a: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حافظه بلندمدت با افزایش سن کمتر دچار اختلال می‌شود</a:t>
            </a:r>
            <a:r>
              <a:rPr lang="fa-IR" sz="2400" b="1" dirty="0">
                <a:cs typeface="B Nazanin" panose="00000400000000000000" pitchFamily="2" charset="-78"/>
              </a:rPr>
              <a:t>.</a:t>
            </a:r>
          </a:p>
          <a:p>
            <a:pPr algn="r" rtl="1"/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سرعت بازیابی اطلاعات ممکن است کاهش یابد</a:t>
            </a:r>
            <a:r>
              <a:rPr lang="fa-IR" sz="2400" b="1" dirty="0">
                <a:cs typeface="B Nazanin" panose="00000400000000000000" pitchFamily="2" charset="-78"/>
              </a:rPr>
              <a:t>، اما </a:t>
            </a:r>
            <a:r>
              <a:rPr lang="fa-IR" sz="2400" b="1" dirty="0">
                <a:solidFill>
                  <a:srgbClr val="00B0F0"/>
                </a:solidFill>
                <a:cs typeface="B Nazanin" panose="00000400000000000000" pitchFamily="2" charset="-78"/>
              </a:rPr>
              <a:t>خود اطلاعات معمولاً حفظ می‌شوند</a:t>
            </a:r>
            <a:r>
              <a:rPr lang="fa-IR" sz="2400" b="1" dirty="0">
                <a:cs typeface="B Nazanin" panose="00000400000000000000" pitchFamily="2" charset="-78"/>
              </a:rPr>
              <a:t>.</a:t>
            </a:r>
          </a:p>
          <a:p>
            <a:pPr algn="r" rtl="1"/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996633"/>
                </a:solidFill>
              </a:rPr>
              <a:t>keshvari@med.mui.ac.ir</a:t>
            </a:r>
            <a:endParaRPr lang="en-US">
              <a:solidFill>
                <a:srgbClr val="996633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2CED3E-425E-4BC3-923A-12A6DBB2C7A0}" type="slidenum">
              <a:rPr lang="en-US" smtClean="0">
                <a:solidFill>
                  <a:srgbClr val="996633"/>
                </a:solidFill>
              </a:rPr>
              <a:pPr>
                <a:defRPr/>
              </a:pPr>
              <a:t>27</a:t>
            </a:fld>
            <a:endParaRPr lang="en-US">
              <a:solidFill>
                <a:srgbClr val="996633"/>
              </a:solidFill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996633"/>
                </a:solidFill>
              </a:rPr>
              <a:t>1404.05.12</a:t>
            </a:r>
            <a:endParaRPr lang="en-US">
              <a:solidFill>
                <a:srgbClr val="9966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45315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sz="4000" b="1" dirty="0"/>
              <a:t>تقسیم‌بندی حافظه بر اساس جهت </a:t>
            </a:r>
            <a:r>
              <a:rPr lang="fa-IR" sz="4000" b="1" dirty="0" smtClean="0"/>
              <a:t>زمانی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 rtl="1"/>
            <a:r>
              <a:rPr lang="fa-IR" sz="2000" b="1" dirty="0" smtClean="0">
                <a:cs typeface="B Nazanin" panose="00000400000000000000" pitchFamily="2" charset="-78"/>
              </a:rPr>
              <a:t>1</a:t>
            </a:r>
            <a:r>
              <a:rPr lang="fa-IR" sz="2000" b="1" dirty="0">
                <a:cs typeface="B Nazanin" panose="00000400000000000000" pitchFamily="2" charset="-78"/>
              </a:rPr>
              <a:t>. 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حافظه </a:t>
            </a:r>
            <a:r>
              <a:rPr lang="fa-IR" sz="20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آینده‌نگر: </a:t>
            </a:r>
            <a:r>
              <a:rPr lang="fa-IR" sz="2000" b="1" dirty="0" smtClean="0">
                <a:cs typeface="B Nazanin" panose="00000400000000000000" pitchFamily="2" charset="-78"/>
              </a:rPr>
              <a:t>توانایی </a:t>
            </a:r>
            <a:r>
              <a:rPr lang="fa-IR" sz="2000" b="1" dirty="0">
                <a:cs typeface="B Nazanin" panose="00000400000000000000" pitchFamily="2" charset="-78"/>
              </a:rPr>
              <a:t>به‌خاطر سپردن 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فعالیت‌هایی که در آینده باید انجام </a:t>
            </a:r>
            <a:r>
              <a:rPr lang="fa-IR" sz="20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شود</a:t>
            </a:r>
            <a:r>
              <a:rPr lang="en-US" sz="2000" b="1" dirty="0" smtClean="0">
                <a:cs typeface="B Nazanin" panose="00000400000000000000" pitchFamily="2" charset="-78"/>
              </a:rPr>
              <a:t>)</a:t>
            </a:r>
            <a:r>
              <a:rPr lang="fa-IR" sz="2000" b="1" dirty="0" smtClean="0">
                <a:cs typeface="B Nazanin" panose="00000400000000000000" pitchFamily="2" charset="-78"/>
              </a:rPr>
              <a:t>نوعی </a:t>
            </a:r>
            <a:r>
              <a:rPr lang="fa-IR" sz="2000" b="1" dirty="0">
                <a:cs typeface="B Nazanin" panose="00000400000000000000" pitchFamily="2" charset="-78"/>
              </a:rPr>
              <a:t>برنامه‌ریزی برای آینده </a:t>
            </a:r>
            <a:r>
              <a:rPr lang="fa-IR" sz="2000" b="1" dirty="0" smtClean="0">
                <a:cs typeface="B Nazanin" panose="00000400000000000000" pitchFamily="2" charset="-78"/>
              </a:rPr>
              <a:t>نزدیک).</a:t>
            </a:r>
            <a:endParaRPr lang="en-US" sz="2000" b="1" dirty="0" smtClean="0">
              <a:cs typeface="B Nazanin" panose="00000400000000000000" pitchFamily="2" charset="-78"/>
            </a:endParaRPr>
          </a:p>
          <a:p>
            <a:pPr algn="just" rtl="1"/>
            <a:r>
              <a:rPr lang="fa-IR" sz="2000" b="1" dirty="0" smtClean="0">
                <a:cs typeface="B Nazanin" panose="00000400000000000000" pitchFamily="2" charset="-78"/>
              </a:rPr>
              <a:t>در </a:t>
            </a:r>
            <a:r>
              <a:rPr lang="fa-IR" sz="2000" b="1" dirty="0">
                <a:cs typeface="B Nazanin" panose="00000400000000000000" pitchFamily="2" charset="-78"/>
              </a:rPr>
              <a:t>سالمندی ممکن است دچار اختلال شود و باعث شود فرد سالمند کارهایی را که قصد انجامشان دارد فراموش </a:t>
            </a:r>
            <a:r>
              <a:rPr lang="fa-IR" sz="2000" b="1" dirty="0" smtClean="0">
                <a:cs typeface="B Nazanin" panose="00000400000000000000" pitchFamily="2" charset="-78"/>
              </a:rPr>
              <a:t>کند</a:t>
            </a:r>
            <a:endParaRPr lang="en-US" sz="2000" b="1" dirty="0" smtClean="0">
              <a:cs typeface="B Nazanin" panose="00000400000000000000" pitchFamily="2" charset="-78"/>
            </a:endParaRPr>
          </a:p>
          <a:p>
            <a:pPr algn="just" rtl="1"/>
            <a:r>
              <a:rPr lang="fa-IR" sz="2000" b="1" dirty="0" smtClean="0">
                <a:cs typeface="B Nazanin" panose="00000400000000000000" pitchFamily="2" charset="-78"/>
              </a:rPr>
              <a:t>2</a:t>
            </a:r>
            <a:r>
              <a:rPr lang="fa-IR" sz="2000" b="1" dirty="0">
                <a:cs typeface="B Nazanin" panose="00000400000000000000" pitchFamily="2" charset="-78"/>
              </a:rPr>
              <a:t>. 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حافظه </a:t>
            </a:r>
            <a:r>
              <a:rPr lang="fa-IR" sz="20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گذشته‌نگر: </a:t>
            </a:r>
            <a:r>
              <a:rPr lang="fa-IR" sz="2000" b="1" dirty="0" smtClean="0">
                <a:cs typeface="B Nazanin" panose="00000400000000000000" pitchFamily="2" charset="-78"/>
              </a:rPr>
              <a:t>کمک </a:t>
            </a:r>
            <a:r>
              <a:rPr lang="fa-IR" sz="2000" b="1" dirty="0">
                <a:cs typeface="B Nazanin" panose="00000400000000000000" pitchFamily="2" charset="-78"/>
              </a:rPr>
              <a:t>به یادآوری موضوعاتی </a:t>
            </a:r>
            <a:r>
              <a:rPr lang="fa-IR" sz="2000" b="1" dirty="0" smtClean="0">
                <a:cs typeface="B Nazanin" panose="00000400000000000000" pitchFamily="2" charset="-78"/>
              </a:rPr>
              <a:t>که </a:t>
            </a:r>
            <a:r>
              <a:rPr lang="fa-IR" sz="2000" b="1" dirty="0">
                <a:cs typeface="B Nazanin" panose="00000400000000000000" pitchFamily="2" charset="-78"/>
              </a:rPr>
              <a:t>مربوط به گذشته </a:t>
            </a:r>
            <a:r>
              <a:rPr lang="fa-IR" sz="2000" b="1" dirty="0" smtClean="0">
                <a:cs typeface="B Nazanin" panose="00000400000000000000" pitchFamily="2" charset="-78"/>
              </a:rPr>
              <a:t>است</a:t>
            </a:r>
          </a:p>
          <a:p>
            <a:pPr algn="just" rtl="1"/>
            <a:endParaRPr lang="en-US" sz="24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996633"/>
                </a:solidFill>
              </a:rPr>
              <a:t>keshvari@med.mui.ac.ir</a:t>
            </a:r>
            <a:endParaRPr lang="en-US">
              <a:solidFill>
                <a:srgbClr val="996633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2CED3E-425E-4BC3-923A-12A6DBB2C7A0}" type="slidenum">
              <a:rPr lang="en-US" smtClean="0">
                <a:solidFill>
                  <a:srgbClr val="996633"/>
                </a:solidFill>
              </a:rPr>
              <a:pPr>
                <a:defRPr/>
              </a:pPr>
              <a:t>28</a:t>
            </a:fld>
            <a:endParaRPr lang="en-US">
              <a:solidFill>
                <a:srgbClr val="996633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2777" y="3883743"/>
            <a:ext cx="9061380" cy="2593257"/>
          </a:xfrm>
          <a:prstGeom prst="rect">
            <a:avLst/>
          </a:prstGeom>
        </p:spPr>
      </p:pic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996633"/>
                </a:solidFill>
              </a:rPr>
              <a:t>1404.05.12</a:t>
            </a:r>
            <a:endParaRPr lang="en-US">
              <a:solidFill>
                <a:srgbClr val="9966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16528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b="1" dirty="0" smtClean="0"/>
              <a:t>توجه </a:t>
            </a:r>
            <a:r>
              <a:rPr lang="fa-IR" b="1" dirty="0"/>
              <a:t>و </a:t>
            </a:r>
            <a:r>
              <a:rPr lang="fa-IR" b="1" dirty="0" smtClean="0"/>
              <a:t>تمرکز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sz="2800" b="1" dirty="0" smtClean="0">
                <a:cs typeface="B Nazanin" panose="00000400000000000000" pitchFamily="2" charset="-78"/>
              </a:rPr>
              <a:t>تعریف</a:t>
            </a:r>
            <a:r>
              <a:rPr lang="fa-IR" sz="2800" b="1" dirty="0">
                <a:cs typeface="B Nazanin" panose="00000400000000000000" pitchFamily="2" charset="-78"/>
              </a:rPr>
              <a:t>: </a:t>
            </a:r>
            <a:endParaRPr lang="fa-IR" sz="2800" b="1" dirty="0" smtClean="0">
              <a:cs typeface="B Nazanin" panose="00000400000000000000" pitchFamily="2" charset="-78"/>
            </a:endParaRPr>
          </a:p>
          <a:p>
            <a:pPr marL="400050" lvl="1" indent="0" algn="r" rtl="1">
              <a:buNone/>
            </a:pPr>
            <a:r>
              <a:rPr 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توانایی </a:t>
            </a: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تمرکز و فوکوس کردن روی موضوع خاص </a:t>
            </a:r>
            <a:r>
              <a:rPr lang="fa-IR" sz="2400" b="1" dirty="0">
                <a:cs typeface="B Nazanin" panose="00000400000000000000" pitchFamily="2" charset="-78"/>
              </a:rPr>
              <a:t>تا بتوان اطلاعات مرتبط با آن موضوع را پردازش کرد</a:t>
            </a:r>
            <a:r>
              <a:rPr lang="fa-IR" sz="2400" b="1" dirty="0" smtClean="0">
                <a:cs typeface="B Nazanin" panose="00000400000000000000" pitchFamily="2" charset="-78"/>
              </a:rPr>
              <a:t>.</a:t>
            </a:r>
          </a:p>
          <a:p>
            <a:pPr marL="400050" lvl="1" indent="0" algn="ctr" rtl="1">
              <a:buNone/>
            </a:pPr>
            <a:r>
              <a:rPr lang="fa-IR" dirty="0"/>
              <a:t>انواع توجه و </a:t>
            </a:r>
            <a:r>
              <a:rPr lang="fa-IR" dirty="0" smtClean="0"/>
              <a:t>تمرکز</a:t>
            </a:r>
          </a:p>
          <a:p>
            <a:pPr marL="400050" lvl="1" indent="0" algn="ctr" rtl="1">
              <a:buNone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996633"/>
                </a:solidFill>
              </a:rPr>
              <a:t>keshvari@med.mui.ac.ir</a:t>
            </a:r>
            <a:endParaRPr lang="en-US">
              <a:solidFill>
                <a:srgbClr val="996633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2CED3E-425E-4BC3-923A-12A6DBB2C7A0}" type="slidenum">
              <a:rPr lang="en-US" smtClean="0">
                <a:solidFill>
                  <a:srgbClr val="996633"/>
                </a:solidFill>
              </a:rPr>
              <a:pPr>
                <a:defRPr/>
              </a:pPr>
              <a:t>29</a:t>
            </a:fld>
            <a:endParaRPr lang="en-US">
              <a:solidFill>
                <a:srgbClr val="996633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9114" y="4090875"/>
            <a:ext cx="8541542" cy="2081325"/>
          </a:xfrm>
          <a:prstGeom prst="rect">
            <a:avLst/>
          </a:prstGeom>
        </p:spPr>
      </p:pic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996633"/>
                </a:solidFill>
              </a:rPr>
              <a:t>1404.05.12</a:t>
            </a:r>
            <a:endParaRPr lang="en-US">
              <a:solidFill>
                <a:srgbClr val="9966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63709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bg2"/>
          </a:solidFill>
        </p:spPr>
        <p:txBody>
          <a:bodyPr/>
          <a:lstStyle/>
          <a:p>
            <a:pPr algn="ctr"/>
            <a:r>
              <a:rPr lang="fa-IR" b="1" dirty="0" smtClean="0">
                <a:solidFill>
                  <a:schemeClr val="accent3">
                    <a:lumMod val="90000"/>
                  </a:schemeClr>
                </a:solidFill>
              </a:rPr>
              <a:t>اهداف این جلسه:</a:t>
            </a:r>
            <a:endParaRPr lang="en-US" b="1" dirty="0">
              <a:solidFill>
                <a:schemeClr val="accent3">
                  <a:lumMod val="9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72733" y="1981200"/>
            <a:ext cx="10168467" cy="4724400"/>
          </a:xfrm>
          <a:noFill/>
        </p:spPr>
        <p:txBody>
          <a:bodyPr/>
          <a:lstStyle/>
          <a:p>
            <a:pPr algn="r" rtl="1"/>
            <a:r>
              <a:rPr lang="fa-IR" b="1" dirty="0">
                <a:latin typeface="2  Titr"/>
                <a:cs typeface="B Nazanin" panose="00000400000000000000" pitchFamily="2" charset="-78"/>
              </a:rPr>
              <a:t>آشنایی </a:t>
            </a:r>
            <a:r>
              <a:rPr lang="fa-IR" b="1" dirty="0" smtClean="0">
                <a:latin typeface="2  Titr"/>
                <a:cs typeface="B Nazanin" panose="00000400000000000000" pitchFamily="2" charset="-78"/>
              </a:rPr>
              <a:t>فراگیران عزیز با:</a:t>
            </a:r>
            <a:endParaRPr lang="fa-IR" dirty="0" smtClean="0">
              <a:latin typeface="2  Titr"/>
              <a:cs typeface="B Nazanin" panose="00000400000000000000" pitchFamily="2" charset="-78"/>
            </a:endParaRPr>
          </a:p>
          <a:p>
            <a:pPr lvl="1" algn="r" rtl="1"/>
            <a:r>
              <a:rPr lang="fa-IR" sz="2400" b="1" dirty="0" smtClean="0">
                <a:cs typeface="B Nazanin" panose="00000400000000000000" pitchFamily="2" charset="-78"/>
              </a:rPr>
              <a:t>مفاهیم وتعاریف سالمندی</a:t>
            </a:r>
          </a:p>
          <a:p>
            <a:pPr lvl="1" algn="r" rtl="1"/>
            <a:r>
              <a:rPr lang="fa-IR" sz="2400" b="1" dirty="0">
                <a:cs typeface="B Nazanin" panose="00000400000000000000" pitchFamily="2" charset="-78"/>
              </a:rPr>
              <a:t>تغییرات فیزیولوژیک در سالمندان موثر بر روند یادگیری</a:t>
            </a:r>
          </a:p>
          <a:p>
            <a:pPr lvl="1" algn="r" rtl="1"/>
            <a:r>
              <a:rPr lang="fa-IR" sz="2400" b="1" dirty="0">
                <a:cs typeface="B Nazanin" panose="00000400000000000000" pitchFamily="2" charset="-78"/>
              </a:rPr>
              <a:t>تغییرات در عملکرد </a:t>
            </a:r>
            <a:r>
              <a:rPr lang="fa-IR" sz="2400" b="1" dirty="0" smtClean="0">
                <a:cs typeface="B Nazanin" panose="00000400000000000000" pitchFamily="2" charset="-78"/>
              </a:rPr>
              <a:t>حسی</a:t>
            </a:r>
          </a:p>
          <a:p>
            <a:pPr lvl="1" algn="r" rtl="1"/>
            <a:r>
              <a:rPr lang="fa-IR" sz="2400" b="1" dirty="0" smtClean="0">
                <a:cs typeface="B Nazanin" panose="00000400000000000000" pitchFamily="2" charset="-78"/>
              </a:rPr>
              <a:t> هومئوستاز</a:t>
            </a:r>
          </a:p>
          <a:p>
            <a:pPr lvl="1" algn="r" rtl="1"/>
            <a:r>
              <a:rPr lang="fa-IR" sz="2400" b="1" dirty="0">
                <a:cs typeface="B Nazanin" panose="00000400000000000000" pitchFamily="2" charset="-78"/>
              </a:rPr>
              <a:t>تغییرات سیستم </a:t>
            </a:r>
            <a:r>
              <a:rPr lang="fa-IR" sz="2400" b="1" dirty="0" smtClean="0">
                <a:cs typeface="B Nazanin" panose="00000400000000000000" pitchFamily="2" charset="-78"/>
              </a:rPr>
              <a:t>عصبی</a:t>
            </a:r>
          </a:p>
          <a:p>
            <a:pPr lvl="1" algn="r" rtl="1"/>
            <a:r>
              <a:rPr lang="fa-IR" sz="2400" b="1" dirty="0">
                <a:cs typeface="B Nazanin" panose="00000400000000000000" pitchFamily="2" charset="-78"/>
              </a:rPr>
              <a:t>مسیر پردازش </a:t>
            </a:r>
            <a:r>
              <a:rPr lang="fa-IR" sz="2400" b="1" dirty="0" smtClean="0">
                <a:cs typeface="B Nazanin" panose="00000400000000000000" pitchFamily="2" charset="-78"/>
              </a:rPr>
              <a:t>حافظه</a:t>
            </a:r>
          </a:p>
          <a:p>
            <a:pPr lvl="1" algn="r" rtl="1"/>
            <a:r>
              <a:rPr lang="fa-IR" sz="2400" b="1" dirty="0">
                <a:cs typeface="B Nazanin" panose="00000400000000000000" pitchFamily="2" charset="-78"/>
              </a:rPr>
              <a:t>توجه و </a:t>
            </a:r>
            <a:r>
              <a:rPr lang="fa-IR" sz="2400" b="1" dirty="0" smtClean="0">
                <a:cs typeface="B Nazanin" panose="00000400000000000000" pitchFamily="2" charset="-78"/>
              </a:rPr>
              <a:t>تمرکز</a:t>
            </a:r>
          </a:p>
          <a:p>
            <a:pPr lvl="1" algn="r" rtl="1"/>
            <a:r>
              <a:rPr lang="fa-IR" sz="2400" b="1" dirty="0">
                <a:cs typeface="B Nazanin" panose="00000400000000000000" pitchFamily="2" charset="-78"/>
              </a:rPr>
              <a:t>فواید آموزش برای سالمندان</a:t>
            </a:r>
            <a:endParaRPr lang="fa-IR" sz="2400" b="1" dirty="0" smtClean="0">
              <a:cs typeface="B Nazanin" panose="00000400000000000000" pitchFamily="2" charset="-78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err="1" smtClean="0">
                <a:solidFill>
                  <a:srgbClr val="996633"/>
                </a:solidFill>
              </a:rPr>
              <a:t>keshvari@med.mui.ac.ir</a:t>
            </a:r>
            <a:endParaRPr lang="en-US" dirty="0">
              <a:solidFill>
                <a:srgbClr val="996633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2CED3E-425E-4BC3-923A-12A6DBB2C7A0}" type="slidenum">
              <a:rPr lang="en-US" smtClean="0">
                <a:solidFill>
                  <a:srgbClr val="996633"/>
                </a:solidFill>
              </a:rPr>
              <a:pPr>
                <a:defRPr/>
              </a:pPr>
              <a:t>3</a:t>
            </a:fld>
            <a:endParaRPr lang="en-US" dirty="0">
              <a:solidFill>
                <a:srgbClr val="996633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1452" y="2100498"/>
            <a:ext cx="2100877" cy="167976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996633"/>
                </a:solidFill>
              </a:rPr>
              <a:t>1404.05.12</a:t>
            </a:r>
            <a:endParaRPr lang="en-US">
              <a:solidFill>
                <a:srgbClr val="9966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1260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sz="4000" b="1" dirty="0"/>
              <a:t>تأثیر سن بر توجه و تمرکز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>
              <a:lnSpc>
                <a:spcPct val="150000"/>
              </a:lnSpc>
            </a:pPr>
            <a:r>
              <a:rPr lang="fa-IR" sz="2000" b="1" dirty="0">
                <a:cs typeface="B Nazanin" panose="00000400000000000000" pitchFamily="2" charset="-78"/>
              </a:rPr>
              <a:t>تغییرات شناختی با افزایش سن: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توجه انتخابی و توجه تقسیم‌شده </a:t>
            </a:r>
            <a:r>
              <a:rPr lang="fa-IR" sz="2000" b="1" dirty="0">
                <a:cs typeface="B Nazanin" panose="00000400000000000000" pitchFamily="2" charset="-78"/>
              </a:rPr>
              <a:t>با افزایش سن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 </a:t>
            </a:r>
            <a:r>
              <a:rPr lang="fa-IR" sz="20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کمتر </a:t>
            </a:r>
            <a:r>
              <a:rPr lang="fa-IR" sz="2000" b="1" dirty="0">
                <a:cs typeface="B Nazanin" panose="00000400000000000000" pitchFamily="2" charset="-78"/>
              </a:rPr>
              <a:t>می‌شوند</a:t>
            </a:r>
          </a:p>
          <a:p>
            <a:pPr algn="ctr" rtl="1">
              <a:lnSpc>
                <a:spcPct val="150000"/>
              </a:lnSpc>
            </a:pPr>
            <a:r>
              <a:rPr lang="fa-IR" sz="2000" b="1" dirty="0">
                <a:solidFill>
                  <a:srgbClr val="00B0F0"/>
                </a:solidFill>
                <a:cs typeface="B Nazanin" panose="00000400000000000000" pitchFamily="2" charset="-78"/>
              </a:rPr>
              <a:t>توجه پایدار تغییر قابل توجهی </a:t>
            </a:r>
            <a:r>
              <a:rPr lang="fa-IR" sz="2000" b="1" dirty="0" smtClean="0">
                <a:solidFill>
                  <a:srgbClr val="00B0F0"/>
                </a:solidFill>
                <a:cs typeface="B Nazanin" panose="00000400000000000000" pitchFamily="2" charset="-78"/>
              </a:rPr>
              <a:t>نمی‌کند</a:t>
            </a:r>
          </a:p>
          <a:p>
            <a:pPr algn="r" rtl="1">
              <a:lnSpc>
                <a:spcPct val="150000"/>
              </a:lnSpc>
            </a:pPr>
            <a:endParaRPr lang="fa-IR" sz="20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000" b="1" dirty="0" smtClean="0">
                <a:cs typeface="B Nazanin" panose="00000400000000000000" pitchFamily="2" charset="-78"/>
              </a:rPr>
              <a:t>نتیجه </a:t>
            </a:r>
            <a:r>
              <a:rPr lang="fa-IR" sz="2000" b="1" dirty="0">
                <a:cs typeface="B Nazanin" panose="00000400000000000000" pitchFamily="2" charset="-78"/>
              </a:rPr>
              <a:t>عملی: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cs typeface="B Nazanin" panose="00000400000000000000" pitchFamily="2" charset="-78"/>
              </a:rPr>
              <a:t>افراد سالمند در محیط‌های شلوغ، پر سر و صدا یا با محرک‌های </a:t>
            </a:r>
            <a:r>
              <a:rPr lang="fa-IR" sz="2000" b="1" dirty="0" smtClean="0">
                <a:cs typeface="B Nazanin" panose="00000400000000000000" pitchFamily="2" charset="-78"/>
              </a:rPr>
              <a:t>زیاد و بینایی، 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بیشتر دچار حواس‌پرتی </a:t>
            </a:r>
            <a:r>
              <a:rPr lang="fa-IR" sz="2000" b="1" dirty="0">
                <a:cs typeface="B Nazanin" panose="00000400000000000000" pitchFamily="2" charset="-78"/>
              </a:rPr>
              <a:t>می‌شوند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انجام چند وظیفه هم‌زمان </a:t>
            </a:r>
            <a:r>
              <a:rPr lang="fa-IR" sz="2000" b="1" dirty="0">
                <a:cs typeface="B Nazanin" panose="00000400000000000000" pitchFamily="2" charset="-78"/>
              </a:rPr>
              <a:t>یا 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تغییر </a:t>
            </a:r>
            <a:r>
              <a:rPr lang="fa-IR" sz="20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توجه 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از یک موضوع به موضوع دیگر </a:t>
            </a:r>
            <a:r>
              <a:rPr lang="fa-IR" sz="2000" b="1" dirty="0">
                <a:cs typeface="B Nazanin" panose="00000400000000000000" pitchFamily="2" charset="-78"/>
              </a:rPr>
              <a:t>برایشان 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دشوارتر</a:t>
            </a:r>
            <a:r>
              <a:rPr lang="fa-IR" sz="2000" b="1" dirty="0">
                <a:cs typeface="B Nazanin" panose="00000400000000000000" pitchFamily="2" charset="-78"/>
              </a:rPr>
              <a:t> می‌شود</a:t>
            </a:r>
          </a:p>
          <a:p>
            <a:pPr algn="r" rtl="1"/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996633"/>
                </a:solidFill>
              </a:rPr>
              <a:t>keshvari@med.mui.ac.ir</a:t>
            </a:r>
            <a:endParaRPr lang="en-US">
              <a:solidFill>
                <a:srgbClr val="996633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2CED3E-425E-4BC3-923A-12A6DBB2C7A0}" type="slidenum">
              <a:rPr lang="en-US" smtClean="0">
                <a:solidFill>
                  <a:srgbClr val="996633"/>
                </a:solidFill>
              </a:rPr>
              <a:pPr>
                <a:defRPr/>
              </a:pPr>
              <a:t>30</a:t>
            </a:fld>
            <a:endParaRPr lang="en-US">
              <a:solidFill>
                <a:srgbClr val="996633"/>
              </a:solidFill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996633"/>
                </a:solidFill>
              </a:rPr>
              <a:t>1404.05.12</a:t>
            </a:r>
            <a:endParaRPr lang="en-US">
              <a:solidFill>
                <a:srgbClr val="9966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507222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b="1" dirty="0"/>
              <a:t>فواید آموزش برای سالمندان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97075" y="1704473"/>
            <a:ext cx="10168467" cy="5249779"/>
          </a:xfrm>
        </p:spPr>
        <p:txBody>
          <a:bodyPr/>
          <a:lstStyle/>
          <a:p>
            <a:pPr algn="r" rtl="1">
              <a:lnSpc>
                <a:spcPct val="150000"/>
              </a:lnSpc>
            </a:pPr>
            <a:r>
              <a:rPr lang="fa-IR" sz="2000" b="1" dirty="0" smtClean="0">
                <a:cs typeface="B Nazanin" panose="00000400000000000000" pitchFamily="2" charset="-78"/>
              </a:rPr>
              <a:t>۱</a:t>
            </a:r>
            <a:r>
              <a:rPr lang="fa-IR" sz="2000" b="1" dirty="0">
                <a:cs typeface="B Nazanin" panose="00000400000000000000" pitchFamily="2" charset="-78"/>
              </a:rPr>
              <a:t>. 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فعال و کارا باقی ماندن در دوران بازنشستگی </a:t>
            </a:r>
            <a:r>
              <a:rPr lang="fa-IR" sz="2000" dirty="0">
                <a:cs typeface="B Nazanin" panose="00000400000000000000" pitchFamily="2" charset="-78"/>
              </a:rPr>
              <a:t>→ کمک می‌کند سالمندان احساس مفید بودن داشته باشند و از انزوا دور بمانند.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cs typeface="B Nazanin" panose="00000400000000000000" pitchFamily="2" charset="-78"/>
              </a:rPr>
              <a:t>۲. 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افزایش اعتماد به نفس و عزت نفس</a:t>
            </a:r>
            <a:r>
              <a:rPr lang="fa-IR" sz="2000" dirty="0">
                <a:solidFill>
                  <a:srgbClr val="FF0000"/>
                </a:solidFill>
                <a:cs typeface="B Nazanin" panose="00000400000000000000" pitchFamily="2" charset="-78"/>
              </a:rPr>
              <a:t> </a:t>
            </a:r>
            <a:r>
              <a:rPr lang="fa-IR" sz="2000" dirty="0">
                <a:cs typeface="B Nazanin" panose="00000400000000000000" pitchFamily="2" charset="-78"/>
              </a:rPr>
              <a:t>→ یادگیری مهارت‌های جدید باعث تقویت حس ارزشمندی می‌شود.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cs typeface="B Nazanin" panose="00000400000000000000" pitchFamily="2" charset="-78"/>
              </a:rPr>
              <a:t>۳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. افزایش مشارکت در فعالیت‌های اجتماعی و تقویت روابط اجتماعی</a:t>
            </a:r>
            <a:r>
              <a:rPr lang="fa-IR" sz="2000" dirty="0">
                <a:solidFill>
                  <a:srgbClr val="FF0000"/>
                </a:solidFill>
                <a:cs typeface="B Nazanin" panose="00000400000000000000" pitchFamily="2" charset="-78"/>
              </a:rPr>
              <a:t> </a:t>
            </a:r>
            <a:r>
              <a:rPr lang="fa-IR" sz="2000" dirty="0">
                <a:cs typeface="B Nazanin" panose="00000400000000000000" pitchFamily="2" charset="-78"/>
              </a:rPr>
              <a:t>→ آموزش می‌تواند بهانه‌ای برای تعامل بیشتر با دیگران باشد.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cs typeface="B Nazanin" panose="00000400000000000000" pitchFamily="2" charset="-78"/>
              </a:rPr>
              <a:t>۴. 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انتقال تجارب و دانش خود با همسالان و سایر نسل‌ها</a:t>
            </a:r>
            <a:r>
              <a:rPr lang="fa-IR" sz="2000" dirty="0">
                <a:solidFill>
                  <a:srgbClr val="FF0000"/>
                </a:solidFill>
                <a:cs typeface="B Nazanin" panose="00000400000000000000" pitchFamily="2" charset="-78"/>
              </a:rPr>
              <a:t> </a:t>
            </a:r>
            <a:r>
              <a:rPr lang="fa-IR" sz="2000" dirty="0">
                <a:cs typeface="B Nazanin" panose="00000400000000000000" pitchFamily="2" charset="-78"/>
              </a:rPr>
              <a:t>→ سالمندان نقش مهمی در انتقال خرد و تجربه دارند.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cs typeface="B Nazanin" panose="00000400000000000000" pitchFamily="2" charset="-78"/>
              </a:rPr>
              <a:t>۵. 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کاهش شکاف بین نسلی با روزآمد نمودن دانش سالمندان</a:t>
            </a:r>
            <a:r>
              <a:rPr lang="fa-IR" sz="2000" dirty="0">
                <a:solidFill>
                  <a:srgbClr val="FF0000"/>
                </a:solidFill>
                <a:cs typeface="B Nazanin" panose="00000400000000000000" pitchFamily="2" charset="-78"/>
              </a:rPr>
              <a:t> </a:t>
            </a:r>
            <a:r>
              <a:rPr lang="fa-IR" sz="2000" dirty="0">
                <a:cs typeface="B Nazanin" panose="00000400000000000000" pitchFamily="2" charset="-78"/>
              </a:rPr>
              <a:t>→ آشنایی با فناوری و مفاهیم جدید باعث نزدیکی بیشتر با نسل‌های جوان‌تر می‌شود.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cs typeface="B Nazanin" panose="00000400000000000000" pitchFamily="2" charset="-78"/>
              </a:rPr>
              <a:t>۶. 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حفظ و ارتقای کرامت و منزلت سالمندان</a:t>
            </a:r>
            <a:r>
              <a:rPr lang="fa-IR" sz="2000" dirty="0">
                <a:solidFill>
                  <a:srgbClr val="FF0000"/>
                </a:solidFill>
                <a:cs typeface="B Nazanin" panose="00000400000000000000" pitchFamily="2" charset="-78"/>
              </a:rPr>
              <a:t> </a:t>
            </a:r>
            <a:r>
              <a:rPr lang="fa-IR" sz="2000" dirty="0">
                <a:cs typeface="B Nazanin" panose="00000400000000000000" pitchFamily="2" charset="-78"/>
              </a:rPr>
              <a:t>→ آموزش می‌تواند جایگاه اجتماعی سالمندان را تقویت کند.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cs typeface="B Nazanin" panose="00000400000000000000" pitchFamily="2" charset="-78"/>
              </a:rPr>
              <a:t>۷. 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ارتقای کیفیت زندگی</a:t>
            </a:r>
            <a:r>
              <a:rPr lang="fa-IR" sz="2000" dirty="0">
                <a:solidFill>
                  <a:srgbClr val="FF0000"/>
                </a:solidFill>
                <a:cs typeface="B Nazanin" panose="00000400000000000000" pitchFamily="2" charset="-78"/>
              </a:rPr>
              <a:t> </a:t>
            </a:r>
            <a:r>
              <a:rPr lang="fa-IR" sz="2000" dirty="0">
                <a:cs typeface="B Nazanin" panose="00000400000000000000" pitchFamily="2" charset="-78"/>
              </a:rPr>
              <a:t>→ یادگیری مداوم باعث افزایش رضایت، نشاط و سلامت روان می‌شود.</a:t>
            </a:r>
          </a:p>
          <a:p>
            <a:pPr algn="r" rtl="1"/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2CED3E-425E-4BC3-923A-12A6DBB2C7A0}" type="slidenum">
              <a:rPr lang="en-US" smtClean="0">
                <a:solidFill>
                  <a:srgbClr val="996633"/>
                </a:solidFill>
              </a:rPr>
              <a:pPr>
                <a:defRPr/>
              </a:pPr>
              <a:t>31</a:t>
            </a:fld>
            <a:endParaRPr lang="en-US">
              <a:solidFill>
                <a:srgbClr val="996633"/>
              </a:solidFill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996633"/>
                </a:solidFill>
              </a:rPr>
              <a:t>1404.05.12</a:t>
            </a:r>
            <a:endParaRPr lang="en-US">
              <a:solidFill>
                <a:srgbClr val="996633"/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996633"/>
                </a:solidFill>
              </a:rPr>
              <a:t>keshvari@med.mui.ac.ir</a:t>
            </a:r>
            <a:endParaRPr lang="en-US">
              <a:solidFill>
                <a:srgbClr val="9966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48785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itle 1"/>
          <p:cNvSpPr>
            <a:spLocks noGrp="1"/>
          </p:cNvSpPr>
          <p:nvPr>
            <p:ph type="title"/>
          </p:nvPr>
        </p:nvSpPr>
        <p:spPr>
          <a:xfrm>
            <a:off x="2286001" y="395288"/>
            <a:ext cx="7521575" cy="1447800"/>
          </a:xfrm>
        </p:spPr>
        <p:txBody>
          <a:bodyPr/>
          <a:lstStyle/>
          <a:p>
            <a:pPr algn="ctr">
              <a:defRPr/>
            </a:pPr>
            <a:r>
              <a:rPr lang="fa-IR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با تشکر از بذل توجه شما</a:t>
            </a:r>
            <a:endParaRPr lang="en-US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373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fld id="{A330282E-79A2-45CC-87F3-1EC95EFFBC54}" type="slidenum">
              <a:rPr lang="en-US" altLang="en-US" sz="1400">
                <a:solidFill>
                  <a:prstClr val="black"/>
                </a:solidFill>
                <a:cs typeface="Arial" pitchFamily="34" charset="0"/>
              </a:rPr>
              <a:pPr/>
              <a:t>32</a:t>
            </a:fld>
            <a:endParaRPr lang="en-US" altLang="en-US" sz="1400">
              <a:solidFill>
                <a:prstClr val="black"/>
              </a:solidFill>
              <a:cs typeface="Arial" pitchFamily="34" charset="0"/>
            </a:endParaRPr>
          </a:p>
        </p:txBody>
      </p:sp>
      <p:pic>
        <p:nvPicPr>
          <p:cNvPr id="5" name="Picture 4" descr="1440x900_high_resolution_flower_art_12345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3200" y="1915556"/>
            <a:ext cx="7354253" cy="42603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black"/>
                </a:solidFill>
              </a:rPr>
              <a:t>keshvari@med.mui.ac.ir</a:t>
            </a:r>
            <a:endParaRPr lang="en-US">
              <a:solidFill>
                <a:prstClr val="black"/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996633"/>
                </a:solidFill>
              </a:rPr>
              <a:t>1404.05.12</a:t>
            </a:r>
            <a:endParaRPr lang="en-US">
              <a:solidFill>
                <a:srgbClr val="9966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187692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rtl="1" eaLnBrk="1" hangingPunct="1"/>
            <a:endParaRPr lang="en-US" sz="3800" b="1" dirty="0">
              <a:cs typeface="B Jadid" panose="00000700000000000000" pitchFamily="2" charset="-78"/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algn="just" rtl="1" eaLnBrk="1" hangingPunct="1">
              <a:lnSpc>
                <a:spcPct val="200000"/>
              </a:lnSpc>
            </a:pPr>
            <a:r>
              <a:rPr lang="fa-IR" sz="2400" dirty="0">
                <a:cs typeface="B Nazanin" panose="00000400000000000000" pitchFamily="2" charset="-78"/>
              </a:rPr>
              <a:t>یک </a:t>
            </a:r>
            <a:r>
              <a:rPr lang="fa-IR" sz="2400" dirty="0">
                <a:solidFill>
                  <a:srgbClr val="FF0000"/>
                </a:solidFill>
                <a:cs typeface="B Nazanin" panose="00000400000000000000" pitchFamily="2" charset="-78"/>
              </a:rPr>
              <a:t>فرآیند زیست شناختی مشترک </a:t>
            </a:r>
            <a:r>
              <a:rPr lang="fa-IR" sz="2400" dirty="0">
                <a:cs typeface="B Nazanin" panose="00000400000000000000" pitchFamily="2" charset="-78"/>
              </a:rPr>
              <a:t>برای تمامی موجودات زنده است. </a:t>
            </a:r>
          </a:p>
          <a:p>
            <a:pPr algn="just" rtl="1" eaLnBrk="1" hangingPunct="1">
              <a:lnSpc>
                <a:spcPct val="200000"/>
              </a:lnSpc>
            </a:pPr>
            <a:r>
              <a:rPr lang="fa-IR" sz="2400" dirty="0">
                <a:solidFill>
                  <a:srgbClr val="FF0000"/>
                </a:solidFill>
                <a:cs typeface="B Nazanin" panose="00000400000000000000" pitchFamily="2" charset="-78"/>
              </a:rPr>
              <a:t>از زمان تولد </a:t>
            </a:r>
            <a:r>
              <a:rPr lang="fa-IR" sz="2400" dirty="0">
                <a:cs typeface="B Nazanin" panose="00000400000000000000" pitchFamily="2" charset="-78"/>
              </a:rPr>
              <a:t>شروع می شود و نمیتوان آن را متوقف یا معکوس نمود. </a:t>
            </a:r>
          </a:p>
          <a:p>
            <a:pPr algn="just" rtl="1" eaLnBrk="1" hangingPunct="1">
              <a:lnSpc>
                <a:spcPct val="200000"/>
              </a:lnSpc>
            </a:pPr>
            <a:r>
              <a:rPr lang="fa-IR" sz="2400" dirty="0">
                <a:cs typeface="B Nazanin" panose="00000400000000000000" pitchFamily="2" charset="-78"/>
              </a:rPr>
              <a:t>با </a:t>
            </a:r>
            <a:r>
              <a:rPr lang="fa-IR" sz="2400" dirty="0">
                <a:solidFill>
                  <a:srgbClr val="FF0000"/>
                </a:solidFill>
                <a:cs typeface="B Nazanin" panose="00000400000000000000" pitchFamily="2" charset="-78"/>
              </a:rPr>
              <a:t>مراقبت صحیح </a:t>
            </a:r>
            <a:r>
              <a:rPr lang="fa-IR" sz="2400" dirty="0">
                <a:cs typeface="B Nazanin" panose="00000400000000000000" pitchFamily="2" charset="-78"/>
              </a:rPr>
              <a:t>می توان فرآیند سالمندی را به تاخیر انداخت. </a:t>
            </a:r>
          </a:p>
          <a:p>
            <a:pPr algn="just" rtl="1" eaLnBrk="1" hangingPunct="1">
              <a:lnSpc>
                <a:spcPct val="200000"/>
              </a:lnSpc>
            </a:pPr>
            <a:r>
              <a:rPr lang="fa-IR" sz="2400" dirty="0">
                <a:cs typeface="B Nazanin" panose="00000400000000000000" pitchFamily="2" charset="-78"/>
              </a:rPr>
              <a:t>از فردی به فرد دیگر متفاوت است. 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996633"/>
                </a:solidFill>
              </a:rPr>
              <a:t>keshvari@med.mui.ac.ir</a:t>
            </a:r>
            <a:endParaRPr lang="en-US">
              <a:solidFill>
                <a:srgbClr val="996633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2CED3E-425E-4BC3-923A-12A6DBB2C7A0}" type="slidenum">
              <a:rPr lang="en-US" smtClean="0">
                <a:solidFill>
                  <a:srgbClr val="996633"/>
                </a:solidFill>
              </a:rPr>
              <a:pPr>
                <a:defRPr/>
              </a:pPr>
              <a:t>4</a:t>
            </a:fld>
            <a:endParaRPr lang="en-US">
              <a:solidFill>
                <a:srgbClr val="996633"/>
              </a:solidFill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 bwMode="auto">
          <a:xfrm>
            <a:off x="2929467" y="457200"/>
            <a:ext cx="6705600" cy="83820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i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i="1">
                <a:solidFill>
                  <a:schemeClr val="tx2"/>
                </a:solidFill>
                <a:latin typeface="Times New Roman" pitchFamily="18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i="1">
                <a:solidFill>
                  <a:schemeClr val="tx2"/>
                </a:solidFill>
                <a:latin typeface="Times New Roman" pitchFamily="18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i="1">
                <a:solidFill>
                  <a:schemeClr val="tx2"/>
                </a:solidFill>
                <a:latin typeface="Times New Roman" pitchFamily="18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i="1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i="1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i="1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i="1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i="1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pPr algn="ctr"/>
            <a:r>
              <a:rPr lang="fa-IR" sz="5400" b="1" kern="0" dirty="0">
                <a:solidFill>
                  <a:schemeClr val="bg1">
                    <a:lumMod val="40000"/>
                    <a:lumOff val="60000"/>
                  </a:schemeClr>
                </a:solidFill>
              </a:rPr>
              <a:t>سالمندی</a:t>
            </a:r>
            <a:r>
              <a:rPr lang="fa-IR" b="1" kern="0" dirty="0">
                <a:solidFill>
                  <a:schemeClr val="bg1">
                    <a:lumMod val="40000"/>
                    <a:lumOff val="60000"/>
                  </a:schemeClr>
                </a:solidFill>
              </a:rPr>
              <a:t> </a:t>
            </a:r>
            <a:endParaRPr lang="en-US" b="1" kern="0" dirty="0">
              <a:solidFill>
                <a:schemeClr val="bg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996633"/>
                </a:solidFill>
              </a:rPr>
              <a:t>1404.05.12</a:t>
            </a:r>
            <a:endParaRPr lang="en-US">
              <a:solidFill>
                <a:srgbClr val="9966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9612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819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b="1" dirty="0"/>
              <a:t>مفهوم سالمندی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sz="2400" b="1" dirty="0" smtClean="0">
                <a:cs typeface="B Nazanin" panose="00000400000000000000" pitchFamily="2" charset="-78"/>
              </a:rPr>
              <a:t>سالمندی </a:t>
            </a:r>
            <a:r>
              <a:rPr lang="fa-IR" sz="2400" b="1" dirty="0">
                <a:cs typeface="B Nazanin" panose="00000400000000000000" pitchFamily="2" charset="-78"/>
              </a:rPr>
              <a:t>چیست؟</a:t>
            </a:r>
            <a:r>
              <a:rPr lang="fa-IR" sz="2400" dirty="0">
                <a:cs typeface="B Nazanin" panose="00000400000000000000" pitchFamily="2" charset="-78"/>
              </a:rPr>
              <a:t> سالمندی </a:t>
            </a:r>
            <a:r>
              <a:rPr lang="fa-IR" sz="2400" dirty="0">
                <a:solidFill>
                  <a:srgbClr val="FF0000"/>
                </a:solidFill>
                <a:cs typeface="B Nazanin" panose="00000400000000000000" pitchFamily="2" charset="-78"/>
              </a:rPr>
              <a:t>الگویی از تغییرات در طول زندگی </a:t>
            </a:r>
            <a:r>
              <a:rPr lang="fa-IR" sz="2400" dirty="0">
                <a:cs typeface="B Nazanin" panose="00000400000000000000" pitchFamily="2" charset="-78"/>
              </a:rPr>
              <a:t>است که با افزایش سن رخ می‌دهد</a:t>
            </a:r>
            <a:r>
              <a:rPr lang="fa-IR" sz="2400" dirty="0" smtClean="0">
                <a:cs typeface="B Nazanin" panose="00000400000000000000" pitchFamily="2" charset="-78"/>
              </a:rPr>
              <a:t>.</a:t>
            </a:r>
            <a:endParaRPr lang="fa-IR" sz="2400" dirty="0">
              <a:cs typeface="B Nazanin" panose="00000400000000000000" pitchFamily="2" charset="-7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996633"/>
                </a:solidFill>
              </a:rPr>
              <a:t>keshvari@med.mui.ac.ir</a:t>
            </a:r>
            <a:endParaRPr lang="en-US">
              <a:solidFill>
                <a:srgbClr val="996633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2CED3E-425E-4BC3-923A-12A6DBB2C7A0}" type="slidenum">
              <a:rPr lang="en-US" smtClean="0">
                <a:solidFill>
                  <a:srgbClr val="996633"/>
                </a:solidFill>
              </a:rPr>
              <a:pPr>
                <a:defRPr/>
              </a:pPr>
              <a:t>5</a:t>
            </a:fld>
            <a:endParaRPr lang="en-US">
              <a:solidFill>
                <a:srgbClr val="996633"/>
              </a:solidFill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2100359"/>
              </p:ext>
            </p:extLst>
          </p:nvPr>
        </p:nvGraphicFramePr>
        <p:xfrm>
          <a:off x="2654875" y="2950365"/>
          <a:ext cx="8128000" cy="2865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val="1941400880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259166698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solidFill>
                            <a:srgbClr val="002060"/>
                          </a:solidFill>
                          <a:cs typeface="B Mitra" panose="00000400000000000000" pitchFamily="2" charset="-78"/>
                        </a:rPr>
                        <a:t>توضیح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solidFill>
                            <a:srgbClr val="002060"/>
                          </a:solidFill>
                        </a:rPr>
                        <a:t>نوع سن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888745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dirty="0">
                          <a:cs typeface="B Mitra" panose="00000400000000000000" pitchFamily="2" charset="-78"/>
                        </a:rPr>
                        <a:t>وضعیت جسمی و عملکرد </a:t>
                      </a:r>
                      <a:r>
                        <a:rPr lang="fa-IR" dirty="0" smtClean="0">
                          <a:cs typeface="B Mitra" panose="00000400000000000000" pitchFamily="2" charset="-78"/>
                        </a:rPr>
                        <a:t>اندام‌هاو سیستم‌های بدن فرد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Mitra" panose="00000400000000000000" pitchFamily="2" charset="-78"/>
                        </a:rPr>
                        <a:t>سن زیستی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540299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Mitra" panose="00000400000000000000" pitchFamily="2" charset="-78"/>
                        </a:rPr>
                        <a:t>توانایی‌های ذهنی و </a:t>
                      </a:r>
                      <a:r>
                        <a:rPr lang="fa-IR" dirty="0" smtClean="0">
                          <a:cs typeface="B Mitra" panose="00000400000000000000" pitchFamily="2" charset="-78"/>
                        </a:rPr>
                        <a:t>احساسی</a:t>
                      </a:r>
                    </a:p>
                    <a:p>
                      <a:pPr algn="ctr"/>
                      <a:r>
                        <a:rPr lang="fa-IR" dirty="0" smtClean="0">
                          <a:cs typeface="B Mitra" panose="00000400000000000000" pitchFamily="2" charset="-78"/>
                        </a:rPr>
                        <a:t>ظرفیت‌های سازگاری فرد</a:t>
                      </a:r>
                      <a:endParaRPr lang="fa-IR" dirty="0">
                        <a:cs typeface="B Mitra" panose="000004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Mitra" panose="00000400000000000000" pitchFamily="2" charset="-78"/>
                        </a:rPr>
                        <a:t>سن روان‌شناختی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786879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Mitra" panose="00000400000000000000" pitchFamily="2" charset="-78"/>
                        </a:rPr>
                        <a:t>نقش‌ها و انتظارات اجتماعی مرتبط با </a:t>
                      </a:r>
                      <a:r>
                        <a:rPr lang="fa-IR" dirty="0" smtClean="0">
                          <a:cs typeface="B Mitra" panose="00000400000000000000" pitchFamily="2" charset="-78"/>
                        </a:rPr>
                        <a:t>سن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Mitra" panose="00000400000000000000" pitchFamily="2" charset="-78"/>
                        </a:rPr>
                        <a:t>سن اجتماعی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52492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Mitra" panose="00000400000000000000" pitchFamily="2" charset="-78"/>
                        </a:rPr>
                        <a:t>سن ثبت‌شده در اسناد رسمی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Mitra" panose="00000400000000000000" pitchFamily="2" charset="-78"/>
                        </a:rPr>
                        <a:t>سن قانونی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266388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Mitra" panose="00000400000000000000" pitchFamily="2" charset="-78"/>
                        </a:rPr>
                        <a:t>توانایی انجام فعالیت‌های روزمره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Mitra" panose="00000400000000000000" pitchFamily="2" charset="-78"/>
                        </a:rPr>
                        <a:t>سن عملکردی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19266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68587327"/>
                  </a:ext>
                </a:extLst>
              </a:tr>
            </a:tbl>
          </a:graphicData>
        </a:graphic>
      </p:graphicFrame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3000" y="202993"/>
            <a:ext cx="2420322" cy="1164437"/>
          </a:xfrm>
          <a:prstGeom prst="rect">
            <a:avLst/>
          </a:prstGeom>
        </p:spPr>
      </p:pic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996633"/>
                </a:solidFill>
              </a:rPr>
              <a:t>1404.05.12</a:t>
            </a:r>
            <a:endParaRPr lang="en-US">
              <a:solidFill>
                <a:srgbClr val="9966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04453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b="1" dirty="0"/>
              <a:t>تعریف سالمندی از دیدگاه تقویمی</a:t>
            </a:r>
            <a:endParaRPr lang="en-US" b="1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5257" t="51968" r="26967" b="22674"/>
          <a:stretch/>
        </p:blipFill>
        <p:spPr>
          <a:xfrm>
            <a:off x="2671439" y="3741080"/>
            <a:ext cx="8599449" cy="2453268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040764" y="6437971"/>
            <a:ext cx="3860800" cy="457200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996633"/>
                </a:solidFill>
              </a:rPr>
              <a:t>keshvari@med.mui.ac.ir</a:t>
            </a:r>
            <a:endParaRPr lang="en-US" dirty="0">
              <a:solidFill>
                <a:srgbClr val="996633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2CED3E-425E-4BC3-923A-12A6DBB2C7A0}" type="slidenum">
              <a:rPr lang="en-US" smtClean="0">
                <a:solidFill>
                  <a:srgbClr val="996633"/>
                </a:solidFill>
              </a:rPr>
              <a:pPr>
                <a:defRPr/>
              </a:pPr>
              <a:t>6</a:t>
            </a:fld>
            <a:endParaRPr lang="en-US">
              <a:solidFill>
                <a:srgbClr val="996633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206123" y="1812380"/>
            <a:ext cx="898788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سن </a:t>
            </a:r>
            <a:r>
              <a:rPr lang="fa-IR" b="1" dirty="0">
                <a:solidFill>
                  <a:srgbClr val="FF0000"/>
                </a:solidFill>
                <a:cs typeface="B Nazanin" panose="00000400000000000000" pitchFamily="2" charset="-78"/>
              </a:rPr>
              <a:t>تقویمی </a:t>
            </a:r>
            <a:r>
              <a:rPr lang="fa-IR" b="1" dirty="0">
                <a:cs typeface="B Nazanin" panose="00000400000000000000" pitchFamily="2" charset="-78"/>
              </a:rPr>
              <a:t>بر اساس سن شناسنامه‌ای فرد تعیین می‌شود.</a:t>
            </a:r>
          </a:p>
          <a:p>
            <a:pPr algn="r" rtl="1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fa-IR" b="1" dirty="0" smtClean="0">
                <a:cs typeface="B Nazanin" panose="00000400000000000000" pitchFamily="2" charset="-78"/>
              </a:rPr>
              <a:t> در </a:t>
            </a:r>
            <a:r>
              <a:rPr lang="fa-IR" b="1" dirty="0">
                <a:cs typeface="B Nazanin" panose="00000400000000000000" pitchFamily="2" charset="-78"/>
              </a:rPr>
              <a:t>بسیاری از کشورها، </a:t>
            </a:r>
            <a:r>
              <a:rPr lang="fa-IR" b="1" dirty="0">
                <a:solidFill>
                  <a:srgbClr val="FF0000"/>
                </a:solidFill>
                <a:cs typeface="B Nazanin" panose="00000400000000000000" pitchFamily="2" charset="-78"/>
              </a:rPr>
              <a:t>افراد 65 سال و بالاتر </a:t>
            </a:r>
            <a:endParaRPr lang="en-US" b="1" dirty="0" smtClean="0">
              <a:solidFill>
                <a:srgbClr val="FF0000"/>
              </a:solidFill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fa-IR" b="1" dirty="0" smtClean="0">
                <a:cs typeface="B Nazanin" panose="00000400000000000000" pitchFamily="2" charset="-78"/>
              </a:rPr>
              <a:t>طبق </a:t>
            </a:r>
            <a:r>
              <a:rPr lang="fa-IR" b="1" dirty="0">
                <a:cs typeface="B Nazanin" panose="00000400000000000000" pitchFamily="2" charset="-78"/>
              </a:rPr>
              <a:t>تعریف سازمان جهانی </a:t>
            </a:r>
            <a:r>
              <a:rPr lang="fa-IR" b="1" dirty="0" smtClean="0">
                <a:cs typeface="B Nazanin" panose="00000400000000000000" pitchFamily="2" charset="-78"/>
              </a:rPr>
              <a:t>بهداشت، در </a:t>
            </a:r>
            <a:r>
              <a:rPr lang="fa-IR" b="1" dirty="0">
                <a:solidFill>
                  <a:srgbClr val="FF0000"/>
                </a:solidFill>
                <a:cs typeface="B Nazanin" panose="00000400000000000000" pitchFamily="2" charset="-78"/>
              </a:rPr>
              <a:t>کشورهای در حال توسعه</a:t>
            </a:r>
            <a:r>
              <a:rPr lang="fa-IR" b="1" dirty="0">
                <a:cs typeface="B Nazanin" panose="00000400000000000000" pitchFamily="2" charset="-78"/>
              </a:rPr>
              <a:t>، </a:t>
            </a:r>
            <a:r>
              <a:rPr lang="fa-IR" b="1" dirty="0">
                <a:solidFill>
                  <a:srgbClr val="FF0000"/>
                </a:solidFill>
                <a:cs typeface="B Nazanin" panose="00000400000000000000" pitchFamily="2" charset="-78"/>
              </a:rPr>
              <a:t>افراد 60 سال و بالاتر 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996633"/>
                </a:solidFill>
              </a:rPr>
              <a:t>1404.05.12</a:t>
            </a:r>
            <a:endParaRPr lang="en-US">
              <a:solidFill>
                <a:srgbClr val="9966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4689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55800" y="3352800"/>
            <a:ext cx="10168467" cy="1341863"/>
          </a:xfrm>
        </p:spPr>
        <p:txBody>
          <a:bodyPr/>
          <a:lstStyle/>
          <a:p>
            <a:pPr marL="0" indent="0" algn="ctr">
              <a:buNone/>
            </a:pPr>
            <a:r>
              <a:rPr lang="fa-IR" sz="4000" b="1" dirty="0"/>
              <a:t>تغییرات فیزیولوژیک در سالمندان </a:t>
            </a:r>
            <a:r>
              <a:rPr lang="fa-IR" sz="4000" b="1" dirty="0" smtClean="0"/>
              <a:t>موثر </a:t>
            </a:r>
            <a:r>
              <a:rPr lang="fa-IR" sz="4000" b="1" dirty="0"/>
              <a:t>بر روند </a:t>
            </a:r>
            <a:r>
              <a:rPr lang="fa-IR" sz="4000" b="1" dirty="0" smtClean="0"/>
              <a:t>یادگیری</a:t>
            </a:r>
          </a:p>
          <a:p>
            <a:pPr marL="0" indent="0" algn="ctr">
              <a:buNone/>
            </a:pPr>
            <a:endParaRPr lang="fa-IR" sz="4000" b="1" dirty="0" smtClean="0"/>
          </a:p>
          <a:p>
            <a:pPr marL="0" indent="0" algn="ctr">
              <a:buNone/>
            </a:pPr>
            <a:endParaRPr lang="fa-IR" sz="4000" b="1" dirty="0" smtClean="0"/>
          </a:p>
          <a:p>
            <a:pPr marL="0" indent="0" algn="ctr">
              <a:buNone/>
            </a:pPr>
            <a:endParaRPr lang="fa-IR" sz="4000" dirty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996633"/>
                </a:solidFill>
              </a:rPr>
              <a:t>keshvari@med.mui.ac.ir</a:t>
            </a:r>
            <a:endParaRPr lang="en-US">
              <a:solidFill>
                <a:srgbClr val="996633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2CED3E-425E-4BC3-923A-12A6DBB2C7A0}" type="slidenum">
              <a:rPr lang="en-US" smtClean="0">
                <a:solidFill>
                  <a:srgbClr val="996633"/>
                </a:solidFill>
              </a:rPr>
              <a:pPr>
                <a:defRPr/>
              </a:pPr>
              <a:t>7</a:t>
            </a:fld>
            <a:endParaRPr lang="en-US">
              <a:solidFill>
                <a:srgbClr val="996633"/>
              </a:solidFill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996633"/>
                </a:solidFill>
              </a:rPr>
              <a:t>1404.05.12</a:t>
            </a:r>
            <a:endParaRPr lang="en-US">
              <a:solidFill>
                <a:srgbClr val="9966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68512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algn="ctr" eaLnBrk="1" hangingPunct="1"/>
            <a:r>
              <a:rPr lang="fa-IR" b="1" dirty="0">
                <a:solidFill>
                  <a:schemeClr val="tx1"/>
                </a:solidFill>
              </a:rPr>
              <a:t>تغییرات در عملکرد حسی</a:t>
            </a:r>
            <a:endParaRPr lang="en-US" b="1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0320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b="1" dirty="0" smtClean="0"/>
              <a:t>بینایی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03137" y="1447799"/>
            <a:ext cx="10168467" cy="4977063"/>
          </a:xfrm>
        </p:spPr>
        <p:txBody>
          <a:bodyPr/>
          <a:lstStyle/>
          <a:p>
            <a:pPr algn="r" rtl="1"/>
            <a:endParaRPr lang="fa-IR" sz="2000" dirty="0"/>
          </a:p>
          <a:p>
            <a:pPr algn="r" rtl="1"/>
            <a:r>
              <a:rPr lang="fa-IR" sz="2000" b="1" dirty="0" smtClean="0">
                <a:cs typeface="B Nazanin" panose="00000400000000000000" pitchFamily="2" charset="-78"/>
              </a:rPr>
              <a:t>نقایص </a:t>
            </a:r>
            <a:r>
              <a:rPr lang="fa-IR" sz="2000" b="1" dirty="0">
                <a:cs typeface="B Nazanin" panose="00000400000000000000" pitchFamily="2" charset="-78"/>
              </a:rPr>
              <a:t>عملکردی مهم:</a:t>
            </a:r>
            <a:endParaRPr lang="fa-IR" sz="2000" dirty="0">
              <a:cs typeface="B Nazanin" panose="00000400000000000000" pitchFamily="2" charset="-78"/>
            </a:endParaRPr>
          </a:p>
          <a:p>
            <a:pPr algn="r" rtl="1"/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پیرچشمی</a:t>
            </a:r>
          </a:p>
          <a:p>
            <a:pPr algn="r" rtl="1"/>
            <a:r>
              <a:rPr lang="fa-IR" sz="2000" b="1" dirty="0">
                <a:cs typeface="B Nazanin" panose="00000400000000000000" pitchFamily="2" charset="-78"/>
              </a:rPr>
              <a:t>تغییرات سیستم بینایی:</a:t>
            </a:r>
            <a:endParaRPr lang="fa-IR" sz="2000" dirty="0">
              <a:cs typeface="B Nazanin" panose="00000400000000000000" pitchFamily="2" charset="-78"/>
            </a:endParaRPr>
          </a:p>
          <a:p>
            <a:pPr algn="r" rtl="1"/>
            <a:r>
              <a:rPr lang="fa-IR" sz="2000" dirty="0">
                <a:cs typeface="B Nazanin" panose="00000400000000000000" pitchFamily="2" charset="-78"/>
              </a:rPr>
              <a:t>کاهش توانایی عدسی در تطبیق بینایی نزدیک (</a:t>
            </a:r>
            <a:r>
              <a:rPr lang="fa-IR" sz="2000" dirty="0" smtClean="0">
                <a:cs typeface="B Nazanin" panose="00000400000000000000" pitchFamily="2" charset="-78"/>
              </a:rPr>
              <a:t>پیرچشمی </a:t>
            </a:r>
            <a:r>
              <a:rPr lang="en-US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P</a:t>
            </a:r>
            <a:r>
              <a:rPr lang="en-US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resbyopia</a:t>
            </a:r>
            <a:r>
              <a:rPr lang="fa-IR" sz="2000" dirty="0" smtClean="0">
                <a:cs typeface="B Nazanin" panose="00000400000000000000" pitchFamily="2" charset="-78"/>
              </a:rPr>
              <a:t>)</a:t>
            </a:r>
            <a:endParaRPr lang="fa-IR" sz="2000" dirty="0">
              <a:cs typeface="B Nazanin" panose="00000400000000000000" pitchFamily="2" charset="-78"/>
            </a:endParaRPr>
          </a:p>
          <a:p>
            <a:pPr algn="r" rtl="1"/>
            <a:r>
              <a:rPr lang="fa-IR" sz="2000" dirty="0" smtClean="0">
                <a:cs typeface="B Nazanin" panose="00000400000000000000" pitchFamily="2" charset="-78"/>
              </a:rPr>
              <a:t>کند </a:t>
            </a:r>
            <a:r>
              <a:rPr lang="fa-IR" sz="2000" dirty="0">
                <a:cs typeface="B Nazanin" panose="00000400000000000000" pitchFamily="2" charset="-78"/>
              </a:rPr>
              <a:t>شدن فرآیند تطابق با </a:t>
            </a:r>
            <a:r>
              <a:rPr lang="fa-IR" sz="2000" dirty="0" smtClean="0">
                <a:cs typeface="B Nazanin" panose="00000400000000000000" pitchFamily="2" charset="-78"/>
              </a:rPr>
              <a:t>تاریکی وکاهش </a:t>
            </a:r>
            <a:r>
              <a:rPr lang="fa-IR" sz="2000" dirty="0">
                <a:cs typeface="B Nazanin" panose="00000400000000000000" pitchFamily="2" charset="-78"/>
              </a:rPr>
              <a:t>میزان رسیدن نور به شبکیه</a:t>
            </a:r>
            <a:r>
              <a:rPr lang="fa-IR" sz="2000" dirty="0" smtClean="0">
                <a:cs typeface="B Nazanin" panose="00000400000000000000" pitchFamily="2" charset="-78"/>
              </a:rPr>
              <a:t> (نیاز </a:t>
            </a:r>
            <a:r>
              <a:rPr lang="fa-IR" sz="2000" dirty="0">
                <a:cs typeface="B Nazanin" panose="00000400000000000000" pitchFamily="2" charset="-78"/>
              </a:rPr>
              <a:t>به تنظیم نور ساختمان)</a:t>
            </a:r>
          </a:p>
          <a:p>
            <a:pPr algn="r" rtl="1"/>
            <a:r>
              <a:rPr lang="fa-IR" sz="2000" dirty="0">
                <a:cs typeface="B Nazanin" panose="00000400000000000000" pitchFamily="2" charset="-78"/>
              </a:rPr>
              <a:t>کاهش شفافیت عدسی و زرد شدن عدسی (کاهش توانایی تشخیص رنگ‌ها)</a:t>
            </a:r>
          </a:p>
          <a:p>
            <a:pPr algn="r" rtl="1"/>
            <a:r>
              <a:rPr lang="fa-IR" sz="2400" b="1" dirty="0" smtClean="0">
                <a:cs typeface="B Nazanin" panose="00000400000000000000" pitchFamily="2" charset="-78"/>
              </a:rPr>
              <a:t>نقایص </a:t>
            </a:r>
            <a:r>
              <a:rPr lang="fa-IR" sz="2400" b="1" dirty="0">
                <a:cs typeface="B Nazanin" panose="00000400000000000000" pitchFamily="2" charset="-78"/>
              </a:rPr>
              <a:t>عملکردی </a:t>
            </a:r>
            <a:r>
              <a:rPr lang="fa-IR" sz="2400" b="1" dirty="0" smtClean="0">
                <a:cs typeface="B Nazanin" panose="00000400000000000000" pitchFamily="2" charset="-78"/>
              </a:rPr>
              <a:t>مهم :</a:t>
            </a:r>
          </a:p>
          <a:p>
            <a:pPr lvl="3" algn="r" rtl="1">
              <a:lnSpc>
                <a:spcPct val="150000"/>
              </a:lnSpc>
            </a:pPr>
            <a:r>
              <a:rPr lang="fa-IR" b="1" dirty="0" smtClean="0">
                <a:cs typeface="B Nazanin" panose="00000400000000000000" pitchFamily="2" charset="-78"/>
              </a:rPr>
              <a:t>پیرچشمی</a:t>
            </a:r>
          </a:p>
          <a:p>
            <a:pPr lvl="3" algn="r" rtl="1">
              <a:lnSpc>
                <a:spcPct val="150000"/>
              </a:lnSpc>
            </a:pPr>
            <a:r>
              <a:rPr lang="fa-IR" b="1" dirty="0" smtClean="0">
                <a:cs typeface="B Nazanin" panose="00000400000000000000" pitchFamily="2" charset="-78"/>
              </a:rPr>
              <a:t>گلوکوم</a:t>
            </a:r>
          </a:p>
          <a:p>
            <a:pPr lvl="3" algn="r" rtl="1">
              <a:lnSpc>
                <a:spcPct val="150000"/>
              </a:lnSpc>
            </a:pPr>
            <a:r>
              <a:rPr lang="fa-IR" b="1" dirty="0" smtClean="0">
                <a:cs typeface="B Nazanin" panose="00000400000000000000" pitchFamily="2" charset="-78"/>
              </a:rPr>
              <a:t>کاتاراکت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996633"/>
                </a:solidFill>
              </a:rPr>
              <a:t>keshvari@med.mui.ac.ir</a:t>
            </a:r>
            <a:endParaRPr lang="en-US">
              <a:solidFill>
                <a:srgbClr val="996633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2CED3E-425E-4BC3-923A-12A6DBB2C7A0}" type="slidenum">
              <a:rPr lang="en-US" smtClean="0">
                <a:solidFill>
                  <a:srgbClr val="996633"/>
                </a:solidFill>
              </a:rPr>
              <a:pPr>
                <a:defRPr/>
              </a:pPr>
              <a:t>9</a:t>
            </a:fld>
            <a:endParaRPr lang="en-US" dirty="0">
              <a:solidFill>
                <a:srgbClr val="996633"/>
              </a:solidFill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996633"/>
                </a:solidFill>
              </a:rPr>
              <a:t>1404.05.12</a:t>
            </a:r>
            <a:endParaRPr lang="en-US">
              <a:solidFill>
                <a:srgbClr val="9966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224509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aveform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unny Days">
  <a:themeElements>
    <a:clrScheme name="Sunny Days 1">
      <a:dk1>
        <a:srgbClr val="000000"/>
      </a:dk1>
      <a:lt1>
        <a:srgbClr val="FFCC66"/>
      </a:lt1>
      <a:dk2>
        <a:srgbClr val="996633"/>
      </a:dk2>
      <a:lt2>
        <a:srgbClr val="CC6600"/>
      </a:lt2>
      <a:accent1>
        <a:srgbClr val="FF9933"/>
      </a:accent1>
      <a:accent2>
        <a:srgbClr val="CCCCCC"/>
      </a:accent2>
      <a:accent3>
        <a:srgbClr val="FFE2B8"/>
      </a:accent3>
      <a:accent4>
        <a:srgbClr val="000000"/>
      </a:accent4>
      <a:accent5>
        <a:srgbClr val="FFCAAD"/>
      </a:accent5>
      <a:accent6>
        <a:srgbClr val="B9B9B9"/>
      </a:accent6>
      <a:hlink>
        <a:srgbClr val="CC9900"/>
      </a:hlink>
      <a:folHlink>
        <a:srgbClr val="993366"/>
      </a:folHlink>
    </a:clrScheme>
    <a:fontScheme name="Sunny Days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unny Days 1">
        <a:dk1>
          <a:srgbClr val="000000"/>
        </a:dk1>
        <a:lt1>
          <a:srgbClr val="FFCC66"/>
        </a:lt1>
        <a:dk2>
          <a:srgbClr val="996633"/>
        </a:dk2>
        <a:lt2>
          <a:srgbClr val="CC6600"/>
        </a:lt2>
        <a:accent1>
          <a:srgbClr val="FF9933"/>
        </a:accent1>
        <a:accent2>
          <a:srgbClr val="CCCCCC"/>
        </a:accent2>
        <a:accent3>
          <a:srgbClr val="FFE2B8"/>
        </a:accent3>
        <a:accent4>
          <a:srgbClr val="000000"/>
        </a:accent4>
        <a:accent5>
          <a:srgbClr val="FFCAAD"/>
        </a:accent5>
        <a:accent6>
          <a:srgbClr val="B9B9B9"/>
        </a:accent6>
        <a:hlink>
          <a:srgbClr val="CC9900"/>
        </a:hlink>
        <a:folHlink>
          <a:srgbClr val="9933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nny Days 2">
        <a:dk1>
          <a:srgbClr val="000000"/>
        </a:dk1>
        <a:lt1>
          <a:srgbClr val="FFFFCC"/>
        </a:lt1>
        <a:dk2>
          <a:srgbClr val="996633"/>
        </a:dk2>
        <a:lt2>
          <a:srgbClr val="CC9900"/>
        </a:lt2>
        <a:accent1>
          <a:srgbClr val="FF9933"/>
        </a:accent1>
        <a:accent2>
          <a:srgbClr val="FFFFFF"/>
        </a:accent2>
        <a:accent3>
          <a:srgbClr val="FFFFE2"/>
        </a:accent3>
        <a:accent4>
          <a:srgbClr val="000000"/>
        </a:accent4>
        <a:accent5>
          <a:srgbClr val="FFCAAD"/>
        </a:accent5>
        <a:accent6>
          <a:srgbClr val="E7E7E7"/>
        </a:accent6>
        <a:hlink>
          <a:srgbClr val="FFCC66"/>
        </a:hlink>
        <a:folHlink>
          <a:srgbClr val="9933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nny Days 3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EAEAEA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555555"/>
        </a:accent6>
        <a:hlink>
          <a:srgbClr val="CBCBCB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nny Days 4">
        <a:dk1>
          <a:srgbClr val="000000"/>
        </a:dk1>
        <a:lt1>
          <a:srgbClr val="F8F8F8"/>
        </a:lt1>
        <a:dk2>
          <a:srgbClr val="006600"/>
        </a:dk2>
        <a:lt2>
          <a:srgbClr val="FFCC00"/>
        </a:lt2>
        <a:accent1>
          <a:srgbClr val="9999FF"/>
        </a:accent1>
        <a:accent2>
          <a:srgbClr val="003300"/>
        </a:accent2>
        <a:accent3>
          <a:srgbClr val="AAB8AA"/>
        </a:accent3>
        <a:accent4>
          <a:srgbClr val="D4D4D4"/>
        </a:accent4>
        <a:accent5>
          <a:srgbClr val="CACAFF"/>
        </a:accent5>
        <a:accent6>
          <a:srgbClr val="002D00"/>
        </a:accent6>
        <a:hlink>
          <a:srgbClr val="009966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unny Days 5">
        <a:dk1>
          <a:srgbClr val="000000"/>
        </a:dk1>
        <a:lt1>
          <a:srgbClr val="F8F8F8"/>
        </a:lt1>
        <a:dk2>
          <a:srgbClr val="990099"/>
        </a:dk2>
        <a:lt2>
          <a:srgbClr val="FFCC00"/>
        </a:lt2>
        <a:accent1>
          <a:srgbClr val="9999FF"/>
        </a:accent1>
        <a:accent2>
          <a:srgbClr val="660066"/>
        </a:accent2>
        <a:accent3>
          <a:srgbClr val="CAAACA"/>
        </a:accent3>
        <a:accent4>
          <a:srgbClr val="D4D4D4"/>
        </a:accent4>
        <a:accent5>
          <a:srgbClr val="CACAFF"/>
        </a:accent5>
        <a:accent6>
          <a:srgbClr val="5C005C"/>
        </a:accent6>
        <a:hlink>
          <a:srgbClr val="CC00CC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2346</TotalTime>
  <Words>1926</Words>
  <Application>Microsoft Office PowerPoint</Application>
  <PresentationFormat>Widescreen</PresentationFormat>
  <Paragraphs>302</Paragraphs>
  <Slides>32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32</vt:i4>
      </vt:variant>
    </vt:vector>
  </HeadingPairs>
  <TitlesOfParts>
    <vt:vector size="47" baseType="lpstr">
      <vt:lpstr>MS PGothic</vt:lpstr>
      <vt:lpstr>2  Titr</vt:lpstr>
      <vt:lpstr>Arial</vt:lpstr>
      <vt:lpstr>B Jadid</vt:lpstr>
      <vt:lpstr>B Mitra</vt:lpstr>
      <vt:lpstr>B Nazanin</vt:lpstr>
      <vt:lpstr>B Titr</vt:lpstr>
      <vt:lpstr>Calibri</vt:lpstr>
      <vt:lpstr>Candara</vt:lpstr>
      <vt:lpstr>Garamond</vt:lpstr>
      <vt:lpstr>Symbol</vt:lpstr>
      <vt:lpstr>Times New Roman</vt:lpstr>
      <vt:lpstr>Wingdings</vt:lpstr>
      <vt:lpstr>Waveform</vt:lpstr>
      <vt:lpstr>Sunny Days</vt:lpstr>
      <vt:lpstr>PowerPoint Presentation</vt:lpstr>
      <vt:lpstr>تغییرات سالمندی موثر بر فرایند آموزش و یادگیری</vt:lpstr>
      <vt:lpstr>اهداف این جلسه:</vt:lpstr>
      <vt:lpstr>PowerPoint Presentation</vt:lpstr>
      <vt:lpstr>مفهوم سالمندی</vt:lpstr>
      <vt:lpstr>تعریف سالمندی از دیدگاه تقویمی</vt:lpstr>
      <vt:lpstr>PowerPoint Presentation</vt:lpstr>
      <vt:lpstr>تغییرات در عملکرد حسی</vt:lpstr>
      <vt:lpstr>بینایی</vt:lpstr>
      <vt:lpstr>راهکارهای مقابله با مشکلات بینایی در آموزش به سالمندان</vt:lpstr>
      <vt:lpstr>تغييرات در سيستم هاي حسي شنوايي</vt:lpstr>
      <vt:lpstr>شنوایی</vt:lpstr>
      <vt:lpstr>راهکارهای مقابله با مشکلات شنوایی در آموزش به سالمندان</vt:lpstr>
      <vt:lpstr>هومئوستاز  حفظ پایداریِ محیط داخلی بدن و ثابت نگه داشتن شرایط فیزیکی و شیمیایی</vt:lpstr>
      <vt:lpstr>هومئوستاز  حفظ پایداریِ محیط داخلی بدن و ثابت نگه داشتن شرایط فیزیکی و شیمیایی</vt:lpstr>
      <vt:lpstr>عملکرد ذهنی </vt:lpstr>
      <vt:lpstr>تغییرات در توانایی‌های عملکردی سیستم عصبی</vt:lpstr>
      <vt:lpstr>حافظه</vt:lpstr>
      <vt:lpstr>PowerPoint Presentation</vt:lpstr>
      <vt:lpstr>مسیر پردازش حافظه</vt:lpstr>
      <vt:lpstr>حافظه حسی (Sensory Memory)</vt:lpstr>
      <vt:lpstr>حافظه کوتاه‌مدتShort-Term Memory))</vt:lpstr>
      <vt:lpstr>حافظه فعالWorking Memory))</vt:lpstr>
      <vt:lpstr>مقایسه اثرات سالمندی بر حافظه فعال و کوتاه‌مدت</vt:lpstr>
      <vt:lpstr>حافظه رویدادی (Episodic Memory)</vt:lpstr>
      <vt:lpstr>حافظه رویه‌ای (Procedural Memory)</vt:lpstr>
      <vt:lpstr>حافظه بلندمدت (Long-Term Memory)</vt:lpstr>
      <vt:lpstr>تقسیم‌بندی حافظه بر اساس جهت زمانی</vt:lpstr>
      <vt:lpstr>توجه و تمرکز</vt:lpstr>
      <vt:lpstr>تأثیر سن بر توجه و تمرکز</vt:lpstr>
      <vt:lpstr>فواید آموزش برای سالمندان</vt:lpstr>
      <vt:lpstr>با تشکر از بذل توجه شما</vt:lpstr>
    </vt:vector>
  </TitlesOfParts>
  <Company>Moorche 30 DVDs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MRT www.Win2Farsi.com</dc:creator>
  <cp:lastModifiedBy>nori</cp:lastModifiedBy>
  <cp:revision>169</cp:revision>
  <dcterms:created xsi:type="dcterms:W3CDTF">2017-09-24T01:29:00Z</dcterms:created>
  <dcterms:modified xsi:type="dcterms:W3CDTF">2025-09-20T04:58:11Z</dcterms:modified>
</cp:coreProperties>
</file>