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28" r:id="rId1"/>
  </p:sldMasterIdLst>
  <p:notesMasterIdLst>
    <p:notesMasterId r:id="rId20"/>
  </p:notesMasterIdLst>
  <p:sldIdLst>
    <p:sldId id="275" r:id="rId2"/>
    <p:sldId id="276" r:id="rId3"/>
    <p:sldId id="256" r:id="rId4"/>
    <p:sldId id="257" r:id="rId5"/>
    <p:sldId id="258" r:id="rId6"/>
    <p:sldId id="259" r:id="rId7"/>
    <p:sldId id="260" r:id="rId8"/>
    <p:sldId id="261" r:id="rId9"/>
    <p:sldId id="263" r:id="rId10"/>
    <p:sldId id="266" r:id="rId11"/>
    <p:sldId id="267" r:id="rId12"/>
    <p:sldId id="268" r:id="rId13"/>
    <p:sldId id="269" r:id="rId14"/>
    <p:sldId id="270" r:id="rId15"/>
    <p:sldId id="272" r:id="rId16"/>
    <p:sldId id="273" r:id="rId17"/>
    <p:sldId id="274" r:id="rId18"/>
    <p:sldId id="278" r:id="rId1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2" d="100"/>
          <a:sy n="102" d="100"/>
        </p:scale>
        <p:origin x="264"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FB26016-3FCB-438B-9B85-8003C65BF135}" type="datetimeFigureOut">
              <a:rPr lang="en-US" smtClean="0"/>
              <a:pPr/>
              <a:t>12/7/2020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C536839-5476-4EAE-B5BB-5ABD557CDB3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33EA5D11-D009-498F-BEBA-D53658DBAA9B}" type="datetimeFigureOut">
              <a:rPr lang="en-US" smtClean="0"/>
              <a:pPr/>
              <a:t>12/7/2020</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8F5853A4-690A-4E93-A349-CE98D1C22C3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3EA5D11-D009-498F-BEBA-D53658DBAA9B}" type="datetimeFigureOut">
              <a:rPr lang="en-US" smtClean="0"/>
              <a:pPr/>
              <a:t>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5853A4-690A-4E93-A349-CE98D1C22C3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3EA5D11-D009-498F-BEBA-D53658DBAA9B}" type="datetimeFigureOut">
              <a:rPr lang="en-US" smtClean="0"/>
              <a:pPr/>
              <a:t>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5853A4-690A-4E93-A349-CE98D1C22C3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33EA5D11-D009-498F-BEBA-D53658DBAA9B}" type="datetimeFigureOut">
              <a:rPr lang="en-US" smtClean="0"/>
              <a:pPr/>
              <a:t>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5853A4-690A-4E93-A349-CE98D1C22C3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33EA5D11-D009-498F-BEBA-D53658DBAA9B}" type="datetimeFigureOut">
              <a:rPr lang="en-US" smtClean="0"/>
              <a:pPr/>
              <a:t>12/7/2020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5853A4-690A-4E93-A349-CE98D1C22C3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3EA5D11-D009-498F-BEBA-D53658DBAA9B}" type="datetimeFigureOut">
              <a:rPr lang="en-US" smtClean="0"/>
              <a:pPr/>
              <a:t>12/7/2020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5853A4-690A-4E93-A349-CE98D1C22C3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33EA5D11-D009-498F-BEBA-D53658DBAA9B}" type="datetimeFigureOut">
              <a:rPr lang="en-US" smtClean="0"/>
              <a:pPr/>
              <a:t>12/7/2020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5853A4-690A-4E93-A349-CE98D1C22C3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33EA5D11-D009-498F-BEBA-D53658DBAA9B}" type="datetimeFigureOut">
              <a:rPr lang="en-US" smtClean="0"/>
              <a:pPr/>
              <a:t>12/7/2020</a:t>
            </a:fld>
            <a:endParaRPr lang="en-US"/>
          </a:p>
        </p:txBody>
      </p:sp>
      <p:sp>
        <p:nvSpPr>
          <p:cNvPr id="8" name="Slide Number Placeholder 7"/>
          <p:cNvSpPr>
            <a:spLocks noGrp="1"/>
          </p:cNvSpPr>
          <p:nvPr>
            <p:ph type="sldNum" sz="quarter" idx="11"/>
          </p:nvPr>
        </p:nvSpPr>
        <p:spPr/>
        <p:txBody>
          <a:bodyPr/>
          <a:lstStyle/>
          <a:p>
            <a:fld id="{8F5853A4-690A-4E93-A349-CE98D1C22C33}" type="slidenum">
              <a:rPr lang="en-US" smtClean="0"/>
              <a:pPr/>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EA5D11-D009-498F-BEBA-D53658DBAA9B}" type="datetimeFigureOut">
              <a:rPr lang="en-US" smtClean="0"/>
              <a:pPr/>
              <a:t>12/7/2020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8F5853A4-690A-4E93-A349-CE98D1C22C3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33EA5D11-D009-498F-BEBA-D53658DBAA9B}" type="datetimeFigureOut">
              <a:rPr lang="en-US" smtClean="0"/>
              <a:pPr/>
              <a:t>12/7/2020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8F5853A4-690A-4E93-A349-CE98D1C22C3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33EA5D11-D009-498F-BEBA-D53658DBAA9B}" type="datetimeFigureOut">
              <a:rPr lang="en-US" smtClean="0"/>
              <a:pPr/>
              <a:t>12/7/2020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5853A4-690A-4E93-A349-CE98D1C22C3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33EA5D11-D009-498F-BEBA-D53658DBAA9B}" type="datetimeFigureOut">
              <a:rPr lang="en-US" smtClean="0"/>
              <a:pPr/>
              <a:t>12/7/2020</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8F5853A4-690A-4E93-A349-CE98D1C22C3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niniban.com/" TargetMode="External"/><Relationship Id="rId2" Type="http://schemas.openxmlformats.org/officeDocument/2006/relationships/hyperlink" Target="http://www.hidoctor.ir/" TargetMode="External"/><Relationship Id="rId1" Type="http://schemas.openxmlformats.org/officeDocument/2006/relationships/slideLayout" Target="../slideLayouts/slideLayout2.xml"/><Relationship Id="rId5" Type="http://schemas.openxmlformats.org/officeDocument/2006/relationships/hyperlink" Target="http://www.banoo.com/" TargetMode="External"/><Relationship Id="rId4" Type="http://schemas.openxmlformats.org/officeDocument/2006/relationships/hyperlink" Target="http://www.beytoote.com/"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D6B19C"/>
            </a:gs>
            <a:gs pos="30000">
              <a:srgbClr val="D49E6C"/>
            </a:gs>
            <a:gs pos="70000">
              <a:srgbClr val="A65528"/>
            </a:gs>
            <a:gs pos="100000">
              <a:srgbClr val="663012"/>
            </a:gs>
          </a:gsLst>
          <a:lin ang="5400000" scaled="0"/>
        </a:gra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0" y="2667000"/>
            <a:ext cx="7467600" cy="4525963"/>
          </a:xfrm>
        </p:spPr>
        <p:txBody>
          <a:bodyPr>
            <a:normAutofit/>
          </a:bodyPr>
          <a:lstStyle/>
          <a:p>
            <a:pPr algn="ctr" rtl="1">
              <a:buNone/>
            </a:pPr>
            <a:r>
              <a:rPr lang="fa-IR" sz="4800" dirty="0" smtClean="0">
                <a:cs typeface="Titr" pitchFamily="2" charset="-78"/>
              </a:rPr>
              <a:t>بسم الله الرحمن الرحیم</a:t>
            </a:r>
            <a:endParaRPr lang="en-US" sz="4800" dirty="0">
              <a:cs typeface="Titr" pitchFamily="2" charset="-78"/>
            </a:endParaRPr>
          </a:p>
        </p:txBody>
      </p:sp>
    </p:spTree>
  </p:cSld>
  <p:clrMapOvr>
    <a:masterClrMapping/>
  </p:clrMapOvr>
  <p:transition>
    <p:wedg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914400"/>
            <a:ext cx="7239000" cy="4846320"/>
          </a:xfrm>
        </p:spPr>
        <p:txBody>
          <a:bodyPr>
            <a:normAutofit/>
          </a:bodyPr>
          <a:lstStyle/>
          <a:p>
            <a:pPr algn="r">
              <a:buNone/>
            </a:pPr>
            <a:r>
              <a:rPr lang="fa-IR" sz="1400" b="1" dirty="0" smtClean="0">
                <a:solidFill>
                  <a:srgbClr val="00B0F0"/>
                </a:solidFill>
                <a:cs typeface="Nazanin" pitchFamily="2" charset="-78"/>
              </a:rPr>
              <a:t>حرکت قیچی</a:t>
            </a:r>
          </a:p>
          <a:p>
            <a:pPr algn="r">
              <a:buNone/>
            </a:pPr>
            <a:r>
              <a:rPr lang="fa-IR" sz="1400" dirty="0" smtClean="0">
                <a:cs typeface="Nazanin" pitchFamily="2" charset="-78"/>
              </a:rPr>
              <a:t>به پهلو بخوابید و دست‌تان را زیر سرتان بزنید. سعی کنید سر، کمر و پا‌های‌تان کاملا راست و در امتداد هم باشند. پای رویی را به صورت کشیده و آرام تا جایی که می‌توانید بالا ببرید. نگه دارید تا وقتی که خسته شوید. پا را‌‌ همان طور آرام به جای قبلی برگردانید. نفس عمیق بکشید و دوباره پا را بالا ببرید. دفعه بعد به پهلوی دیگر بخوابید. </a:t>
            </a:r>
          </a:p>
          <a:p>
            <a:pPr algn="r">
              <a:buNone/>
            </a:pPr>
            <a:r>
              <a:rPr lang="fa-IR" sz="1400" dirty="0" smtClean="0">
                <a:cs typeface="Nazanin" pitchFamily="2" charset="-78"/>
              </a:rPr>
              <a:t>تعداد: روزی 3 بار، هر بار ۱۰ مرتبه برای هر پا</a:t>
            </a:r>
          </a:p>
          <a:p>
            <a:pPr algn="r">
              <a:buNone/>
            </a:pPr>
            <a:r>
              <a:rPr lang="fa-IR" sz="1400" b="1" dirty="0" smtClean="0">
                <a:solidFill>
                  <a:srgbClr val="00B0F0"/>
                </a:solidFill>
                <a:cs typeface="Nazanin" pitchFamily="2" charset="-78"/>
              </a:rPr>
              <a:t>حرکت گربه</a:t>
            </a:r>
          </a:p>
          <a:p>
            <a:pPr algn="r">
              <a:buNone/>
            </a:pPr>
            <a:r>
              <a:rPr lang="fa-IR" sz="1400" dirty="0" smtClean="0">
                <a:cs typeface="Nazanin" pitchFamily="2" charset="-78"/>
              </a:rPr>
              <a:t>زانو بزنید و کف دست‌های‌تان را روی زمین بگذارید. کمرتان را صاف کنید و گردن‌تان را در امتداد کمر بگیرید. نفس‌تان را حبس کنید، عضلات شکم را سفت کنید و کمر را به سمت بالا منحنی کنید. هر چقدر که برای‌تان ممکن است، کمر و شکم را در این حالت نگه دارید. بعد با‌‌ رها کردن نفس، شکم و کمر را شل کنید و انحنای کمر را به سمت پایین بدهید. نفس بگیرید و</a:t>
            </a:r>
          </a:p>
          <a:p>
            <a:pPr algn="r">
              <a:buNone/>
            </a:pPr>
            <a:r>
              <a:rPr lang="fa-IR" sz="1400" dirty="0" smtClean="0">
                <a:cs typeface="Nazanin" pitchFamily="2" charset="-78"/>
              </a:rPr>
              <a:t>دوباره این حرکت را انجام دهید. </a:t>
            </a:r>
          </a:p>
          <a:p>
            <a:pPr algn="ct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r>
              <a:rPr lang="fa-IR" sz="1400" b="1" dirty="0" smtClean="0">
                <a:solidFill>
                  <a:srgbClr val="FF0000"/>
                </a:solidFill>
                <a:cs typeface="Nazanin" pitchFamily="2" charset="-78"/>
              </a:rPr>
              <a:t>نکته: </a:t>
            </a:r>
            <a:r>
              <a:rPr lang="fa-IR" sz="1400" b="1" dirty="0" smtClean="0">
                <a:cs typeface="Nazanin" pitchFamily="2" charset="-78"/>
              </a:rPr>
              <a:t>بهتر است اوایل این حرکت را مقابل آینه انجام بدهید تا از درستی انحنای کمر و راستای گردن مطمئن شوید. </a:t>
            </a:r>
          </a:p>
          <a:p>
            <a:pPr algn="r">
              <a:buNone/>
            </a:pPr>
            <a:r>
              <a:rPr lang="fa-IR" sz="1400" dirty="0" smtClean="0">
                <a:cs typeface="Nazanin" pitchFamily="2" charset="-78"/>
              </a:rPr>
              <a:t> روزی 3 بار، هر بار ۱۰ حرکت</a:t>
            </a:r>
          </a:p>
          <a:p>
            <a:pPr algn="r">
              <a:buNone/>
            </a:pPr>
            <a:r>
              <a:rPr lang="fa-IR" sz="1400" dirty="0" smtClean="0">
                <a:cs typeface="Nazanin" pitchFamily="2" charset="-78"/>
              </a:rPr>
              <a:t>اگر کمردرد دارید، این ورزش برای شما بسیار مناسب است. انجام دادن آن زیر دوش آب گرم به تسکین کمردرد کمک می‌ک</a:t>
            </a:r>
            <a:endParaRPr lang="en-US" sz="1400" dirty="0" smtClean="0">
              <a:cs typeface="Nazanin" pitchFamily="2" charset="-78"/>
            </a:endParaRPr>
          </a:p>
          <a:p>
            <a:pPr algn="r">
              <a:buNone/>
            </a:pPr>
            <a:endParaRPr lang="fa-IR" sz="1400" dirty="0" smtClean="0">
              <a:cs typeface="Nazanin" pitchFamily="2" charset="-78"/>
            </a:endParaRPr>
          </a:p>
          <a:p>
            <a:pPr algn="r">
              <a:buNone/>
            </a:pPr>
            <a:endParaRPr lang="en-US" sz="1400" dirty="0" smtClean="0">
              <a:cs typeface="Nazanin" pitchFamily="2" charset="-78"/>
            </a:endParaRPr>
          </a:p>
          <a:p>
            <a:pPr algn="r">
              <a:buNone/>
            </a:pPr>
            <a:endParaRPr lang="en-US" sz="1400" dirty="0" smtClean="0">
              <a:cs typeface="Nazanin" pitchFamily="2" charset="-78"/>
            </a:endParaRPr>
          </a:p>
          <a:p>
            <a:pPr algn="r">
              <a:buNone/>
            </a:pPr>
            <a:endParaRPr lang="fa-IR" sz="1400" dirty="0" smtClean="0">
              <a:cs typeface="Nazanin" pitchFamily="2" charset="-78"/>
            </a:endParaRPr>
          </a:p>
          <a:p>
            <a:pPr algn="r">
              <a:buNone/>
            </a:pPr>
            <a:endParaRPr lang="en-US" sz="1400" dirty="0">
              <a:cs typeface="Nazanin" pitchFamily="2" charset="-78"/>
            </a:endParaRPr>
          </a:p>
        </p:txBody>
      </p:sp>
      <p:pic>
        <p:nvPicPr>
          <p:cNvPr id="4" name="Picture 3" descr="K1405944884.jpg"/>
          <p:cNvPicPr>
            <a:picLocks noChangeAspect="1"/>
          </p:cNvPicPr>
          <p:nvPr/>
        </p:nvPicPr>
        <p:blipFill>
          <a:blip r:embed="rId2" cstate="print"/>
          <a:stretch>
            <a:fillRect/>
          </a:stretch>
        </p:blipFill>
        <p:spPr>
          <a:xfrm>
            <a:off x="1219200" y="3200400"/>
            <a:ext cx="4267200" cy="1524000"/>
          </a:xfrm>
          <a:prstGeom prst="rect">
            <a:avLst/>
          </a:prstGeom>
        </p:spPr>
      </p:pic>
    </p:spTree>
  </p:cSld>
  <p:clrMapOvr>
    <a:masterClrMapping/>
  </p:clrMapOvr>
  <p:transition>
    <p:wipe dir="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7467600" cy="6096000"/>
          </a:xfrm>
        </p:spPr>
        <p:txBody>
          <a:bodyPr>
            <a:noAutofit/>
          </a:bodyPr>
          <a:lstStyle/>
          <a:p>
            <a:pPr algn="r">
              <a:buNone/>
            </a:pPr>
            <a:r>
              <a:rPr lang="fa-IR" sz="1400" b="1" dirty="0" smtClean="0">
                <a:solidFill>
                  <a:srgbClr val="00B0F0"/>
                </a:solidFill>
                <a:cs typeface="Nazanin" pitchFamily="2" charset="-78"/>
              </a:rPr>
              <a:t>حرکت دست به سینه</a:t>
            </a:r>
          </a:p>
          <a:p>
            <a:pPr algn="r">
              <a:buNone/>
            </a:pPr>
            <a:r>
              <a:rPr lang="fa-IR" sz="1400" dirty="0" smtClean="0">
                <a:cs typeface="Nazanin" pitchFamily="2" charset="-78"/>
              </a:rPr>
              <a:t>دست‌های‌تان را روبه‌روی‌تان بگیرید. بعد هر دو را از آرنج به سمت یکدیگر خم کنید و با انگشت‌های هر دست، ساعد دست مقابل را بگیرید. با یک حرکت ناگهانی دست‌ها را به سمت هم هل بدهید و پیش از رسیدن دست به آرنج مقابل ناگهان آن را متوقف کنید. با این کار باید عضلات سینه‌تان ناگهان سفت شوند. این حرکت را پشت سر هم تکرار کنید. </a:t>
            </a:r>
          </a:p>
          <a:p>
            <a:pPr algn="r">
              <a:buNone/>
            </a:pPr>
            <a:endParaRPr lang="fa-IR" sz="1400" dirty="0" smtClean="0">
              <a:cs typeface="Nazanin" pitchFamily="2" charset="-78"/>
            </a:endParaRPr>
          </a:p>
          <a:p>
            <a:pPr algn="r">
              <a:buNone/>
            </a:pPr>
            <a:r>
              <a:rPr lang="fa-IR" sz="1400" b="1" dirty="0" smtClean="0">
                <a:solidFill>
                  <a:srgbClr val="FF0000"/>
                </a:solidFill>
                <a:cs typeface="Nazanin" pitchFamily="2" charset="-78"/>
              </a:rPr>
              <a:t>نکته: </a:t>
            </a:r>
            <a:r>
              <a:rPr lang="fa-IR" sz="1400" b="1" dirty="0" smtClean="0">
                <a:cs typeface="Nazanin" pitchFamily="2" charset="-78"/>
              </a:rPr>
              <a:t>برای اینکه از درستی حرکت‌تان مطمئن شوید، این کار را بدون لباس جلوی آینه انجام دهید. بعد از یادگیری حرکت، آن را می‌توانید در هر زمانی انجام بدهید. حتی در حال دیدن تلویزیون. </a:t>
            </a:r>
          </a:p>
          <a:p>
            <a:pPr algn="r">
              <a:buNone/>
            </a:pPr>
            <a:endParaRPr lang="fa-IR" sz="1400" dirty="0" smtClean="0">
              <a:cs typeface="Nazanin" pitchFamily="2" charset="-78"/>
            </a:endParaRPr>
          </a:p>
          <a:p>
            <a:pPr algn="r">
              <a:buNone/>
            </a:pPr>
            <a:r>
              <a:rPr lang="fa-IR" sz="1400" dirty="0" smtClean="0">
                <a:cs typeface="Nazanin" pitchFamily="2" charset="-78"/>
              </a:rPr>
              <a:t>در دوران بارداری برای جلوگیری از شل شدن و افتادگی سینه و ترک خوردن آن‌ها در دوران شیردهی و بعد از پایان شیردهی برای سفت کردن سینه‌هایی که از شیر خالی شده‌اند، بسیار مناسب است.</a:t>
            </a:r>
          </a:p>
          <a:p>
            <a:pPr algn="r">
              <a:buNone/>
            </a:pPr>
            <a:endParaRPr lang="fa-IR" sz="1400" dirty="0" smtClean="0">
              <a:cs typeface="Nazanin" pitchFamily="2" charset="-78"/>
            </a:endParaRPr>
          </a:p>
          <a:p>
            <a:pPr algn="r">
              <a:buNone/>
            </a:pPr>
            <a:r>
              <a:rPr lang="fa-IR" sz="1400" b="1" dirty="0" smtClean="0">
                <a:solidFill>
                  <a:srgbClr val="00B0F0"/>
                </a:solidFill>
                <a:cs typeface="Nazanin" pitchFamily="2" charset="-78"/>
              </a:rPr>
              <a:t>تمرینات کششی</a:t>
            </a:r>
          </a:p>
          <a:p>
            <a:pPr algn="r">
              <a:buNone/>
            </a:pPr>
            <a:r>
              <a:rPr lang="fa-IR" sz="1400" dirty="0" smtClean="0">
                <a:cs typeface="Nazanin" pitchFamily="2" charset="-78"/>
              </a:rPr>
              <a:t>چند ورزش ساده‌ای که در این جا آمده، بهترین نرمش‌هایی هستند که در کلاس‌های بارداری به مادران پیشنهاد می‌شود. یادتان باشد انجام یک نرمش کوچک روزانه، از ورزش‌های سنگینی که‌گاه به‌گاه انجام می‌دهید ور‌هایشان می‌کنید، خیلی بهتر است؛ حتی اگر این ورزش را در تختخواب‌تان انجام بدهید. پس از بین این ورزش‌ها آن‌هایی را که با شرایط شما تناسب دارند انتخاب کنید و تا </a:t>
            </a:r>
          </a:p>
          <a:p>
            <a:pPr algn="r">
              <a:buNone/>
            </a:pPr>
            <a:r>
              <a:rPr lang="fa-IR" sz="1400" dirty="0" smtClean="0">
                <a:cs typeface="Nazanin" pitchFamily="2" charset="-78"/>
              </a:rPr>
              <a:t>پس از زایمان هم آن‌ها را ادامه دهید.</a:t>
            </a:r>
          </a:p>
          <a:p>
            <a:pPr algn="r">
              <a:buNone/>
            </a:pPr>
            <a:endParaRPr lang="en-US" sz="1400" dirty="0">
              <a:cs typeface="Nazanin" pitchFamily="2" charset="-78"/>
            </a:endParaRPr>
          </a:p>
        </p:txBody>
      </p:sp>
      <p:pic>
        <p:nvPicPr>
          <p:cNvPr id="4" name="Picture 3" descr="ba619.jpg"/>
          <p:cNvPicPr>
            <a:picLocks noChangeAspect="1"/>
          </p:cNvPicPr>
          <p:nvPr/>
        </p:nvPicPr>
        <p:blipFill>
          <a:blip r:embed="rId2" cstate="print"/>
          <a:stretch>
            <a:fillRect/>
          </a:stretch>
        </p:blipFill>
        <p:spPr>
          <a:xfrm>
            <a:off x="1143001" y="4038600"/>
            <a:ext cx="4038600" cy="2133600"/>
          </a:xfrm>
          <a:prstGeom prst="rect">
            <a:avLst/>
          </a:prstGeom>
        </p:spPr>
      </p:pic>
    </p:spTree>
  </p:cSld>
  <p:clrMapOvr>
    <a:masterClrMapping/>
  </p:clrMapOvr>
  <p:transition>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7467600" cy="6049963"/>
          </a:xfrm>
        </p:spPr>
        <p:txBody>
          <a:bodyPr>
            <a:normAutofit/>
          </a:bodyPr>
          <a:lstStyle/>
          <a:p>
            <a:pPr algn="r">
              <a:buNone/>
            </a:pPr>
            <a:r>
              <a:rPr lang="fa-IR" sz="1400" b="1" dirty="0" smtClean="0">
                <a:solidFill>
                  <a:srgbClr val="00B0F0"/>
                </a:solidFill>
                <a:cs typeface="Nazanin" pitchFamily="2" charset="-78"/>
              </a:rPr>
              <a:t>تمرینات کششی سر و گردن</a:t>
            </a:r>
          </a:p>
          <a:p>
            <a:pPr algn="r">
              <a:buNone/>
            </a:pPr>
            <a:r>
              <a:rPr lang="fa-IR" sz="1400" dirty="0" smtClean="0">
                <a:cs typeface="Nazanin" pitchFamily="2" charset="-78"/>
              </a:rPr>
              <a:t> هر تمرین را 5 تا 10 بار به آرامی انجام دهید. در هنگام انجام این تمرینات شما نباید احساس ناراحتی کنید. همچنین حتماً در هنگام انجام این تمرینات در موقعیت بدنی مناسب باشید.</a:t>
            </a:r>
          </a:p>
          <a:p>
            <a:pPr algn="r">
              <a:buNone/>
            </a:pPr>
            <a:r>
              <a:rPr lang="fa-IR" sz="1400" dirty="0" smtClean="0">
                <a:cs typeface="Nazanin" pitchFamily="2" charset="-78"/>
              </a:rPr>
              <a:t>1 - سرتان را به آرامی تکان دهید. در ابتدا به آرامی سرتان را به یک طرف خم کنید. این تمرین را در جهت دیگر انجام دهید.</a:t>
            </a:r>
          </a:p>
          <a:p>
            <a:pPr algn="r">
              <a:buNone/>
            </a:pPr>
            <a:r>
              <a:rPr lang="fa-IR" sz="1400" dirty="0" smtClean="0">
                <a:cs typeface="Nazanin" pitchFamily="2" charset="-78"/>
              </a:rPr>
              <a:t>2 -  سر را به آرامی به پشت خم کنید و مجدداً به حالت اول برگردانید.</a:t>
            </a:r>
          </a:p>
          <a:p>
            <a:pPr algn="r">
              <a:buNone/>
            </a:pPr>
            <a:r>
              <a:rPr lang="fa-IR" sz="1400" dirty="0" smtClean="0">
                <a:cs typeface="Nazanin" pitchFamily="2" charset="-78"/>
              </a:rPr>
              <a:t>3 - سر را به طرف چپ و راست بچرخانید.</a:t>
            </a:r>
          </a:p>
          <a:p>
            <a:pPr algn="r">
              <a:buNone/>
            </a:pPr>
            <a:endParaRPr lang="fa-IR" sz="1400" dirty="0" smtClean="0">
              <a:cs typeface="Nazanin" pitchFamily="2" charset="-78"/>
            </a:endParaRPr>
          </a:p>
          <a:p>
            <a:pPr algn="r">
              <a:buNone/>
            </a:pPr>
            <a:r>
              <a:rPr lang="fa-IR" sz="1400" b="1" dirty="0" smtClean="0">
                <a:solidFill>
                  <a:srgbClr val="00B0F0"/>
                </a:solidFill>
                <a:cs typeface="Nazanin" pitchFamily="2" charset="-78"/>
              </a:rPr>
              <a:t>نرمشی برای مفصل دست</a:t>
            </a:r>
          </a:p>
          <a:p>
            <a:pPr algn="r">
              <a:buNone/>
            </a:pPr>
            <a:r>
              <a:rPr lang="fa-IR" sz="1400" dirty="0" smtClean="0">
                <a:cs typeface="Nazanin" pitchFamily="2" charset="-78"/>
              </a:rPr>
              <a:t> در حالت راحتی در حالی که در حالت چهار زانو هستید و پشتتان کشیده است بنشینید، در حالی که سرتان را به آرامی مستقیم نگاه داشته‌اید نفستان را بیرون دهید و بالا تنه را به آرامی به سمت راست بچرخانید. در همین هنگام دست راست خود را روی زانو قرار دهید. این تمرین را با دست چپ و به طرف چپ نیز انجام دهید. برای کاهش خستگی مفصل دست می‌توانید آن را به آرامی در حالت کشیده قرار دهید. مطابق شکل برای کنترل میزان کشیدگی، دست خود را می‌توانید روی زانو قرار دهید.</a:t>
            </a: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en-US" sz="1400" dirty="0">
              <a:cs typeface="Nazanin" pitchFamily="2" charset="-78"/>
            </a:endParaRPr>
          </a:p>
        </p:txBody>
      </p:sp>
      <p:pic>
        <p:nvPicPr>
          <p:cNvPr id="6" name="Picture 5" descr="index4.jpg"/>
          <p:cNvPicPr>
            <a:picLocks noChangeAspect="1"/>
          </p:cNvPicPr>
          <p:nvPr/>
        </p:nvPicPr>
        <p:blipFill>
          <a:blip r:embed="rId2" cstate="print"/>
          <a:stretch>
            <a:fillRect/>
          </a:stretch>
        </p:blipFill>
        <p:spPr>
          <a:xfrm>
            <a:off x="2514600" y="3429000"/>
            <a:ext cx="3505200" cy="2819400"/>
          </a:xfrm>
          <a:prstGeom prst="rect">
            <a:avLst/>
          </a:prstGeom>
        </p:spPr>
      </p:pic>
    </p:spTree>
  </p:cSld>
  <p:clrMapOvr>
    <a:masterClrMapping/>
  </p:clrMapOvr>
  <p:transition>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524000"/>
            <a:ext cx="7467600" cy="4525963"/>
          </a:xfrm>
        </p:spPr>
        <p:txBody>
          <a:bodyPr>
            <a:noAutofit/>
          </a:bodyPr>
          <a:lstStyle/>
          <a:p>
            <a:pPr algn="r">
              <a:buNone/>
            </a:pPr>
            <a:r>
              <a:rPr lang="fa-IR" sz="1400" b="1" dirty="0" smtClean="0">
                <a:solidFill>
                  <a:srgbClr val="00B0F0"/>
                </a:solidFill>
                <a:cs typeface="Nazanin" pitchFamily="2" charset="-78"/>
              </a:rPr>
              <a:t>نرمشی برای بازوها و شانه‌ها</a:t>
            </a:r>
          </a:p>
          <a:p>
            <a:pPr algn="r">
              <a:buNone/>
            </a:pPr>
            <a:r>
              <a:rPr lang="fa-IR" sz="1400" dirty="0" smtClean="0">
                <a:cs typeface="Nazanin" pitchFamily="2" charset="-78"/>
              </a:rPr>
              <a:t> روی زانوهایتان بنشینید. دست راست‌تان را به آرامی به طرف بالا بکشید. سپس آن را به پشت خم کنید و دست چپ‌تان را به دست راست قلاب کنید. سپس به ترتیب دست راست و سپس دست چپ خود را به صورت آویزان برای  ثانیه نگاه دارید. دست دیگرتان را ‌روی آرنج قرار دهید و به آرامی دست دیگر را به طرف پایین فشار دهید. سپس دست‌ها را در حالت راحت قرار دهید. در صورتی که نمی‌توانید این تمرین را انجام دهید، ناراحت نباشید.</a:t>
            </a:r>
          </a:p>
          <a:p>
            <a:pPr algn="r">
              <a:buNone/>
            </a:pPr>
            <a:endParaRPr lang="fa-IR" sz="1400" dirty="0" smtClean="0">
              <a:cs typeface="Nazanin" pitchFamily="2" charset="-78"/>
            </a:endParaRPr>
          </a:p>
          <a:p>
            <a:pPr algn="r">
              <a:buNone/>
            </a:pPr>
            <a:r>
              <a:rPr lang="fa-IR" sz="1400" b="1" dirty="0" smtClean="0">
                <a:solidFill>
                  <a:srgbClr val="00B0F0"/>
                </a:solidFill>
                <a:cs typeface="Nazanin" pitchFamily="2" charset="-78"/>
              </a:rPr>
              <a:t>تمرین ساق و کف پا</a:t>
            </a:r>
          </a:p>
          <a:p>
            <a:pPr algn="r">
              <a:buNone/>
            </a:pPr>
            <a:r>
              <a:rPr lang="fa-IR" sz="1400" dirty="0" smtClean="0">
                <a:cs typeface="Nazanin" pitchFamily="2" charset="-78"/>
              </a:rPr>
              <a:t> روی زمین بنشینید. در حالی که بدنتان کاملاً کشیده و پاها به طرف جلو دراز شده است،‌ دست‌ها را در پشت ‌روی زمین نزدیک مفصل سراستخوان ران قرار دهید تا بتواند در تحمل وزن به شما کمک کند. زانو را خم کنید. سپس آن را در حالت کشیده قرار دهید. این کار را با پای دیگر تکرار کنید. این حرکت باعث تقویت عضلات ساق پا و ران می‌شود.</a:t>
            </a:r>
          </a:p>
          <a:p>
            <a:pPr algn="r">
              <a:buNone/>
            </a:pPr>
            <a:endParaRPr lang="fa-IR" sz="1400" dirty="0" smtClean="0">
              <a:cs typeface="Nazanin" pitchFamily="2" charset="-78"/>
            </a:endParaRPr>
          </a:p>
          <a:p>
            <a:pPr algn="r">
              <a:buNone/>
            </a:pPr>
            <a:r>
              <a:rPr lang="fa-IR" sz="1400" b="1" dirty="0" smtClean="0">
                <a:solidFill>
                  <a:srgbClr val="00B0F0"/>
                </a:solidFill>
                <a:cs typeface="Nazanin" pitchFamily="2" charset="-78"/>
              </a:rPr>
              <a:t>ورزشی برای بهبود گردش خون</a:t>
            </a:r>
          </a:p>
          <a:p>
            <a:pPr algn="r">
              <a:buNone/>
            </a:pPr>
            <a:r>
              <a:rPr lang="fa-IR" sz="1400" dirty="0" smtClean="0">
                <a:cs typeface="Nazanin" pitchFamily="2" charset="-78"/>
              </a:rPr>
              <a:t> مستقیم بنشینید و دست‌ها را در پشت حایل کنید. پایتان را از زمین بلند کنید و آن را به طرف داخل به حالت کشیده سفت کنید. سپس با حرکت مفصل قوزک در هوا یک دایره رسم کنید. برای رفع خستگی می‌توانید کف پا را به خارج متمایل کنید.</a:t>
            </a:r>
          </a:p>
          <a:p>
            <a:pPr algn="r">
              <a:buNone/>
            </a:pPr>
            <a:endParaRPr lang="en-US" sz="1400" dirty="0">
              <a:cs typeface="Nazanin" pitchFamily="2" charset="-78"/>
            </a:endParaRPr>
          </a:p>
        </p:txBody>
      </p:sp>
    </p:spTree>
  </p:cSld>
  <p:clrMapOvr>
    <a:masterClrMapping/>
  </p:clrMapOvr>
  <p:transition>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92480"/>
            <a:ext cx="7239000" cy="4846320"/>
          </a:xfrm>
        </p:spPr>
        <p:txBody>
          <a:bodyPr>
            <a:noAutofit/>
          </a:bodyPr>
          <a:lstStyle/>
          <a:p>
            <a:pPr algn="r">
              <a:buNone/>
            </a:pPr>
            <a:r>
              <a:rPr lang="fa-IR" sz="1400" b="1" dirty="0" smtClean="0">
                <a:solidFill>
                  <a:srgbClr val="00B0F0"/>
                </a:solidFill>
                <a:cs typeface="Nazanin" pitchFamily="2" charset="-78"/>
              </a:rPr>
              <a:t>برای کشش ستون مهره‌ها</a:t>
            </a:r>
          </a:p>
          <a:p>
            <a:pPr algn="r">
              <a:buNone/>
            </a:pPr>
            <a:r>
              <a:rPr lang="fa-IR" sz="1400" dirty="0" smtClean="0">
                <a:cs typeface="Nazanin" pitchFamily="2" charset="-78"/>
              </a:rPr>
              <a:t> به پشت دراز بکشید و دست‌ها را از هم باز کنید و در حالی که نفستان را بیرون می‌دهید، به آرامی زانو را به طرف چپ و سر را به راست بچرخانید. این حرکت موجب گردش آرام ستون مهره‌ها می‌شود. در این حالت برای چند ثانیه کوتاه بمانید و به حالت اول بازگردید و این کار را در جهت مخالف تکرار کنید.</a:t>
            </a: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r>
              <a:rPr lang="fa-IR" sz="1400" b="1" dirty="0" smtClean="0">
                <a:solidFill>
                  <a:srgbClr val="00B0F0"/>
                </a:solidFill>
                <a:cs typeface="Nazanin" pitchFamily="2" charset="-78"/>
              </a:rPr>
              <a:t>تمرینات آرام‌سازی</a:t>
            </a:r>
          </a:p>
          <a:p>
            <a:pPr algn="r">
              <a:buNone/>
            </a:pPr>
            <a:r>
              <a:rPr lang="fa-IR" sz="1400" dirty="0" smtClean="0">
                <a:cs typeface="Nazanin" pitchFamily="2" charset="-78"/>
              </a:rPr>
              <a:t> </a:t>
            </a:r>
          </a:p>
          <a:p>
            <a:pPr algn="r">
              <a:buNone/>
            </a:pPr>
            <a:r>
              <a:rPr lang="fa-IR" sz="1400" dirty="0" smtClean="0">
                <a:cs typeface="Nazanin" pitchFamily="2" charset="-78"/>
              </a:rPr>
              <a:t>به تدریج که رحم رشد می‌کند، احتمالاً شما متوجه می‌شوید که دراز کشیدن به پشت در حالی که یک بالش زیرسرتان قرار دارد تمرین مناسبی است. شما می‌توانید به راحتی در این حالت به استراحت بپردازید.</a:t>
            </a:r>
          </a:p>
          <a:p>
            <a:pPr algn="r">
              <a:buNone/>
            </a:pPr>
            <a:endParaRPr lang="en-US" sz="1400" dirty="0">
              <a:cs typeface="Nazanin" pitchFamily="2" charset="-78"/>
            </a:endParaRPr>
          </a:p>
        </p:txBody>
      </p:sp>
      <p:pic>
        <p:nvPicPr>
          <p:cNvPr id="4" name="Picture 3" descr="kmr-12.jpg"/>
          <p:cNvPicPr>
            <a:picLocks noChangeAspect="1"/>
          </p:cNvPicPr>
          <p:nvPr/>
        </p:nvPicPr>
        <p:blipFill>
          <a:blip r:embed="rId2" cstate="print"/>
          <a:stretch>
            <a:fillRect/>
          </a:stretch>
        </p:blipFill>
        <p:spPr>
          <a:xfrm>
            <a:off x="1676400" y="1828800"/>
            <a:ext cx="3829050" cy="2819400"/>
          </a:xfrm>
          <a:prstGeom prst="rect">
            <a:avLst/>
          </a:prstGeom>
        </p:spPr>
      </p:pic>
    </p:spTree>
  </p:cSld>
  <p:clrMapOvr>
    <a:masterClrMapping/>
  </p:clrMapOvr>
  <p:transition>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838200"/>
            <a:ext cx="7467600" cy="1143000"/>
          </a:xfrm>
        </p:spPr>
        <p:txBody>
          <a:bodyPr>
            <a:normAutofit/>
          </a:bodyPr>
          <a:lstStyle/>
          <a:p>
            <a:pPr algn="justLow" rtl="1"/>
            <a:r>
              <a:rPr lang="fa-IR" sz="2400" dirty="0" smtClean="0">
                <a:solidFill>
                  <a:srgbClr val="FF0000"/>
                </a:solidFill>
                <a:cs typeface="Titr" pitchFamily="2" charset="-78"/>
              </a:rPr>
              <a:t>تکنیک های تنفس آرامش بخش، موقع زایمان خوب نفس بکش</a:t>
            </a:r>
            <a:endParaRPr lang="en-US" sz="2400" dirty="0">
              <a:solidFill>
                <a:srgbClr val="FF0000"/>
              </a:solidFill>
              <a:cs typeface="Titr" pitchFamily="2" charset="-78"/>
            </a:endParaRPr>
          </a:p>
        </p:txBody>
      </p:sp>
      <p:sp>
        <p:nvSpPr>
          <p:cNvPr id="3" name="Content Placeholder 2"/>
          <p:cNvSpPr>
            <a:spLocks noGrp="1"/>
          </p:cNvSpPr>
          <p:nvPr>
            <p:ph idx="1"/>
          </p:nvPr>
        </p:nvSpPr>
        <p:spPr>
          <a:xfrm>
            <a:off x="457200" y="1951037"/>
            <a:ext cx="7467600" cy="4525963"/>
          </a:xfrm>
        </p:spPr>
        <p:txBody>
          <a:bodyPr>
            <a:noAutofit/>
          </a:bodyPr>
          <a:lstStyle/>
          <a:p>
            <a:pPr algn="r">
              <a:buNone/>
            </a:pPr>
            <a:r>
              <a:rPr lang="fa-IR" sz="1400" dirty="0" smtClean="0">
                <a:cs typeface="Nazanin" pitchFamily="2" charset="-78"/>
              </a:rPr>
              <a:t>روش‌های عادی تنفس را در طول بارداری تمرین کنید تا بتوانید هنگام زایمان به سادگی به خاطر بیاورید و استفاده کنید. این چند روش مهم‌ترین روش‌های تنفس هستند.</a:t>
            </a:r>
          </a:p>
          <a:p>
            <a:pPr algn="r">
              <a:buNone/>
            </a:pPr>
            <a:endParaRPr lang="fa-IR" sz="1400" dirty="0" smtClean="0">
              <a:cs typeface="Nazanin" pitchFamily="2" charset="-78"/>
            </a:endParaRPr>
          </a:p>
          <a:p>
            <a:pPr algn="r">
              <a:buNone/>
            </a:pPr>
            <a:r>
              <a:rPr lang="fa-IR" sz="1400" dirty="0" smtClean="0">
                <a:cs typeface="Nazanin" pitchFamily="2" charset="-78"/>
              </a:rPr>
              <a:t>به کلمه «آرام» (</a:t>
            </a:r>
            <a:r>
              <a:rPr lang="en-US" sz="1400" dirty="0" smtClean="0">
                <a:cs typeface="Nazanin" pitchFamily="2" charset="-78"/>
              </a:rPr>
              <a:t>relax) </a:t>
            </a:r>
            <a:r>
              <a:rPr lang="fa-IR" sz="1400" dirty="0" smtClean="0">
                <a:cs typeface="Nazanin" pitchFamily="2" charset="-78"/>
              </a:rPr>
              <a:t>فکر کنید. آن را در دو بخش «آااا» و «رااام» تکرار کنید. وقتی هوا را به داخل می‌کشید در ذهن‌تان به «آاا» و وقتی آن را بیرون می‌دهید به «رااام» فکر کنید. تمرکز کنید تا تکرار این کلمه برایتان طبق عادت نشود. موقع بازدم سعی کنید هر چیز بدی که در ذهن و بدن خود دارید، به هوا بسپارید و آن را با شدت به بیرون بدهید. روی عضلاتی که موقع استرس منقبض می‌شوند، تمرکز کنید و رهایشان کنید. یادتان باشد شما باید مراقب بازدم‌هایتان باشید، دم خودش مرتب می‌شود!</a:t>
            </a:r>
          </a:p>
          <a:p>
            <a:pPr algn="r">
              <a:buNone/>
            </a:pPr>
            <a:endParaRPr lang="fa-IR" sz="1400" dirty="0" smtClean="0">
              <a:cs typeface="Nazanin" pitchFamily="2" charset="-78"/>
            </a:endParaRPr>
          </a:p>
          <a:p>
            <a:pPr algn="r">
              <a:buNone/>
            </a:pPr>
            <a:r>
              <a:rPr lang="fa-IR" sz="1400" dirty="0" smtClean="0">
                <a:cs typeface="Nazanin" pitchFamily="2" charset="-78"/>
              </a:rPr>
              <a:t>می‌توانید روش تنفس شمارشی را تمرین کنید. وقتی نفس می‌کشید به آرامی تا 3 یا 4 بشمارید و وقتی هوا را بیرون می‌دهید دوباره همان تعداد را بشمارید. معمولا دم با 3 شماره و بازدم با 4 شماره راحت‌تر است.</a:t>
            </a:r>
          </a:p>
          <a:p>
            <a:pPr algn="r">
              <a:buNone/>
            </a:pPr>
            <a:endParaRPr lang="fa-IR" sz="1400" dirty="0" smtClean="0">
              <a:cs typeface="Nazanin" pitchFamily="2" charset="-78"/>
            </a:endParaRPr>
          </a:p>
          <a:p>
            <a:pPr algn="r">
              <a:buNone/>
            </a:pPr>
            <a:r>
              <a:rPr lang="fa-IR" sz="1400" dirty="0" smtClean="0">
                <a:cs typeface="Nazanin" pitchFamily="2" charset="-78"/>
              </a:rPr>
              <a:t>روش دم از بینی و بازدم از دهان هم روش خوبی است. یک نفس عمیق از بینی بکشید و آن را از دهان بیرون بدهید. می‌توانید موقع بازدم یک چیزی را بگویید، مثلا «هوووووو». برای استفاده از این روش یک لیوان آب دم دست بگذارید تا هرچند وقت یک‌بار با خوردن یک جرعه مانع خشکی دهان‌تان شوید.</a:t>
            </a:r>
          </a:p>
          <a:p>
            <a:pPr algn="r">
              <a:buNone/>
            </a:pPr>
            <a:endParaRPr lang="fa-IR" sz="1400" dirty="0" smtClean="0">
              <a:cs typeface="Nazanin" pitchFamily="2" charset="-78"/>
            </a:endParaRPr>
          </a:p>
        </p:txBody>
      </p:sp>
    </p:spTree>
  </p:cSld>
  <p:clrMapOvr>
    <a:masterClrMapping/>
  </p:clrMapOvr>
  <p:transition>
    <p:wipe dir="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12837"/>
            <a:ext cx="7467600" cy="4525963"/>
          </a:xfrm>
        </p:spPr>
        <p:txBody>
          <a:bodyPr>
            <a:normAutofit/>
          </a:bodyPr>
          <a:lstStyle/>
          <a:p>
            <a:pPr algn="r">
              <a:buNone/>
            </a:pPr>
            <a:r>
              <a:rPr lang="fa-IR" sz="1400" u="sng" dirty="0" smtClean="0">
                <a:solidFill>
                  <a:srgbClr val="0070C0"/>
                </a:solidFill>
                <a:cs typeface="Nazanin" pitchFamily="2" charset="-78"/>
              </a:rPr>
              <a:t>تکنیک‌ها را به همراه‌تان هم آموزش بدهید:</a:t>
            </a:r>
          </a:p>
          <a:p>
            <a:pPr algn="r">
              <a:buNone/>
            </a:pPr>
            <a:r>
              <a:rPr lang="fa-IR" sz="1400" dirty="0" smtClean="0">
                <a:cs typeface="Nazanin" pitchFamily="2" charset="-78"/>
              </a:rPr>
              <a:t>اگر می‌توانید در طول زایمان یک همراه داشته باشید (مثلا مادر یا همسرتان) تکنیک‌های تنفس را با هم تمرین کنید. ممکن است در بخش پایانی زایمان که درد و انقباض شما را خسته کرده است، نتوانید ذهن‌تان را روی تنفس متمرکز کنید و برای این چیزها بیش از حد خسته باشید. در چنین موقعیتی یک همراه که تکنیک‌های تنفس را بداند، کمک می‌کند که شما همچنان انرژی‌تان را نگه دارید. همراه‌تان می‌تواند دست شما را بگیرد و به چشم‌های شما نگاه کند و با شما نفس بکشد. کافی است او به یکی از روش‌های صحیح نفس بکشد و شما هم سعی کنید با او همراهی کنید. تمرین کردن این چیزها در طول بارداری با همسرتان می‌تواند یک تفریح بامزه برای قبل از زایمان و یک کمک فوق‌العاده برای طول زایمان باشد.</a:t>
            </a:r>
            <a:endParaRPr lang="en-US" sz="1400" dirty="0" smtClean="0">
              <a:cs typeface="Nazanin" pitchFamily="2" charset="-78"/>
            </a:endParaRPr>
          </a:p>
          <a:p>
            <a:pPr algn="r">
              <a:buNone/>
            </a:pPr>
            <a:endParaRPr lang="en-US" sz="1400" dirty="0" smtClean="0">
              <a:cs typeface="Nazanin" pitchFamily="2" charset="-78"/>
            </a:endParaRPr>
          </a:p>
          <a:p>
            <a:pPr algn="r">
              <a:buNone/>
            </a:pPr>
            <a:r>
              <a:rPr lang="fa-IR" sz="1400" u="sng" dirty="0" smtClean="0">
                <a:solidFill>
                  <a:srgbClr val="0070C0"/>
                </a:solidFill>
                <a:cs typeface="Nazanin" pitchFamily="2" charset="-78"/>
              </a:rPr>
              <a:t>در آخرین مرحله زایمان چطور باید نفس کشید؟</a:t>
            </a:r>
          </a:p>
          <a:p>
            <a:pPr algn="r">
              <a:buNone/>
            </a:pPr>
            <a:r>
              <a:rPr lang="fa-IR" sz="1400" dirty="0" smtClean="0">
                <a:cs typeface="Nazanin" pitchFamily="2" charset="-78"/>
              </a:rPr>
              <a:t>پس از باز شدن کامل دهانه رحم نوبت وارد آوردن فشار است. هرچند تا قبل از این مرحله شما به جز تحمل درد و حفظ انرژی‌تان کار دیگری نمی‌توانید بکنید، در این مرحله تنها کسی هستید که می‌تواند فرایند زایمان را جلو ببرد. (البته به همراه کودک‌تان که او هم دارد تلاشش را می‌کند!)</a:t>
            </a:r>
          </a:p>
          <a:p>
            <a:pPr algn="r">
              <a:buNone/>
            </a:pPr>
            <a:r>
              <a:rPr lang="fa-IR" sz="1400" dirty="0" smtClean="0">
                <a:cs typeface="Nazanin" pitchFamily="2" charset="-78"/>
              </a:rPr>
              <a:t>فاز دوم زایمان مربوط به زور زدن و به دنیا آوردن کودک است. در این مرحله به مادر گفته می‌شود که نفسش را نگه دارد و با تمام توان زور بزند، اما تحقیقات پزشکی ثابت کرده تنفس و به ویژه بازدم هیچ مشکلی در توانایی فشار آوردن مادر ایجاد نمی‌کند و ضمنا موجب می‌شود کمتر به گلوی او فشار بیاید. می‌توانید یک نفس عمیق بکشید و با یک بازدم طولانی فشار را وارد کنید. لازم نیست نفس‌تان را نگه دارید. این کار مانع خون‌رسانی کافی به خودتان و کودک‌تان می‌شود. در طول یک انقباض (که ممکن است 20 ثانیه تا یک دقیقه طول بکشد) هر چند بار که لازم است نفس عمیق بکشید و دوباره فشار را وارد کنید. با این روش می‌توانید در طول هر انقباض چهار یا پنج بار فشار وارد کنید و کودک را در کانال زایمان جلو ببرید.</a:t>
            </a:r>
          </a:p>
          <a:p>
            <a:pPr algn="r">
              <a:buNone/>
            </a:pPr>
            <a:endParaRPr lang="fa-IR" sz="1400" dirty="0" smtClean="0">
              <a:cs typeface="Nazanin" pitchFamily="2" charset="-78"/>
            </a:endParaRPr>
          </a:p>
          <a:p>
            <a:pPr algn="r"/>
            <a:endParaRPr lang="en-US" sz="1400" dirty="0">
              <a:cs typeface="Nazanin" pitchFamily="2" charset="-78"/>
            </a:endParaRPr>
          </a:p>
        </p:txBody>
      </p:sp>
    </p:spTree>
  </p:cSld>
  <p:clrMapOvr>
    <a:masterClrMapping/>
  </p:clrMapOvr>
  <p:transition>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22437"/>
            <a:ext cx="7467600" cy="4525963"/>
          </a:xfrm>
        </p:spPr>
        <p:txBody>
          <a:bodyPr>
            <a:normAutofit/>
          </a:bodyPr>
          <a:lstStyle/>
          <a:p>
            <a:pPr algn="r">
              <a:buNone/>
            </a:pPr>
            <a:r>
              <a:rPr lang="fa-IR" sz="1400" u="sng" dirty="0" smtClean="0">
                <a:solidFill>
                  <a:srgbClr val="0070C0"/>
                </a:solidFill>
                <a:cs typeface="Nazanin" pitchFamily="2" charset="-78"/>
              </a:rPr>
              <a:t>اگر زایمان طبیعی بدون درد را تجربه می‌کنید:</a:t>
            </a:r>
          </a:p>
          <a:p>
            <a:pPr algn="r">
              <a:buNone/>
            </a:pPr>
            <a:r>
              <a:rPr lang="fa-IR" sz="1400" dirty="0" smtClean="0">
                <a:cs typeface="Nazanin" pitchFamily="2" charset="-78"/>
              </a:rPr>
              <a:t>در این شرایط ممکن است به خاطر احساس نکردن درد متوجه زمان شروع و پایان انقباض نشوید. برای زایمان بدون درد حتما یک ماما یا پرستار در کنار شما خواهد بود تا زمان شروع انقباض را به شما بگوید. به محض اطلاع او نفس عمیق بکشید و تا زمانی که او پایان انقباض را اعلام نکرده، هر چند بار که می‌شود نفس بگیرید و زور بزنید.</a:t>
            </a:r>
          </a:p>
          <a:p>
            <a:pPr algn="r">
              <a:buNone/>
            </a:pPr>
            <a:endParaRPr lang="fa-IR" sz="1400" dirty="0" smtClean="0">
              <a:cs typeface="Nazanin" pitchFamily="2" charset="-78"/>
            </a:endParaRPr>
          </a:p>
          <a:p>
            <a:pPr algn="r">
              <a:buNone/>
            </a:pPr>
            <a:r>
              <a:rPr lang="fa-IR" sz="1400" u="sng" dirty="0" smtClean="0">
                <a:solidFill>
                  <a:srgbClr val="0070C0"/>
                </a:solidFill>
                <a:cs typeface="Nazanin" pitchFamily="2" charset="-78"/>
              </a:rPr>
              <a:t>گاهی لازم است نفس بکشید و فشار وارد نکنید:</a:t>
            </a:r>
          </a:p>
          <a:p>
            <a:pPr algn="r">
              <a:buNone/>
            </a:pPr>
            <a:r>
              <a:rPr lang="fa-IR" sz="1400" dirty="0" smtClean="0">
                <a:cs typeface="Nazanin" pitchFamily="2" charset="-78"/>
              </a:rPr>
              <a:t>ممکن است بعضی خانم‌ها پیش از باز شدن کامل دهانه رحم احساس کنند می‌خواهند زور بزنند. با این حال فشار وارد کردن در این مرحله ممکن است منجر به آسیب به دهانه رحم شود. به همین دلیل ماما از شما می‌خواهد طوری نفس بکشید که فشار وارد نکنید و البته این کار خیلی سخت‌تر از فشار وارد نکردن است!</a:t>
            </a:r>
          </a:p>
          <a:p>
            <a:pPr algn="r">
              <a:buNone/>
            </a:pPr>
            <a:endParaRPr lang="fa-IR" sz="1400" dirty="0" smtClean="0">
              <a:cs typeface="Nazanin" pitchFamily="2" charset="-78"/>
            </a:endParaRPr>
          </a:p>
          <a:p>
            <a:pPr algn="r">
              <a:buNone/>
            </a:pPr>
            <a:r>
              <a:rPr lang="fa-IR" sz="1400" dirty="0" smtClean="0">
                <a:cs typeface="Nazanin" pitchFamily="2" charset="-78"/>
              </a:rPr>
              <a:t>بهترین روش برای این کار این است که چهار دست و پا زانو بزنید و باسن‌تان را بالا بدهید و صورت‌تان را روی زمین بگذارید (مثل سجده). وقتی یک انقباض شروع می‌شود، با چهار نفس کوتاه هوا را به داخل بکشید و بعد با چهار بازدم کوتاه آن را بیرون بدهید و در ذهن‌تان تکرار کنید «من نباید فشار بدهم!» این کار را تا پایان انقباض ادامه بدهید.</a:t>
            </a:r>
          </a:p>
          <a:p>
            <a:pPr algn="r">
              <a:buNone/>
            </a:pPr>
            <a:endParaRPr lang="en-US" sz="1400" dirty="0">
              <a:cs typeface="Nazanin" pitchFamily="2" charset="-78"/>
            </a:endParaRPr>
          </a:p>
        </p:txBody>
      </p:sp>
    </p:spTree>
  </p:cSld>
  <p:clrMapOvr>
    <a:masterClrMapping/>
  </p:clrMapOvr>
  <p:transition>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algn="ctr">
              <a:buNone/>
            </a:pPr>
            <a:r>
              <a:rPr lang="fa-IR" dirty="0" smtClean="0">
                <a:solidFill>
                  <a:srgbClr val="FFFFCC"/>
                </a:solidFill>
                <a:hlinkClick r:id="rId2"/>
              </a:rPr>
              <a:t>منابع</a:t>
            </a:r>
            <a:endParaRPr lang="en-US" dirty="0" smtClean="0">
              <a:solidFill>
                <a:srgbClr val="FFFFCC"/>
              </a:solidFill>
              <a:hlinkClick r:id="rId2"/>
            </a:endParaRPr>
          </a:p>
          <a:p>
            <a:pPr algn="ctr">
              <a:buNone/>
            </a:pPr>
            <a:r>
              <a:rPr lang="en-US" dirty="0" smtClean="0">
                <a:solidFill>
                  <a:srgbClr val="FFFFCC"/>
                </a:solidFill>
                <a:hlinkClick r:id="rId2"/>
              </a:rPr>
              <a:t>www.hidoctor.ir</a:t>
            </a:r>
            <a:endParaRPr lang="en-US" dirty="0" smtClean="0">
              <a:solidFill>
                <a:srgbClr val="FFFFCC"/>
              </a:solidFill>
            </a:endParaRPr>
          </a:p>
          <a:p>
            <a:pPr algn="ctr">
              <a:buNone/>
            </a:pPr>
            <a:r>
              <a:rPr lang="en-US" dirty="0" smtClean="0">
                <a:solidFill>
                  <a:srgbClr val="FFFFCC"/>
                </a:solidFill>
                <a:hlinkClick r:id="rId3"/>
              </a:rPr>
              <a:t>www.niniban.com</a:t>
            </a:r>
            <a:endParaRPr lang="en-US" dirty="0" smtClean="0">
              <a:solidFill>
                <a:srgbClr val="FFFFCC"/>
              </a:solidFill>
            </a:endParaRPr>
          </a:p>
          <a:p>
            <a:pPr algn="ctr">
              <a:buNone/>
            </a:pPr>
            <a:r>
              <a:rPr lang="en-US" dirty="0" smtClean="0">
                <a:solidFill>
                  <a:srgbClr val="FFFFCC"/>
                </a:solidFill>
                <a:hlinkClick r:id="rId4"/>
              </a:rPr>
              <a:t>www.beytoote.com</a:t>
            </a:r>
            <a:endParaRPr lang="en-US" dirty="0" smtClean="0">
              <a:solidFill>
                <a:srgbClr val="FFFFCC"/>
              </a:solidFill>
            </a:endParaRPr>
          </a:p>
          <a:p>
            <a:pPr algn="ctr">
              <a:buNone/>
            </a:pPr>
            <a:r>
              <a:rPr lang="en-US" dirty="0" smtClean="0">
                <a:solidFill>
                  <a:srgbClr val="FFFFCC"/>
                </a:solidFill>
                <a:hlinkClick r:id="rId5"/>
              </a:rPr>
              <a:t>www.banoo.com</a:t>
            </a:r>
            <a:endParaRPr lang="en-US" dirty="0" smtClean="0">
              <a:solidFill>
                <a:srgbClr val="FFFFCC"/>
              </a:solidFill>
            </a:endParaRPr>
          </a:p>
          <a:p>
            <a:pPr algn="ctr">
              <a:buNone/>
            </a:pPr>
            <a:endParaRPr lang="en-US" dirty="0" err="1" smtClean="0">
              <a:solidFill>
                <a:srgbClr val="FFFFCC"/>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66801"/>
            <a:ext cx="7467600" cy="4038600"/>
          </a:xfrm>
        </p:spPr>
        <p:txBody>
          <a:bodyPr>
            <a:normAutofit/>
          </a:bodyPr>
          <a:lstStyle/>
          <a:p>
            <a:pPr algn="ctr" rtl="1"/>
            <a:r>
              <a:rPr lang="fa-IR" sz="2400" b="1" dirty="0" smtClean="0">
                <a:solidFill>
                  <a:schemeClr val="tx2"/>
                </a:solidFill>
                <a:cs typeface="B Nazanin" panose="00000400000000000000" pitchFamily="2" charset="-78"/>
              </a:rPr>
              <a:t>تهیه کنندگان </a:t>
            </a:r>
          </a:p>
          <a:p>
            <a:pPr algn="ctr" rtl="1"/>
            <a:r>
              <a:rPr lang="fa-IR" sz="2400" b="1" dirty="0" smtClean="0">
                <a:solidFill>
                  <a:schemeClr val="tx2"/>
                </a:solidFill>
                <a:cs typeface="B Nazanin" panose="00000400000000000000" pitchFamily="2" charset="-78"/>
              </a:rPr>
              <a:t>زهره زمانی کارشناس مامایی</a:t>
            </a:r>
          </a:p>
          <a:p>
            <a:pPr algn="ctr" rtl="1"/>
            <a:r>
              <a:rPr lang="fa-IR" sz="2400" dirty="0" smtClean="0">
                <a:solidFill>
                  <a:schemeClr val="tx2"/>
                </a:solidFill>
                <a:cs typeface="B Nazanin" panose="00000400000000000000" pitchFamily="2" charset="-78"/>
              </a:rPr>
              <a:t>سحر نامداری نیا کارشناس مامایی</a:t>
            </a:r>
            <a:endParaRPr lang="fa-IR" sz="2400" dirty="0" smtClean="0">
              <a:solidFill>
                <a:schemeClr val="tx2"/>
              </a:solidFill>
              <a:cs typeface="B Nazanin" panose="00000400000000000000" pitchFamily="2" charset="-78"/>
            </a:endParaRPr>
          </a:p>
          <a:p>
            <a:pPr algn="ctr" rtl="1">
              <a:buNone/>
            </a:pPr>
            <a:endParaRPr lang="fa-IR" sz="1800" dirty="0" smtClean="0">
              <a:cs typeface="Titr" pitchFamily="2" charset="-78"/>
            </a:endParaRPr>
          </a:p>
          <a:p>
            <a:pPr algn="ctr" rtl="1">
              <a:buNone/>
            </a:pPr>
            <a:endParaRPr lang="fa-IR" sz="1800" dirty="0">
              <a:cs typeface="Titr" pitchFamily="2" charset="-78"/>
            </a:endParaRPr>
          </a:p>
          <a:p>
            <a:pPr algn="ctr" rtl="1">
              <a:buNone/>
            </a:pPr>
            <a:endParaRPr lang="fa-IR" sz="1800" dirty="0" smtClean="0">
              <a:cs typeface="Titr" pitchFamily="2" charset="-78"/>
            </a:endParaRPr>
          </a:p>
          <a:p>
            <a:pPr algn="ctr" rtl="1">
              <a:buNone/>
            </a:pPr>
            <a:endParaRPr lang="fa-IR" sz="1800" dirty="0">
              <a:cs typeface="Titr" pitchFamily="2" charset="-78"/>
            </a:endParaRPr>
          </a:p>
          <a:p>
            <a:pPr algn="ctr" rtl="1">
              <a:buNone/>
            </a:pPr>
            <a:endParaRPr lang="fa-IR" sz="1800" dirty="0" smtClean="0">
              <a:cs typeface="Titr" pitchFamily="2" charset="-78"/>
            </a:endParaRPr>
          </a:p>
          <a:p>
            <a:pPr algn="ctr" rtl="1">
              <a:buNone/>
            </a:pPr>
            <a:r>
              <a:rPr lang="fa-IR" dirty="0" smtClean="0">
                <a:solidFill>
                  <a:srgbClr val="FF0000"/>
                </a:solidFill>
                <a:cs typeface="B Nazanin" panose="00000400000000000000" pitchFamily="2" charset="-78"/>
              </a:rPr>
              <a:t>پاییز:99</a:t>
            </a:r>
            <a:endParaRPr lang="fa-IR" sz="1800" dirty="0" smtClean="0">
              <a:solidFill>
                <a:srgbClr val="FF0000"/>
              </a:solidFill>
              <a:cs typeface="B Nazanin" panose="00000400000000000000" pitchFamily="2" charset="-78"/>
            </a:endParaRPr>
          </a:p>
        </p:txBody>
      </p:sp>
    </p:spTree>
  </p:cSld>
  <p:clrMapOvr>
    <a:masterClrMapping/>
  </p:clrMapOvr>
  <p:transition>
    <p:wedg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2438400"/>
            <a:ext cx="6172200" cy="1132362"/>
          </a:xfrm>
        </p:spPr>
        <p:txBody>
          <a:bodyPr>
            <a:noAutofit/>
          </a:bodyPr>
          <a:lstStyle/>
          <a:p>
            <a:pPr algn="ctr"/>
            <a:r>
              <a:rPr lang="fa-IR" sz="5400" dirty="0" smtClean="0">
                <a:latin typeface="Tahoma" pitchFamily="34" charset="0"/>
                <a:cs typeface="Titr" pitchFamily="2" charset="-78"/>
              </a:rPr>
              <a:t>حرکات ورزشی زایمان فیزیولوژیک</a:t>
            </a:r>
            <a:endParaRPr lang="en-US" sz="5400" dirty="0">
              <a:latin typeface="Tahoma" pitchFamily="34" charset="0"/>
              <a:cs typeface="Titr" pitchFamily="2" charset="-78"/>
            </a:endParaRPr>
          </a:p>
        </p:txBody>
      </p:sp>
    </p:spTree>
  </p:cSld>
  <p:clrMapOvr>
    <a:masterClrMapping/>
  </p:clrMapOvr>
  <p:transition>
    <p:wedg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7467600" cy="1295400"/>
          </a:xfrm>
        </p:spPr>
        <p:txBody>
          <a:bodyPr>
            <a:normAutofit/>
          </a:bodyPr>
          <a:lstStyle/>
          <a:p>
            <a:pPr algn="r"/>
            <a:r>
              <a:rPr lang="fa-IR" sz="2000" b="1" dirty="0" smtClean="0">
                <a:latin typeface="Tahoma" pitchFamily="34" charset="0"/>
                <a:cs typeface="Titr" pitchFamily="2" charset="-78"/>
              </a:rPr>
              <a:t>ورزش های مناسب جهت کاهش درد زایمان طبیعی:</a:t>
            </a:r>
            <a:endParaRPr lang="en-US" sz="2000" b="1" dirty="0">
              <a:latin typeface="Tahoma" pitchFamily="34" charset="0"/>
              <a:cs typeface="Titr" pitchFamily="2" charset="-78"/>
            </a:endParaRPr>
          </a:p>
        </p:txBody>
      </p:sp>
      <p:sp>
        <p:nvSpPr>
          <p:cNvPr id="3" name="Content Placeholder 2"/>
          <p:cNvSpPr>
            <a:spLocks noGrp="1"/>
          </p:cNvSpPr>
          <p:nvPr>
            <p:ph idx="1"/>
          </p:nvPr>
        </p:nvSpPr>
        <p:spPr>
          <a:xfrm>
            <a:off x="457200" y="1066800"/>
            <a:ext cx="7467600" cy="5364163"/>
          </a:xfrm>
        </p:spPr>
        <p:txBody>
          <a:bodyPr>
            <a:noAutofit/>
          </a:bodyPr>
          <a:lstStyle/>
          <a:p>
            <a:pPr marL="342900" indent="-342900" algn="r" rtl="1">
              <a:buNone/>
            </a:pPr>
            <a:r>
              <a:rPr lang="en-US" sz="1400" b="1" dirty="0" smtClean="0">
                <a:solidFill>
                  <a:srgbClr val="FF0000"/>
                </a:solidFill>
                <a:cs typeface="Nazanin" pitchFamily="2" charset="-78"/>
              </a:rPr>
              <a:t>Tailor sitting.1 </a:t>
            </a:r>
            <a:r>
              <a:rPr lang="fa-IR" sz="1400" b="1" dirty="0" smtClean="0">
                <a:solidFill>
                  <a:srgbClr val="FF0000"/>
                </a:solidFill>
                <a:cs typeface="Nazanin" pitchFamily="2" charset="-78"/>
              </a:rPr>
              <a:t>حرکت پروانه</a:t>
            </a:r>
          </a:p>
          <a:p>
            <a:pPr marL="342900" indent="-342900" algn="r" rtl="1">
              <a:buNone/>
            </a:pPr>
            <a:endParaRPr lang="en-US" sz="1400" b="1" dirty="0" smtClean="0">
              <a:solidFill>
                <a:srgbClr val="FF0000"/>
              </a:solidFill>
              <a:cs typeface="Nazanin" pitchFamily="2" charset="-78"/>
            </a:endParaRPr>
          </a:p>
          <a:p>
            <a:pPr algn="r">
              <a:buNone/>
            </a:pPr>
            <a:r>
              <a:rPr lang="fa-IR" sz="1400" dirty="0" smtClean="0">
                <a:cs typeface="Nazanin" pitchFamily="2" charset="-78"/>
              </a:rPr>
              <a:t>این ورزش برای تقویت قدرت و انعطاف پذیری عضلات پشت، لگن و ران توصیه می شود. علاوه بر این، ورزش به انعطاف پذیری مفاصل زانو کمک کرده، جریان خون را در پایین تنه بهبود بخشیده و زایمان را راحت می کند.</a:t>
            </a:r>
          </a:p>
          <a:p>
            <a:pPr algn="r">
              <a:buNone/>
            </a:pPr>
            <a:endParaRPr lang="fa-IR" sz="1400" dirty="0" smtClean="0">
              <a:cs typeface="Nazanin" pitchFamily="2" charset="-78"/>
            </a:endParaRPr>
          </a:p>
          <a:p>
            <a:pPr algn="r">
              <a:buNone/>
            </a:pPr>
            <a:r>
              <a:rPr lang="fa-IR" sz="1400" dirty="0" smtClean="0">
                <a:cs typeface="Nazanin" pitchFamily="2" charset="-78"/>
              </a:rPr>
              <a:t>چطور این ورزش را انجام دهید؟</a:t>
            </a:r>
          </a:p>
          <a:p>
            <a:pPr algn="r">
              <a:buNone/>
            </a:pPr>
            <a:r>
              <a:rPr lang="fa-IR" sz="1400" dirty="0" smtClean="0">
                <a:cs typeface="Nazanin" pitchFamily="2" charset="-78"/>
              </a:rPr>
              <a:t>روی زمین بنشینید، پشتتان را صاف نگه داشته و در وضعیت پروانه قرار بگیرید. یعنی کف پاها را در حالتی که زانوها کاملاً راحت باشند، به یکدیگر بچسبانید. به آرامی زانوها را به سمت زمین ببرید. این کار را خیلی نرم و آهسته انجام دهید و زانوها را تند و تند بالا و پایین نکنید. در این حالت باید کمی کشش و فشار را در بخش داخلی ران خود احساس کنید. اگر در ابتدا صاف نگه داشتن کمر برایتان کمی سخت است، از دیوار کمک بگیرید یعنی به آن تکیه دهید و بعد این حرکت را انجام دهید.</a:t>
            </a:r>
          </a:p>
          <a:p>
            <a:pPr algn="r">
              <a:buNone/>
            </a:pPr>
            <a:endParaRPr lang="en-US" sz="1400" dirty="0" smtClean="0">
              <a:cs typeface="Nazanin" pitchFamily="2" charset="-78"/>
            </a:endParaRPr>
          </a:p>
          <a:p>
            <a:pPr algn="r">
              <a:buNone/>
            </a:pPr>
            <a:endParaRPr lang="en-US" sz="1400" dirty="0" smtClean="0">
              <a:cs typeface="Nazanin" pitchFamily="2" charset="-78"/>
            </a:endParaRPr>
          </a:p>
          <a:p>
            <a:pPr algn="r">
              <a:buNone/>
            </a:pPr>
            <a:r>
              <a:rPr lang="fa-IR" sz="1400" dirty="0" smtClean="0">
                <a:cs typeface="Nazanin" pitchFamily="2" charset="-78"/>
              </a:rPr>
              <a:t>چند بار این ورزش را انجام دهید؟</a:t>
            </a:r>
          </a:p>
          <a:p>
            <a:pPr algn="r">
              <a:buNone/>
            </a:pPr>
            <a:r>
              <a:rPr lang="fa-IR" sz="1400" dirty="0" smtClean="0">
                <a:cs typeface="Nazanin" pitchFamily="2" charset="-78"/>
              </a:rPr>
              <a:t> هر بار 10 تا 15 ثانیه در این وضعیت بمانید و این ورزش را در روز</a:t>
            </a:r>
            <a:endParaRPr lang="en-US" sz="1400" dirty="0" smtClean="0">
              <a:cs typeface="Nazanin" pitchFamily="2" charset="-78"/>
            </a:endParaRPr>
          </a:p>
          <a:p>
            <a:pPr algn="r">
              <a:buNone/>
            </a:pPr>
            <a:r>
              <a:rPr lang="fa-IR" sz="1400" dirty="0" smtClean="0">
                <a:cs typeface="Nazanin" pitchFamily="2" charset="-78"/>
              </a:rPr>
              <a:t> 10 بار تکرار کنید و به صورت روزانه انجام دهید.</a:t>
            </a:r>
          </a:p>
          <a:p>
            <a:pPr algn="r">
              <a:buNone/>
            </a:pPr>
            <a:endParaRPr lang="en-US" sz="1400" dirty="0" smtClean="0">
              <a:cs typeface="Nazanin" pitchFamily="2" charset="-78"/>
            </a:endParaRPr>
          </a:p>
        </p:txBody>
      </p:sp>
      <p:pic>
        <p:nvPicPr>
          <p:cNvPr id="4" name="Picture 3" descr="news206042013.jpg"/>
          <p:cNvPicPr>
            <a:picLocks noChangeAspect="1"/>
          </p:cNvPicPr>
          <p:nvPr/>
        </p:nvPicPr>
        <p:blipFill>
          <a:blip r:embed="rId2" cstate="print"/>
          <a:stretch>
            <a:fillRect/>
          </a:stretch>
        </p:blipFill>
        <p:spPr>
          <a:xfrm>
            <a:off x="609600" y="3657600"/>
            <a:ext cx="3352800" cy="2580186"/>
          </a:xfrm>
          <a:prstGeom prst="rect">
            <a:avLst/>
          </a:prstGeom>
        </p:spPr>
      </p:pic>
    </p:spTree>
  </p:cSld>
  <p:clrMapOvr>
    <a:masterClrMapping/>
  </p:clrMapOvr>
  <p:transition>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71600"/>
            <a:ext cx="7467600" cy="4525963"/>
          </a:xfrm>
        </p:spPr>
        <p:txBody>
          <a:bodyPr>
            <a:normAutofit/>
          </a:bodyPr>
          <a:lstStyle/>
          <a:p>
            <a:pPr algn="r">
              <a:buNone/>
            </a:pPr>
            <a:r>
              <a:rPr lang="fa-IR" sz="1400" dirty="0" smtClean="0">
                <a:solidFill>
                  <a:srgbClr val="FF0000"/>
                </a:solidFill>
                <a:cs typeface="Nazanin" pitchFamily="2" charset="-78"/>
              </a:rPr>
              <a:t>2. </a:t>
            </a:r>
            <a:r>
              <a:rPr lang="fa-IR" sz="1400" b="1" dirty="0" smtClean="0">
                <a:solidFill>
                  <a:srgbClr val="FF0000"/>
                </a:solidFill>
                <a:cs typeface="Nazanin" pitchFamily="2" charset="-78"/>
              </a:rPr>
              <a:t>ورزش کگل</a:t>
            </a:r>
          </a:p>
          <a:p>
            <a:pPr algn="r">
              <a:buNone/>
            </a:pPr>
            <a:r>
              <a:rPr lang="fa-IR" sz="1400" dirty="0" smtClean="0">
                <a:cs typeface="Nazanin" pitchFamily="2" charset="-78"/>
              </a:rPr>
              <a:t>عضلات کف لگن از اندام های لگنی یعنی رحم، روده ها و مثانه حمایت می کنند و ورزش دادن به آنها و تنظیم کردنشان باعث می شود که در اواخر بارداری درد و ناراحتی کمتری داشته باشید و راحت تر زایمان کنید.</a:t>
            </a:r>
          </a:p>
          <a:p>
            <a:pPr algn="r">
              <a:buNone/>
            </a:pPr>
            <a:endParaRPr lang="fa-IR" sz="1400" dirty="0" smtClean="0">
              <a:cs typeface="Nazanin" pitchFamily="2" charset="-78"/>
            </a:endParaRPr>
          </a:p>
          <a:p>
            <a:pPr algn="r">
              <a:buNone/>
            </a:pPr>
            <a:r>
              <a:rPr lang="fa-IR" sz="1400" dirty="0" smtClean="0">
                <a:cs typeface="Nazanin" pitchFamily="2" charset="-78"/>
              </a:rPr>
              <a:t>چطور این ورزش را انجام دهید؟</a:t>
            </a:r>
          </a:p>
          <a:p>
            <a:pPr algn="r">
              <a:buNone/>
            </a:pPr>
            <a:r>
              <a:rPr lang="fa-IR" sz="1400" dirty="0" smtClean="0">
                <a:cs typeface="Nazanin" pitchFamily="2" charset="-78"/>
              </a:rPr>
              <a:t>در ابتدا وقتی به دستشویی رفته اید و در حال ادرار کردن هستید، سعی کنید جریان ادرار را با منقبض کردن عضلات کف لگن (بدون منقبض کردن عضلات شکم، ران یا باسن) قطع کنید. وقتی به راحتی توانستید جریان ادرار خود را قطع و وصل کرده و انقباض خفیفی را در عضلات واژن خود حس کردید، یعنی دارید این حرکت را درست انجام می دهید و عضلات کف لگن تان در حال انقباض هستند.</a:t>
            </a:r>
          </a:p>
          <a:p>
            <a:pPr algn="r">
              <a:buNone/>
            </a:pPr>
            <a:endParaRPr lang="fa-IR" sz="1400" dirty="0" smtClean="0">
              <a:cs typeface="Nazanin" pitchFamily="2" charset="-78"/>
            </a:endParaRPr>
          </a:p>
          <a:p>
            <a:pPr algn="r">
              <a:buNone/>
            </a:pPr>
            <a:r>
              <a:rPr lang="fa-IR" sz="1400" dirty="0" smtClean="0">
                <a:cs typeface="Nazanin" pitchFamily="2" charset="-78"/>
              </a:rPr>
              <a:t>چند بار این ورزش را انجام دهید؟</a:t>
            </a:r>
          </a:p>
          <a:p>
            <a:pPr algn="r">
              <a:buNone/>
            </a:pPr>
            <a:r>
              <a:rPr lang="fa-IR" sz="1400" dirty="0" smtClean="0">
                <a:cs typeface="Nazanin" pitchFamily="2" charset="-78"/>
              </a:rPr>
              <a:t>دو راه برای انجام این ورزش وجود دارد؛ 1. عضلات کف لگن را منقبض کرده و 10 ثانیه نگه دارید و بعد رها کنید و در هر روز 10 بار این کار را تکرار کنید.</a:t>
            </a:r>
          </a:p>
          <a:p>
            <a:pPr algn="r">
              <a:buNone/>
            </a:pPr>
            <a:r>
              <a:rPr lang="fa-IR" sz="1400" dirty="0" smtClean="0">
                <a:cs typeface="Nazanin" pitchFamily="2" charset="-78"/>
              </a:rPr>
              <a:t>2. عضلات کف لگن را به سرعت و تا 50 بار منقبض و منبسط کرده و بعد 5 ثانیه به خودتان استراحت بدهید. در این حالت باید 4 بار این تمرین را در طول روز تکرار کنید.</a:t>
            </a:r>
            <a:endParaRPr lang="fa-IR" sz="1400" dirty="0">
              <a:cs typeface="Nazanin" pitchFamily="2" charset="-78"/>
            </a:endParaRPr>
          </a:p>
        </p:txBody>
      </p:sp>
    </p:spTree>
  </p:cSld>
  <p:clrMapOvr>
    <a:masterClrMapping/>
  </p:clrMapOvr>
  <p:transition>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417637"/>
            <a:ext cx="7467600" cy="4525963"/>
          </a:xfrm>
        </p:spPr>
        <p:txBody>
          <a:bodyPr>
            <a:normAutofit/>
          </a:bodyPr>
          <a:lstStyle/>
          <a:p>
            <a:pPr algn="r">
              <a:buNone/>
            </a:pPr>
            <a:r>
              <a:rPr lang="fa-IR" sz="1400" dirty="0" smtClean="0">
                <a:solidFill>
                  <a:srgbClr val="FF0000"/>
                </a:solidFill>
                <a:cs typeface="Nazanin" pitchFamily="2" charset="-78"/>
              </a:rPr>
              <a:t>3. </a:t>
            </a:r>
            <a:r>
              <a:rPr lang="fa-IR" sz="1400" b="1" dirty="0" smtClean="0">
                <a:solidFill>
                  <a:srgbClr val="FF0000"/>
                </a:solidFill>
                <a:cs typeface="Nazanin" pitchFamily="2" charset="-78"/>
              </a:rPr>
              <a:t>اسکات</a:t>
            </a:r>
          </a:p>
          <a:p>
            <a:pPr algn="r">
              <a:buNone/>
            </a:pPr>
            <a:r>
              <a:rPr lang="fa-IR" sz="1400" dirty="0" smtClean="0">
                <a:cs typeface="Nazanin" pitchFamily="2" charset="-78"/>
              </a:rPr>
              <a:t>حرکت اسکات که در واقع شبیه حرکت چمباتمه زدن است در روند زایمان به شدت مؤثر است چرا که به باز شدن بیشتر دهانه رحم کمک می کند و باعث می شود نوزاد راحت تر پایین بیاید. البته کسی که از قبل تمرین اسکات را انجام نداده و عضلاتش آمادگی </a:t>
            </a:r>
          </a:p>
          <a:p>
            <a:pPr algn="r">
              <a:buNone/>
            </a:pPr>
            <a:r>
              <a:rPr lang="fa-IR" sz="1400" dirty="0" smtClean="0">
                <a:cs typeface="Nazanin" pitchFamily="2" charset="-78"/>
              </a:rPr>
              <a:t>نداشته باشد نمی تواند در اتاق زایمان این کار را انجام دهد.</a:t>
            </a:r>
          </a:p>
          <a:p>
            <a:pPr algn="r">
              <a:buNone/>
            </a:pPr>
            <a:endParaRPr lang="fa-IR" sz="1400" dirty="0" smtClean="0">
              <a:cs typeface="Nazanin" pitchFamily="2" charset="-78"/>
            </a:endParaRPr>
          </a:p>
          <a:p>
            <a:pPr algn="r">
              <a:buNone/>
            </a:pPr>
            <a:r>
              <a:rPr lang="fa-IR" sz="1400" dirty="0" smtClean="0">
                <a:cs typeface="Nazanin" pitchFamily="2" charset="-78"/>
              </a:rPr>
              <a:t>چطور این ورزش را انجام دهید؟</a:t>
            </a:r>
          </a:p>
          <a:p>
            <a:pPr algn="r" rtl="1">
              <a:buNone/>
            </a:pPr>
            <a:r>
              <a:rPr lang="fa-IR" sz="1400" dirty="0" smtClean="0">
                <a:cs typeface="Nazanin" pitchFamily="2" charset="-78"/>
              </a:rPr>
              <a:t>کنار دیوار بایستید و پشتتان را به دیوار بچسبانید. پاهایتان را به اندازه عرض شانه باز کرده و </a:t>
            </a:r>
          </a:p>
          <a:p>
            <a:pPr algn="r" rtl="1">
              <a:buNone/>
            </a:pPr>
            <a:r>
              <a:rPr lang="fa-IR" sz="1400" dirty="0" smtClean="0">
                <a:cs typeface="Nazanin" pitchFamily="2" charset="-78"/>
              </a:rPr>
              <a:t>با کمی فاصله از دیوار قرار دهید. دست هایتان را به صورت آویزان از دو طرف نگه داشته و</a:t>
            </a:r>
          </a:p>
          <a:p>
            <a:pPr algn="r" rtl="1">
              <a:buNone/>
            </a:pPr>
            <a:r>
              <a:rPr lang="fa-IR" sz="1400" dirty="0" smtClean="0">
                <a:cs typeface="Nazanin" pitchFamily="2" charset="-78"/>
              </a:rPr>
              <a:t>پشتتان را روی دیوار قرار دهید و در عین حال زانوهای خود را خم کنید تا به وضعیت </a:t>
            </a:r>
          </a:p>
          <a:p>
            <a:pPr algn="r" rtl="1">
              <a:buNone/>
            </a:pPr>
            <a:r>
              <a:rPr lang="fa-IR" sz="1400" dirty="0" smtClean="0">
                <a:cs typeface="Nazanin" pitchFamily="2" charset="-78"/>
              </a:rPr>
              <a:t>نیمه نشسته درآیید.</a:t>
            </a:r>
          </a:p>
          <a:p>
            <a:pPr algn="r">
              <a:buNone/>
            </a:pPr>
            <a:endParaRPr lang="fa-IR" sz="1400" dirty="0" smtClean="0">
              <a:cs typeface="Nazanin" pitchFamily="2" charset="-78"/>
            </a:endParaRPr>
          </a:p>
          <a:p>
            <a:pPr algn="r">
              <a:buNone/>
            </a:pPr>
            <a:endParaRPr lang="fa-IR" sz="1400" dirty="0" smtClean="0">
              <a:cs typeface="Nazanin" pitchFamily="2" charset="-78"/>
            </a:endParaRPr>
          </a:p>
          <a:p>
            <a:pPr algn="r">
              <a:buNone/>
            </a:pPr>
            <a:r>
              <a:rPr lang="fa-IR" sz="1400" dirty="0" smtClean="0">
                <a:cs typeface="Nazanin" pitchFamily="2" charset="-78"/>
              </a:rPr>
              <a:t>چند بار این ورزش را انجام دهید؟</a:t>
            </a:r>
          </a:p>
          <a:p>
            <a:pPr algn="r">
              <a:buNone/>
            </a:pPr>
            <a:r>
              <a:rPr lang="fa-IR" sz="1400" dirty="0" smtClean="0">
                <a:cs typeface="Nazanin" pitchFamily="2" charset="-78"/>
              </a:rPr>
              <a:t> هر بار 5 ثانیه در این وضعیت بمانید و این ورزش را در روز 10 بار تکرار کنید و به صورت روزانه انجام دهید.</a:t>
            </a:r>
          </a:p>
          <a:p>
            <a:pPr algn="r">
              <a:buNone/>
            </a:pPr>
            <a:endParaRPr lang="en-US" sz="1400" dirty="0">
              <a:cs typeface="Nazanin" pitchFamily="2" charset="-78"/>
            </a:endParaRPr>
          </a:p>
        </p:txBody>
      </p:sp>
      <p:pic>
        <p:nvPicPr>
          <p:cNvPr id="4" name="Picture 3" descr="352e4bd2872cecbf1660840b24349cb9.jpg"/>
          <p:cNvPicPr>
            <a:picLocks noChangeAspect="1"/>
          </p:cNvPicPr>
          <p:nvPr/>
        </p:nvPicPr>
        <p:blipFill>
          <a:blip r:embed="rId2" cstate="print"/>
          <a:stretch>
            <a:fillRect/>
          </a:stretch>
        </p:blipFill>
        <p:spPr>
          <a:xfrm>
            <a:off x="838200" y="2362200"/>
            <a:ext cx="1885950" cy="2143697"/>
          </a:xfrm>
          <a:prstGeom prst="rect">
            <a:avLst/>
          </a:prstGeom>
        </p:spPr>
      </p:pic>
    </p:spTree>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951037"/>
            <a:ext cx="7467600" cy="4525963"/>
          </a:xfrm>
        </p:spPr>
        <p:txBody>
          <a:bodyPr>
            <a:normAutofit/>
          </a:bodyPr>
          <a:lstStyle/>
          <a:p>
            <a:pPr algn="r">
              <a:buNone/>
            </a:pPr>
            <a:r>
              <a:rPr lang="fa-IR" sz="1400" dirty="0" smtClean="0">
                <a:solidFill>
                  <a:srgbClr val="FF0000"/>
                </a:solidFill>
                <a:cs typeface="Nazanin" pitchFamily="2" charset="-78"/>
              </a:rPr>
              <a:t>4. </a:t>
            </a:r>
            <a:r>
              <a:rPr lang="fa-IR" sz="1400" b="1" dirty="0" smtClean="0">
                <a:solidFill>
                  <a:srgbClr val="FF0000"/>
                </a:solidFill>
                <a:cs typeface="Nazanin" pitchFamily="2" charset="-78"/>
              </a:rPr>
              <a:t>چرخش لگن</a:t>
            </a:r>
          </a:p>
          <a:p>
            <a:pPr algn="r">
              <a:buNone/>
            </a:pPr>
            <a:r>
              <a:rPr lang="fa-IR" sz="1400" dirty="0" smtClean="0">
                <a:cs typeface="Nazanin" pitchFamily="2" charset="-78"/>
              </a:rPr>
              <a:t>چرخش لگن عضلات شکمی را تقویت کرده و از بروز کمردرد در بارداری و در حین زایمان پیشگیری می کند. همچنین این حرکت به زایمان راحت تر نیز کمک کرده و باعث می شود درد کمتری بکشید.</a:t>
            </a:r>
          </a:p>
          <a:p>
            <a:pPr algn="r">
              <a:buNone/>
            </a:pPr>
            <a:endParaRPr lang="fa-IR" sz="1400" dirty="0" smtClean="0">
              <a:cs typeface="Nazanin" pitchFamily="2" charset="-78"/>
            </a:endParaRPr>
          </a:p>
          <a:p>
            <a:pPr algn="r">
              <a:buNone/>
            </a:pPr>
            <a:r>
              <a:rPr lang="fa-IR" sz="1400" dirty="0" smtClean="0">
                <a:cs typeface="Nazanin" pitchFamily="2" charset="-78"/>
              </a:rPr>
              <a:t>چطور این ورزش را انجام دهید؟</a:t>
            </a:r>
          </a:p>
          <a:p>
            <a:pPr algn="r">
              <a:buNone/>
            </a:pPr>
            <a:r>
              <a:rPr lang="fa-IR" sz="1400" dirty="0" smtClean="0">
                <a:cs typeface="Nazanin" pitchFamily="2" charset="-78"/>
              </a:rPr>
              <a:t>به پشت بخوابید و دست ها را کنار بدن قرار دهید. حالا به کمک انقباض عضلات شکمی و لگنی، باسن را از زمین بلند کنید. مراقب باشید که زانوها، لگن و شانه هایتان در یک خط قرار بگیرند.</a:t>
            </a:r>
          </a:p>
          <a:p>
            <a:pPr algn="r">
              <a:buNone/>
            </a:pPr>
            <a:endParaRPr lang="fa-IR" sz="1400" dirty="0" smtClean="0">
              <a:cs typeface="Nazanin" pitchFamily="2" charset="-78"/>
            </a:endParaRPr>
          </a:p>
          <a:p>
            <a:pPr algn="r">
              <a:buNone/>
            </a:pPr>
            <a:r>
              <a:rPr lang="fa-IR" sz="1400" dirty="0" smtClean="0">
                <a:cs typeface="Nazanin" pitchFamily="2" charset="-78"/>
              </a:rPr>
              <a:t>چند بار این ورزش را انجام دهید؟</a:t>
            </a:r>
          </a:p>
          <a:p>
            <a:pPr algn="r">
              <a:buNone/>
            </a:pPr>
            <a:r>
              <a:rPr lang="fa-IR" sz="1400" dirty="0" smtClean="0">
                <a:cs typeface="Nazanin" pitchFamily="2" charset="-78"/>
              </a:rPr>
              <a:t>هر بار 3 تا 5 ثانیه در این وضعیت بمانید و این ورزش را در روز</a:t>
            </a:r>
            <a:endParaRPr lang="en-US" sz="1400" dirty="0" smtClean="0">
              <a:cs typeface="Nazanin" pitchFamily="2" charset="-78"/>
            </a:endParaRPr>
          </a:p>
          <a:p>
            <a:pPr algn="r">
              <a:buNone/>
            </a:pPr>
            <a:r>
              <a:rPr lang="fa-IR" sz="1400" dirty="0" smtClean="0">
                <a:cs typeface="Nazanin" pitchFamily="2" charset="-78"/>
              </a:rPr>
              <a:t> 10 بار تکرار و به صورت روزانه انجام دهید</a:t>
            </a:r>
          </a:p>
          <a:p>
            <a:pPr algn="r">
              <a:buNone/>
            </a:pPr>
            <a:endParaRPr lang="en-US" sz="1400" dirty="0">
              <a:cs typeface="Nazanin" pitchFamily="2" charset="-78"/>
            </a:endParaRPr>
          </a:p>
        </p:txBody>
      </p:sp>
      <p:pic>
        <p:nvPicPr>
          <p:cNvPr id="4" name="Picture 3" descr="Pregnancy-Exercise.jpg"/>
          <p:cNvPicPr>
            <a:picLocks noChangeAspect="1"/>
          </p:cNvPicPr>
          <p:nvPr/>
        </p:nvPicPr>
        <p:blipFill>
          <a:blip r:embed="rId2" cstate="print"/>
          <a:stretch>
            <a:fillRect/>
          </a:stretch>
        </p:blipFill>
        <p:spPr>
          <a:xfrm>
            <a:off x="457200" y="3810000"/>
            <a:ext cx="3733799" cy="2667000"/>
          </a:xfrm>
          <a:prstGeom prst="rect">
            <a:avLst/>
          </a:prstGeom>
        </p:spPr>
      </p:pic>
    </p:spTree>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097280"/>
            <a:ext cx="7239000" cy="4846320"/>
          </a:xfrm>
        </p:spPr>
        <p:txBody>
          <a:bodyPr>
            <a:normAutofit/>
          </a:bodyPr>
          <a:lstStyle/>
          <a:p>
            <a:pPr algn="r">
              <a:buNone/>
            </a:pPr>
            <a:r>
              <a:rPr lang="fa-IR" sz="1800" b="1" dirty="0" smtClean="0">
                <a:solidFill>
                  <a:srgbClr val="00B0F0"/>
                </a:solidFill>
                <a:cs typeface="Nazanin" pitchFamily="2" charset="-78"/>
              </a:rPr>
              <a:t>ورزش درآب</a:t>
            </a:r>
          </a:p>
          <a:p>
            <a:pPr algn="r">
              <a:buNone/>
            </a:pPr>
            <a:r>
              <a:rPr lang="fa-IR" sz="1400" dirty="0" smtClean="0">
                <a:cs typeface="Nazanin" pitchFamily="2" charset="-78"/>
              </a:rPr>
              <a:t>بهترین ورزش برای یک خانم باردار شنا در آب است. آب به خاطر خاصیت بی‌وزنی که در بدن ایجاد می‌کند، مانع فشارهای معمول بر کمر و زانو می‌شود و به همین دلیل بهترین ورزش برای خانم‌هایی است که دچار کمردردهای دوران بارداری و به خصوص دیسک کمر شده‌اند. اگر در شنا تبحر دارید، بهترین ورزش، شنا به پشت است (کرال یا پروانه)، پادوچرخه زدن در آب هم بسیار مفید است. اگر شنای‌تان خوب نیست، کافی است در آب پیاده‌روی کنید. از پیاده‌روی روی زمین خیلی بهتر است. </a:t>
            </a:r>
          </a:p>
          <a:p>
            <a:pPr algn="r">
              <a:buNone/>
            </a:pPr>
            <a:endParaRPr lang="fa-IR" sz="1400" dirty="0" smtClean="0">
              <a:cs typeface="Nazanin" pitchFamily="2" charset="-78"/>
            </a:endParaRPr>
          </a:p>
          <a:p>
            <a:pPr algn="r">
              <a:buClr>
                <a:srgbClr val="FF0000"/>
              </a:buClr>
              <a:buSzPct val="100000"/>
              <a:buNone/>
            </a:pPr>
            <a:r>
              <a:rPr lang="fa-IR" sz="1400" b="1" dirty="0" smtClean="0">
                <a:solidFill>
                  <a:srgbClr val="FF0000"/>
                </a:solidFill>
                <a:cs typeface="Nazanin" pitchFamily="2" charset="-78"/>
              </a:rPr>
              <a:t>نکته: </a:t>
            </a:r>
            <a:r>
              <a:rPr lang="fa-IR" sz="1400" b="1" dirty="0" smtClean="0">
                <a:cs typeface="Nazanin" pitchFamily="2" charset="-78"/>
              </a:rPr>
              <a:t>استخرهای شلوغ و کثیف اصلا مناسب شما نیستند. یک استخر کاملا تمیز را انتخاب کنید و اولین سانس صبح را به استخر بروید که آب در تمیز‌ترین حالت ممکن است. بعد از استخر به خوبی خود را شست‌وشو دهید. هرگز از بتادین برای ضدعفونی کردن خود استفاده نکنید که در بارداری ممنوع است. در طول شنا گاهی استراحت کنید و آب و مواد قندی بخورید. اجازه ندهید نبض‌تان خیلی بالا برود. </a:t>
            </a:r>
          </a:p>
          <a:p>
            <a:pPr algn="r">
              <a:buNone/>
            </a:pPr>
            <a:endParaRPr lang="fa-IR" sz="1400" dirty="0" smtClean="0">
              <a:cs typeface="Nazanin" pitchFamily="2" charset="-78"/>
            </a:endParaRPr>
          </a:p>
          <a:p>
            <a:pPr algn="r">
              <a:buNone/>
            </a:pPr>
            <a:r>
              <a:rPr lang="fa-IR" sz="1400" dirty="0" smtClean="0">
                <a:cs typeface="Nazanin" pitchFamily="2" charset="-78"/>
              </a:rPr>
              <a:t> می‌توانید شنا را با نیم ساعت در روز شروع کنید و به 2 ساعت برسانید. بر اساس توانایی خودتان عمل کنید و مواظب باشید خیلی خسته نشوید. </a:t>
            </a:r>
          </a:p>
          <a:p>
            <a:pPr algn="r">
              <a:buNone/>
            </a:pPr>
            <a:endParaRPr lang="fa-IR" sz="1400" dirty="0" smtClean="0">
              <a:cs typeface="Nazanin" pitchFamily="2" charset="-78"/>
            </a:endParaRPr>
          </a:p>
          <a:p>
            <a:pPr algn="r">
              <a:buNone/>
            </a:pPr>
            <a:r>
              <a:rPr lang="fa-IR" sz="1400" dirty="0" smtClean="0">
                <a:cs typeface="Nazanin" pitchFamily="2" charset="-78"/>
              </a:rPr>
              <a:t> شنا تمام عضلات شکم و پا‌ها و دست‌ها را تقویت می‌کند و بهترین ورزش دوران بارداری است. برای خانم‌هایی که کمردرد شدید دارند، به جای همه ورزش‌های دیگر، شنا یا پیاده‌روی در آب توصیه می‌شود.</a:t>
            </a:r>
          </a:p>
          <a:p>
            <a:pPr algn="r">
              <a:buNone/>
            </a:pPr>
            <a:endParaRPr lang="en-US" sz="1400" dirty="0">
              <a:cs typeface="Nazanin" pitchFamily="2" charset="-78"/>
            </a:endParaRPr>
          </a:p>
        </p:txBody>
      </p:sp>
    </p:spTree>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798637"/>
            <a:ext cx="7467600" cy="4525963"/>
          </a:xfrm>
        </p:spPr>
        <p:txBody>
          <a:bodyPr>
            <a:normAutofit/>
          </a:bodyPr>
          <a:lstStyle/>
          <a:p>
            <a:pPr lvl="1" algn="r">
              <a:buNone/>
            </a:pPr>
            <a:r>
              <a:rPr lang="ar-SA" sz="1400" b="1" dirty="0" smtClean="0">
                <a:solidFill>
                  <a:srgbClr val="00B0F0"/>
                </a:solidFill>
                <a:cs typeface="Nazanin" pitchFamily="2" charset="-78"/>
              </a:rPr>
              <a:t>پیاده‌روی</a:t>
            </a:r>
            <a:endParaRPr lang="en-US" sz="1400" dirty="0" smtClean="0">
              <a:solidFill>
                <a:srgbClr val="00B0F0"/>
              </a:solidFill>
              <a:cs typeface="Nazanin" pitchFamily="2" charset="-78"/>
            </a:endParaRPr>
          </a:p>
          <a:p>
            <a:pPr lvl="1" algn="r">
              <a:buNone/>
            </a:pPr>
            <a:r>
              <a:rPr lang="ar-SA" sz="1400" dirty="0" smtClean="0">
                <a:cs typeface="Nazanin" pitchFamily="2" charset="-78"/>
              </a:rPr>
              <a:t>بعد از شنا، بهترین ورزش دوران بارداری است؛ ورزشی ملایم و پیوسته که هم موجب چرخیدن سر بچه در جهت درست (به سمت پایین) می‌شود و هم عضلات لگن را تقویت می‌کند. می‌توانید با همسرتان قرار شبانه داشته باشید و هر شب ساعتی را دور خانه‌تان پیاده‌روی کنید. اگر هوا سرد است، داخل خانه به صورت پیوسته راه بروید. یادتان باشد یک پیاده‌روی نیم ساعته هر روزه، بهتر از این است که هر جمعه 3 ساعت پیاده‌روی کنید</a:t>
            </a:r>
            <a:r>
              <a:rPr lang="fa-IR" sz="1400" dirty="0" smtClean="0">
                <a:cs typeface="Nazanin" pitchFamily="2" charset="-78"/>
              </a:rPr>
              <a:t>.</a:t>
            </a:r>
            <a:r>
              <a:rPr lang="en-US" sz="1400" dirty="0" smtClean="0">
                <a:cs typeface="Nazanin" pitchFamily="2" charset="-78"/>
              </a:rPr>
              <a:t> </a:t>
            </a:r>
            <a:br>
              <a:rPr lang="en-US" sz="1400" dirty="0" smtClean="0">
                <a:cs typeface="Nazanin" pitchFamily="2" charset="-78"/>
              </a:rPr>
            </a:br>
            <a:r>
              <a:rPr lang="en-US" sz="1400" dirty="0" smtClean="0">
                <a:cs typeface="Nazanin" pitchFamily="2" charset="-78"/>
              </a:rPr>
              <a:t/>
            </a:r>
            <a:br>
              <a:rPr lang="en-US" sz="1400" dirty="0" smtClean="0">
                <a:cs typeface="Nazanin" pitchFamily="2" charset="-78"/>
              </a:rPr>
            </a:br>
            <a:r>
              <a:rPr lang="ar-SA" sz="1400" b="1" dirty="0" smtClean="0">
                <a:solidFill>
                  <a:srgbClr val="FF0000"/>
                </a:solidFill>
                <a:cs typeface="Nazanin" pitchFamily="2" charset="-78"/>
              </a:rPr>
              <a:t>نکته: </a:t>
            </a:r>
            <a:r>
              <a:rPr lang="ar-SA" sz="1400" b="1" dirty="0" smtClean="0">
                <a:cs typeface="Nazanin" pitchFamily="2" charset="-78"/>
              </a:rPr>
              <a:t>هر وقت حس کردید نبض‌تان خیلی شدید شده یا فشارتان افت کرده، استراحت کنید</a:t>
            </a:r>
            <a:r>
              <a:rPr lang="fa-IR" sz="1400" b="1" dirty="0" smtClean="0">
                <a:cs typeface="Nazanin" pitchFamily="2" charset="-78"/>
              </a:rPr>
              <a:t>.</a:t>
            </a:r>
          </a:p>
          <a:p>
            <a:pPr lvl="1" algn="r">
              <a:buNone/>
            </a:pPr>
            <a:endParaRPr lang="en-US" sz="1400" dirty="0" smtClean="0">
              <a:cs typeface="Nazanin" pitchFamily="2" charset="-78"/>
            </a:endParaRPr>
          </a:p>
          <a:p>
            <a:pPr lvl="1" algn="r">
              <a:buNone/>
            </a:pPr>
            <a:r>
              <a:rPr lang="ar-SA" sz="1400" dirty="0" smtClean="0">
                <a:cs typeface="Nazanin" pitchFamily="2" charset="-78"/>
              </a:rPr>
              <a:t>معمولا توصیه می‌کنند پیاده‌روی را از نیم ساعت در روز شروع کنید و در ماه‌های آخر به دو ساعت در روز برسانید. در یکی دو هفته مانده به زایمان می‌توانید این مدت را بیشتر هم بکنید تا سر بچه پایین بیاید</a:t>
            </a:r>
            <a:r>
              <a:rPr lang="fa-IR" sz="1400" dirty="0" smtClean="0">
                <a:cs typeface="Nazanin" pitchFamily="2" charset="-78"/>
              </a:rPr>
              <a:t>.</a:t>
            </a:r>
            <a:r>
              <a:rPr lang="en-US" sz="1400" dirty="0" smtClean="0">
                <a:cs typeface="Nazanin" pitchFamily="2" charset="-78"/>
              </a:rPr>
              <a:t/>
            </a:r>
            <a:br>
              <a:rPr lang="en-US" sz="1400" dirty="0" smtClean="0">
                <a:cs typeface="Nazanin" pitchFamily="2" charset="-78"/>
              </a:rPr>
            </a:br>
            <a:r>
              <a:rPr lang="ar-SA" sz="1400" dirty="0" smtClean="0">
                <a:cs typeface="Nazanin" pitchFamily="2" charset="-78"/>
              </a:rPr>
              <a:t>تقویت عضلات پا و لگن از مهم‌ترین اثرات آن است. گردش خون را هم تنظیم و خون‌رسانی به جنین را بهتر می‌کند</a:t>
            </a:r>
            <a:r>
              <a:rPr lang="fa-IR" sz="1400" dirty="0" smtClean="0">
                <a:cs typeface="Nazanin" pitchFamily="2" charset="-78"/>
              </a:rPr>
              <a:t>.</a:t>
            </a:r>
            <a:endParaRPr lang="en-US" sz="1400" dirty="0" smtClean="0">
              <a:cs typeface="Nazanin" pitchFamily="2" charset="-78"/>
            </a:endParaRPr>
          </a:p>
          <a:p>
            <a:pPr lvl="1" algn="r">
              <a:buNone/>
            </a:pPr>
            <a:endParaRPr lang="en-US" sz="1400" dirty="0">
              <a:cs typeface="Nazanin" pitchFamily="2" charset="-78"/>
            </a:endParaRPr>
          </a:p>
        </p:txBody>
      </p:sp>
    </p:spTree>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Technic">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532</TotalTime>
  <Words>2972</Words>
  <Application>Microsoft Office PowerPoint</Application>
  <PresentationFormat>On-screen Show (4:3)</PresentationFormat>
  <Paragraphs>153</Paragraphs>
  <Slides>18</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Arial</vt:lpstr>
      <vt:lpstr>B Nazanin</vt:lpstr>
      <vt:lpstr>Calibri</vt:lpstr>
      <vt:lpstr>Franklin Gothic Book</vt:lpstr>
      <vt:lpstr>Nazanin</vt:lpstr>
      <vt:lpstr>Tahoma</vt:lpstr>
      <vt:lpstr>Titr</vt:lpstr>
      <vt:lpstr>Wingdings 2</vt:lpstr>
      <vt:lpstr>Technic</vt:lpstr>
      <vt:lpstr>PowerPoint Presentation</vt:lpstr>
      <vt:lpstr>PowerPoint Presentation</vt:lpstr>
      <vt:lpstr>حرکات ورزشی زایمان فیزیولوژیک</vt:lpstr>
      <vt:lpstr>ورزش های مناسب جهت کاهش درد زایمان طبیعی:</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تکنیک های تنفس آرامش بخش، موقع زایمان خوب نفس بکش</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حرکات ورزشی زایمان فیزیولوژیک</dc:title>
  <dc:creator>meysam</dc:creator>
  <cp:lastModifiedBy>dahan-dandan</cp:lastModifiedBy>
  <cp:revision>50</cp:revision>
  <dcterms:created xsi:type="dcterms:W3CDTF">2016-12-03T07:28:19Z</dcterms:created>
  <dcterms:modified xsi:type="dcterms:W3CDTF">2020-12-07T05:49:39Z</dcterms:modified>
</cp:coreProperties>
</file>