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theme/themeOverride13.xml" ContentType="application/vnd.openxmlformats-officedocument.themeOverride+xml"/>
  <Override PartName="/ppt/theme/themeOverride14.xml" ContentType="application/vnd.openxmlformats-officedocument.themeOverride+xml"/>
  <Override PartName="/ppt/theme/themeOverride15.xml" ContentType="application/vnd.openxmlformats-officedocument.themeOverride+xml"/>
  <Override PartName="/ppt/theme/themeOverride16.xml" ContentType="application/vnd.openxmlformats-officedocument.themeOverride+xml"/>
  <Override PartName="/ppt/theme/theme10.xml" ContentType="application/vnd.openxmlformats-officedocument.theme+xml"/>
  <Override PartName="/ppt/theme/theme11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5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6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15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16.xml" ContentType="application/vnd.openxmlformats-officedocument.presentationml.notesSlide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notesSlides/notesSlide17.xml" ContentType="application/vnd.openxmlformats-officedocument.presentationml.notesSlide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notesSlides/notesSlide20.xml" ContentType="application/vnd.openxmlformats-officedocument.presentationml.notesSlide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notesSlides/notesSlide26.xml" ContentType="application/vnd.openxmlformats-officedocument.presentationml.notesSlide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notesSlides/notesSlide27.xml" ContentType="application/vnd.openxmlformats-officedocument.presentationml.notesSlide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72" r:id="rId1"/>
    <p:sldMasterId id="2147483751" r:id="rId2"/>
    <p:sldMasterId id="2147483763" r:id="rId3"/>
    <p:sldMasterId id="2147483775" r:id="rId4"/>
    <p:sldMasterId id="2147483787" r:id="rId5"/>
    <p:sldMasterId id="2147483862" r:id="rId6"/>
    <p:sldMasterId id="2147483874" r:id="rId7"/>
    <p:sldMasterId id="2147483886" r:id="rId8"/>
    <p:sldMasterId id="2147483898" r:id="rId9"/>
  </p:sldMasterIdLst>
  <p:notesMasterIdLst>
    <p:notesMasterId r:id="rId72"/>
  </p:notesMasterIdLst>
  <p:handoutMasterIdLst>
    <p:handoutMasterId r:id="rId73"/>
  </p:handoutMasterIdLst>
  <p:sldIdLst>
    <p:sldId id="520" r:id="rId10"/>
    <p:sldId id="517" r:id="rId11"/>
    <p:sldId id="549" r:id="rId12"/>
    <p:sldId id="522" r:id="rId13"/>
    <p:sldId id="523" r:id="rId14"/>
    <p:sldId id="485" r:id="rId15"/>
    <p:sldId id="486" r:id="rId16"/>
    <p:sldId id="487" r:id="rId17"/>
    <p:sldId id="488" r:id="rId18"/>
    <p:sldId id="489" r:id="rId19"/>
    <p:sldId id="490" r:id="rId20"/>
    <p:sldId id="491" r:id="rId21"/>
    <p:sldId id="425" r:id="rId22"/>
    <p:sldId id="495" r:id="rId23"/>
    <p:sldId id="506" r:id="rId24"/>
    <p:sldId id="541" r:id="rId25"/>
    <p:sldId id="545" r:id="rId26"/>
    <p:sldId id="501" r:id="rId27"/>
    <p:sldId id="538" r:id="rId28"/>
    <p:sldId id="539" r:id="rId29"/>
    <p:sldId id="502" r:id="rId30"/>
    <p:sldId id="537" r:id="rId31"/>
    <p:sldId id="503" r:id="rId32"/>
    <p:sldId id="507" r:id="rId33"/>
    <p:sldId id="508" r:id="rId34"/>
    <p:sldId id="510" r:id="rId35"/>
    <p:sldId id="536" r:id="rId36"/>
    <p:sldId id="513" r:id="rId37"/>
    <p:sldId id="512" r:id="rId38"/>
    <p:sldId id="504" r:id="rId39"/>
    <p:sldId id="519" r:id="rId40"/>
    <p:sldId id="542" r:id="rId41"/>
    <p:sldId id="492" r:id="rId42"/>
    <p:sldId id="526" r:id="rId43"/>
    <p:sldId id="420" r:id="rId44"/>
    <p:sldId id="496" r:id="rId45"/>
    <p:sldId id="497" r:id="rId46"/>
    <p:sldId id="498" r:id="rId47"/>
    <p:sldId id="499" r:id="rId48"/>
    <p:sldId id="527" r:id="rId49"/>
    <p:sldId id="419" r:id="rId50"/>
    <p:sldId id="548" r:id="rId51"/>
    <p:sldId id="466" r:id="rId52"/>
    <p:sldId id="470" r:id="rId53"/>
    <p:sldId id="528" r:id="rId54"/>
    <p:sldId id="389" r:id="rId55"/>
    <p:sldId id="391" r:id="rId56"/>
    <p:sldId id="390" r:id="rId57"/>
    <p:sldId id="392" r:id="rId58"/>
    <p:sldId id="438" r:id="rId59"/>
    <p:sldId id="439" r:id="rId60"/>
    <p:sldId id="529" r:id="rId61"/>
    <p:sldId id="530" r:id="rId62"/>
    <p:sldId id="531" r:id="rId63"/>
    <p:sldId id="532" r:id="rId64"/>
    <p:sldId id="533" r:id="rId65"/>
    <p:sldId id="534" r:id="rId66"/>
    <p:sldId id="535" r:id="rId67"/>
    <p:sldId id="515" r:id="rId68"/>
    <p:sldId id="516" r:id="rId69"/>
    <p:sldId id="546" r:id="rId70"/>
    <p:sldId id="547" r:id="rId71"/>
  </p:sldIdLst>
  <p:sldSz cx="9144000" cy="6858000" type="screen4x3"/>
  <p:notesSz cx="6858000" cy="9144000"/>
  <p:custShowLst>
    <p:custShow name="warm" id="0">
      <p:sldLst/>
    </p:custShow>
    <p:custShow name="ahamyate bm" id="1">
      <p:sldLst/>
    </p:custShow>
    <p:custShow name="good pos" id="2">
      <p:sldLst/>
    </p:custShow>
    <p:custShow name="clostrum" id="3">
      <p:sldLst/>
    </p:custShow>
    <p:custShow name="bavare ghalat" id="4">
      <p:sldLst/>
    </p:custShow>
    <p:custShow name="saate ava3" id="5">
      <p:sldLst/>
    </p:custShow>
    <p:custShow name="rom" id="6">
      <p:sldLst/>
    </p:custShow>
    <p:custShow name="taghaza" id="7">
      <p:sldLst/>
    </p:custShow>
    <p:custShow name="Custom Show 12ahesh" id="8">
      <p:sldLst/>
    </p:custShow>
    <p:custShow name="bre" id="9">
      <p:sldLst/>
    </p:custShow>
    <p:custShow name="key point" id="10">
      <p:sldLst/>
    </p:custShow>
    <p:custShow name="مشفزا" id="11">
      <p:sldLst/>
    </p:custShow>
    <p:custShow name="breast sup" id="12">
      <p:sldLst/>
    </p:custShow>
    <p:custShow name="aid" id="13">
      <p:sldLst/>
    </p:custShow>
    <p:custShow name="ibfat" id="14">
      <p:sldLst/>
    </p:custShow>
    <p:custShow name="latch" id="15">
      <p:sldLst/>
    </p:custShow>
    <p:custShow name="posi" id="16">
      <p:sldLst>
        <p:sld r:id="rId22"/>
      </p:sldLst>
    </p:custShow>
    <p:custShow name="flat on back" id="17">
      <p:sldLst/>
    </p:custShow>
    <p:custShow name="pahlu" id="18">
      <p:sldLst/>
    </p:custShow>
    <p:custShow name="cradle" id="19">
      <p:sldLst>
        <p:sld r:id="rId55"/>
      </p:sldLst>
    </p:custShow>
    <p:custShow name="croos" id="20">
      <p:sldLst>
        <p:sld r:id="rId56"/>
      </p:sldLst>
    </p:custShow>
    <p:custShow name="under" id="21">
      <p:sldLst>
        <p:sld r:id="rId57"/>
      </p:sldLst>
    </p:custShow>
    <p:custShow name="side" id="22">
      <p:sldLst>
        <p:sld r:id="rId58"/>
      </p:sldLst>
    </p:custShow>
    <p:custShow name="پرهیز  در طی" id="23">
      <p:sldLst/>
    </p:custShow>
    <p:custShow name="صندلی" id="24">
      <p:sldLst/>
    </p:custShow>
    <p:custShow name="نشسته" id="25">
      <p:sldLst/>
    </p:custShow>
    <p:custShow name="پشت" id="26">
      <p:sldLst>
        <p:sld r:id="rId59"/>
      </p:sldLst>
    </p:custShow>
    <p:custShow name="نشستهوو" id="27">
      <p:sldLst>
        <p:sld r:id="rId60"/>
      </p:sldLst>
    </p:custShow>
    <p:custShow name="نکات کلیدی" id="28">
      <p:sldLst/>
    </p:custShow>
    <p:custShow name="پستان حمایت" id="29">
      <p:sldLst/>
    </p:custShow>
    <p:custShow name="Custom Show 1حمایییییییت" id="30">
      <p:sldLst/>
    </p:custShow>
    <p:custShow name="حوله" id="31">
      <p:sldLst/>
    </p:custShow>
    <p:custShow name="گرفتن" id="32">
      <p:sldLst/>
    </p:custShow>
    <p:custShow name="قلب موفق" id="33">
      <p:sldLst/>
    </p:custShow>
    <p:custShow name="بینی" id="34">
      <p:sldLst/>
    </p:custShow>
    <p:custShow name="دهان" id="35">
      <p:sldLst/>
    </p:custShow>
    <p:custShow name="lip smacking" id="36">
      <p:sldLst/>
    </p:custShow>
    <p:custShow name="123" id="37">
      <p:sldLst/>
    </p:custShow>
    <p:custShow name="بلع" id="38">
      <p:sldLst/>
    </p:custShow>
    <p:custShow name="good latch on" id="39">
      <p:sldLst/>
    </p:custShow>
    <p:custShow name="good lo" id="40">
      <p:sldLst/>
    </p:custShow>
    <p:custShow name="avoid" id="41">
      <p:sldLst/>
    </p:custShow>
    <p:custShow name="6" id="42">
      <p:sldLst/>
    </p:custShow>
    <p:custShow name="Custom Show 1وضعیت را حت مادرر" id="43">
      <p:sldLst/>
    </p:custShow>
    <p:custShow name="همسطح" id="44">
      <p:sldLst>
        <p:sld r:id="rId23"/>
      </p:sldLst>
    </p:custShow>
    <p:custShow name="sacral" id="45">
      <p:sldLst>
        <p:sld r:id="rId53"/>
      </p:sldLst>
    </p:custShow>
    <p:custShow name="positio bilo" id="46">
      <p:sldLst>
        <p:sld r:id="rId52"/>
      </p:sldLst>
    </p:custShow>
    <p:custShow name="ووضضععیتکارامد" id="47">
      <p:sldLst/>
    </p:custShow>
    <p:custShow name="sacralvv" id="48">
      <p:sldLst>
        <p:sld r:id="rId53"/>
      </p:sldLst>
    </p:custShow>
    <p:custShow name="مکیدن غلط" id="49">
      <p:sldLst/>
    </p:custShow>
    <p:custShow name="hedayate shirkhar" id="50">
      <p:sldLst/>
    </p:custShow>
    <p:custShow name="5" id="51">
      <p:sldLst/>
    </p:custShow>
    <p:custShow name="sit" id="52">
      <p:sldLst>
        <p:sld r:id="rId45"/>
      </p:sldLst>
    </p:custShow>
    <p:custShow name="bed sit" id="53">
      <p:sldLst>
        <p:sld r:id="rId46"/>
      </p:sldLst>
    </p:custShow>
    <p:custShow name="side2" id="54">
      <p:sldLst>
        <p:sld r:id="rId47"/>
      </p:sldLst>
    </p:custShow>
    <p:custShow name="back" id="55">
      <p:sldLst>
        <p:sld r:id="rId48"/>
        <p:sld r:id="rId49"/>
      </p:sldLst>
    </p:custShow>
  </p:custShowLst>
  <p:defaultTextStyle>
    <a:defPPr>
      <a:defRPr lang="fa-I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سبک متوسط 2 - آکسان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inimized" horzBarState="maximized">
    <p:restoredLeft sz="65413" autoAdjust="0"/>
    <p:restoredTop sz="88256" autoAdjust="0"/>
  </p:normalViewPr>
  <p:slideViewPr>
    <p:cSldViewPr>
      <p:cViewPr>
        <p:scale>
          <a:sx n="70" d="100"/>
          <a:sy n="70" d="100"/>
        </p:scale>
        <p:origin x="-894" y="-2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12" y="116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5" d="100"/>
        <a:sy n="125" d="100"/>
      </p:scale>
      <p:origin x="0" y="943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50" Type="http://schemas.openxmlformats.org/officeDocument/2006/relationships/slide" Target="slides/slide41.xml"/><Relationship Id="rId55" Type="http://schemas.openxmlformats.org/officeDocument/2006/relationships/slide" Target="slides/slide46.xml"/><Relationship Id="rId63" Type="http://schemas.openxmlformats.org/officeDocument/2006/relationships/slide" Target="slides/slide54.xml"/><Relationship Id="rId68" Type="http://schemas.openxmlformats.org/officeDocument/2006/relationships/slide" Target="slides/slide59.xml"/><Relationship Id="rId76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slide" Target="slides/slide44.xml"/><Relationship Id="rId58" Type="http://schemas.openxmlformats.org/officeDocument/2006/relationships/slide" Target="slides/slide49.xml"/><Relationship Id="rId66" Type="http://schemas.openxmlformats.org/officeDocument/2006/relationships/slide" Target="slides/slide57.xml"/><Relationship Id="rId7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openxmlformats.org/officeDocument/2006/relationships/slide" Target="slides/slide48.xml"/><Relationship Id="rId61" Type="http://schemas.openxmlformats.org/officeDocument/2006/relationships/slide" Target="slides/slide52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slide" Target="slides/slide43.xml"/><Relationship Id="rId60" Type="http://schemas.openxmlformats.org/officeDocument/2006/relationships/slide" Target="slides/slide51.xml"/><Relationship Id="rId65" Type="http://schemas.openxmlformats.org/officeDocument/2006/relationships/slide" Target="slides/slide56.xml"/><Relationship Id="rId73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56" Type="http://schemas.openxmlformats.org/officeDocument/2006/relationships/slide" Target="slides/slide47.xml"/><Relationship Id="rId64" Type="http://schemas.openxmlformats.org/officeDocument/2006/relationships/slide" Target="slides/slide55.xml"/><Relationship Id="rId69" Type="http://schemas.openxmlformats.org/officeDocument/2006/relationships/slide" Target="slides/slide60.xml"/><Relationship Id="rId77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2.xml"/><Relationship Id="rId72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59" Type="http://schemas.openxmlformats.org/officeDocument/2006/relationships/slide" Target="slides/slide50.xml"/><Relationship Id="rId67" Type="http://schemas.openxmlformats.org/officeDocument/2006/relationships/slide" Target="slides/slide58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54" Type="http://schemas.openxmlformats.org/officeDocument/2006/relationships/slide" Target="slides/slide45.xml"/><Relationship Id="rId62" Type="http://schemas.openxmlformats.org/officeDocument/2006/relationships/slide" Target="slides/slide53.xml"/><Relationship Id="rId70" Type="http://schemas.openxmlformats.org/officeDocument/2006/relationships/slide" Target="slides/slide61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7D6073C-0F25-475A-A241-3992D82AEDED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B64DE74-B513-4278-8FF0-17AE8C628217}">
      <dgm:prSet custT="1"/>
      <dgm:spPr/>
      <dgm:t>
        <a:bodyPr/>
        <a:lstStyle/>
        <a:p>
          <a:pPr algn="ctr" rtl="1"/>
          <a:r>
            <a:rPr lang="fa-IR" sz="3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rPr>
            <a:t>آموزش روش های صحیح در آغوش گرفتن و شیردادن به شیرخوار</a:t>
          </a:r>
          <a:endParaRPr lang="en-US" sz="3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Nazanin" panose="00000400000000000000" pitchFamily="2" charset="-78"/>
          </a:endParaRPr>
        </a:p>
      </dgm:t>
    </dgm:pt>
    <dgm:pt modelId="{C5AA6DE3-CEB2-41E0-92C2-C3CA1B479566}" type="parTrans" cxnId="{ABF14CDF-06CC-432B-B894-AC5D96D9BC59}">
      <dgm:prSet/>
      <dgm:spPr/>
      <dgm:t>
        <a:bodyPr/>
        <a:lstStyle/>
        <a:p>
          <a:endParaRPr lang="en-US" sz="36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Nazanin" panose="00000400000000000000" pitchFamily="2" charset="-78"/>
          </a:endParaRPr>
        </a:p>
      </dgm:t>
    </dgm:pt>
    <dgm:pt modelId="{EC4424C7-13D2-4810-A323-883854604DB0}" type="sibTrans" cxnId="{ABF14CDF-06CC-432B-B894-AC5D96D9BC59}">
      <dgm:prSet/>
      <dgm:spPr/>
      <dgm:t>
        <a:bodyPr/>
        <a:lstStyle/>
        <a:p>
          <a:endParaRPr lang="en-US" sz="36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Nazanin" panose="00000400000000000000" pitchFamily="2" charset="-78"/>
          </a:endParaRPr>
        </a:p>
      </dgm:t>
    </dgm:pt>
    <dgm:pt modelId="{D8924637-56B1-4CAE-9282-AAAB13DFF0F3}" type="pres">
      <dgm:prSet presAssocID="{17D6073C-0F25-475A-A241-3992D82AEDE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487D966-0695-487A-9F83-4200A2F84CAD}" type="pres">
      <dgm:prSet presAssocID="{CB64DE74-B513-4278-8FF0-17AE8C628217}" presName="parentText" presStyleLbl="node1" presStyleIdx="0" presStyleCnt="1" custScaleY="346531" custLinFactNeighborX="-92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7A591FC-4802-4BCD-BAC4-35834435BB35}" type="presOf" srcId="{CB64DE74-B513-4278-8FF0-17AE8C628217}" destId="{2487D966-0695-487A-9F83-4200A2F84CAD}" srcOrd="0" destOrd="0" presId="urn:microsoft.com/office/officeart/2005/8/layout/vList2"/>
    <dgm:cxn modelId="{ABF14CDF-06CC-432B-B894-AC5D96D9BC59}" srcId="{17D6073C-0F25-475A-A241-3992D82AEDED}" destId="{CB64DE74-B513-4278-8FF0-17AE8C628217}" srcOrd="0" destOrd="0" parTransId="{C5AA6DE3-CEB2-41E0-92C2-C3CA1B479566}" sibTransId="{EC4424C7-13D2-4810-A323-883854604DB0}"/>
    <dgm:cxn modelId="{AB6EBACE-3045-44A4-99F7-24B741100E8F}" type="presOf" srcId="{17D6073C-0F25-475A-A241-3992D82AEDED}" destId="{D8924637-56B1-4CAE-9282-AAAB13DFF0F3}" srcOrd="0" destOrd="0" presId="urn:microsoft.com/office/officeart/2005/8/layout/vList2"/>
    <dgm:cxn modelId="{FAD0F5D6-2BA9-4F1B-AA4A-4084130B9F9C}" type="presParOf" srcId="{D8924637-56B1-4CAE-9282-AAAB13DFF0F3}" destId="{2487D966-0695-487A-9F83-4200A2F84CAD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DA885243-FA50-4028-B1BF-F4801EFA88CA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51DF6ED-6A53-444A-8C80-C5F4371720C8}">
      <dgm:prSet custT="1"/>
      <dgm:spPr/>
      <dgm:t>
        <a:bodyPr/>
        <a:lstStyle/>
        <a:p>
          <a:pPr algn="ctr" rtl="1"/>
          <a:r>
            <a:rPr lang="fa-IR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rPr>
            <a:t>گرفتن صحیح پستان</a:t>
          </a:r>
          <a:endParaRPr lang="en-US" sz="2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Nazanin" panose="00000400000000000000" pitchFamily="2" charset="-78"/>
          </a:endParaRPr>
        </a:p>
      </dgm:t>
    </dgm:pt>
    <dgm:pt modelId="{12178CF6-95B5-41BF-99E4-758CB9242392}" type="parTrans" cxnId="{AE5D8D53-E83F-4C47-90E2-D1AB668B2F4D}">
      <dgm:prSet/>
      <dgm:spPr/>
      <dgm:t>
        <a:bodyPr/>
        <a:lstStyle/>
        <a:p>
          <a:endParaRPr lang="en-U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612E658-FA93-469D-AEAC-B854DE53CD4D}" type="sibTrans" cxnId="{AE5D8D53-E83F-4C47-90E2-D1AB668B2F4D}">
      <dgm:prSet/>
      <dgm:spPr/>
      <dgm:t>
        <a:bodyPr/>
        <a:lstStyle/>
        <a:p>
          <a:endParaRPr lang="en-U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F6EA8D2-0E4B-41AA-9C6F-A50DA06EB042}" type="pres">
      <dgm:prSet presAssocID="{DA885243-FA50-4028-B1BF-F4801EFA88C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C1F4F6C-9389-408C-A1DD-C57E89742C9B}" type="pres">
      <dgm:prSet presAssocID="{351DF6ED-6A53-444A-8C80-C5F4371720C8}" presName="parentText" presStyleLbl="node1" presStyleIdx="0" presStyleCnt="1" custLinFactNeighborY="257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37ACFC2-4C77-49C2-8065-2860965B1DA0}" type="presOf" srcId="{DA885243-FA50-4028-B1BF-F4801EFA88CA}" destId="{1F6EA8D2-0E4B-41AA-9C6F-A50DA06EB042}" srcOrd="0" destOrd="0" presId="urn:microsoft.com/office/officeart/2005/8/layout/vList2"/>
    <dgm:cxn modelId="{5046F1B2-335A-4B70-87A6-FCC2DBFAAAA9}" type="presOf" srcId="{351DF6ED-6A53-444A-8C80-C5F4371720C8}" destId="{AC1F4F6C-9389-408C-A1DD-C57E89742C9B}" srcOrd="0" destOrd="0" presId="urn:microsoft.com/office/officeart/2005/8/layout/vList2"/>
    <dgm:cxn modelId="{AE5D8D53-E83F-4C47-90E2-D1AB668B2F4D}" srcId="{DA885243-FA50-4028-B1BF-F4801EFA88CA}" destId="{351DF6ED-6A53-444A-8C80-C5F4371720C8}" srcOrd="0" destOrd="0" parTransId="{12178CF6-95B5-41BF-99E4-758CB9242392}" sibTransId="{A612E658-FA93-469D-AEAC-B854DE53CD4D}"/>
    <dgm:cxn modelId="{B2305E61-3F79-4C26-B24F-5F4A97DEAD5D}" type="presParOf" srcId="{1F6EA8D2-0E4B-41AA-9C6F-A50DA06EB042}" destId="{AC1F4F6C-9389-408C-A1DD-C57E89742C9B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88FA7110-1DA3-4223-BDAE-5CFDD887FC7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18F918C-6406-45DA-9557-024387FD37F7}">
      <dgm:prSet custT="1"/>
      <dgm:spPr/>
      <dgm:t>
        <a:bodyPr/>
        <a:lstStyle/>
        <a:p>
          <a:pPr algn="ctr" rtl="1"/>
          <a:r>
            <a:rPr lang="fa-IR" sz="4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rPr>
            <a:t>حمایت پستان</a:t>
          </a:r>
          <a:endParaRPr lang="en-US" sz="4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Nazanin" panose="00000400000000000000" pitchFamily="2" charset="-78"/>
          </a:endParaRPr>
        </a:p>
      </dgm:t>
    </dgm:pt>
    <dgm:pt modelId="{B8BF762D-DB01-4FB2-889E-246308CA0FB3}" type="sibTrans" cxnId="{6567D54F-1EB8-4D52-8213-2365D28434F7}">
      <dgm:prSet/>
      <dgm:spPr/>
      <dgm:t>
        <a:bodyPr/>
        <a:lstStyle/>
        <a:p>
          <a:endParaRPr lang="en-US" sz="2400"/>
        </a:p>
      </dgm:t>
    </dgm:pt>
    <dgm:pt modelId="{047A0158-7D48-4C4D-B386-8900B87DBA6D}" type="parTrans" cxnId="{6567D54F-1EB8-4D52-8213-2365D28434F7}">
      <dgm:prSet/>
      <dgm:spPr/>
      <dgm:t>
        <a:bodyPr/>
        <a:lstStyle/>
        <a:p>
          <a:endParaRPr lang="en-US" sz="2400"/>
        </a:p>
      </dgm:t>
    </dgm:pt>
    <dgm:pt modelId="{DF70C111-0AC4-4197-BD50-97C2BB95A4A6}" type="pres">
      <dgm:prSet presAssocID="{88FA7110-1DA3-4223-BDAE-5CFDD887FC7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EB7DD4D-A2ED-4427-8593-3B19D70A004E}" type="pres">
      <dgm:prSet presAssocID="{818F918C-6406-45DA-9557-024387FD37F7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3C0E9F5-3A1D-438C-B0BE-B3B592E075B0}" type="presOf" srcId="{818F918C-6406-45DA-9557-024387FD37F7}" destId="{8EB7DD4D-A2ED-4427-8593-3B19D70A004E}" srcOrd="0" destOrd="0" presId="urn:microsoft.com/office/officeart/2005/8/layout/vList2"/>
    <dgm:cxn modelId="{6567D54F-1EB8-4D52-8213-2365D28434F7}" srcId="{88FA7110-1DA3-4223-BDAE-5CFDD887FC76}" destId="{818F918C-6406-45DA-9557-024387FD37F7}" srcOrd="0" destOrd="0" parTransId="{047A0158-7D48-4C4D-B386-8900B87DBA6D}" sibTransId="{B8BF762D-DB01-4FB2-889E-246308CA0FB3}"/>
    <dgm:cxn modelId="{33F2E1C3-A50E-4655-B9BF-08B75624FC54}" type="presOf" srcId="{88FA7110-1DA3-4223-BDAE-5CFDD887FC76}" destId="{DF70C111-0AC4-4197-BD50-97C2BB95A4A6}" srcOrd="0" destOrd="0" presId="urn:microsoft.com/office/officeart/2005/8/layout/vList2"/>
    <dgm:cxn modelId="{B6B3838A-B6AF-4260-B29C-16B4E58EA135}" type="presParOf" srcId="{DF70C111-0AC4-4197-BD50-97C2BB95A4A6}" destId="{8EB7DD4D-A2ED-4427-8593-3B19D70A004E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2188820C-C1CA-453C-B6BD-478637432C7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1B25E1D-E695-44BD-97E8-8F17EEB3E7AD}">
      <dgm:prSet custT="1"/>
      <dgm:spPr/>
      <dgm:t>
        <a:bodyPr/>
        <a:lstStyle/>
        <a:p>
          <a:pPr algn="ctr" rtl="1"/>
          <a:r>
            <a:rPr lang="fa-IR" sz="4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rPr>
            <a:t>آوردن شیرخوار به طرف پستان </a:t>
          </a:r>
          <a:endParaRPr lang="en-US" sz="4400"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Nazanin" panose="00000400000000000000" pitchFamily="2" charset="-78"/>
          </a:endParaRPr>
        </a:p>
      </dgm:t>
    </dgm:pt>
    <dgm:pt modelId="{C53287AD-B5F2-41E4-B003-6364D5764E71}" type="parTrans" cxnId="{F2DC8578-2C0C-43DE-8468-BD70AC82F150}">
      <dgm:prSet/>
      <dgm:spPr/>
      <dgm:t>
        <a:bodyPr/>
        <a:lstStyle/>
        <a:p>
          <a:pPr algn="ctr">
            <a:lnSpc>
              <a:spcPct val="100000"/>
            </a:lnSpc>
          </a:pPr>
          <a:endParaRPr lang="en-US"/>
        </a:p>
      </dgm:t>
    </dgm:pt>
    <dgm:pt modelId="{1D9680B8-1320-4F5E-979F-6286344BFE1D}" type="sibTrans" cxnId="{F2DC8578-2C0C-43DE-8468-BD70AC82F150}">
      <dgm:prSet/>
      <dgm:spPr/>
      <dgm:t>
        <a:bodyPr/>
        <a:lstStyle/>
        <a:p>
          <a:pPr algn="ctr">
            <a:lnSpc>
              <a:spcPct val="100000"/>
            </a:lnSpc>
          </a:pPr>
          <a:endParaRPr lang="en-US"/>
        </a:p>
      </dgm:t>
    </dgm:pt>
    <dgm:pt modelId="{727F44C3-F180-4871-8177-0EC82889DA52}" type="pres">
      <dgm:prSet presAssocID="{2188820C-C1CA-453C-B6BD-478637432C7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D909D3F-A1C4-493A-B1A6-E886C85CF076}" type="pres">
      <dgm:prSet presAssocID="{B1B25E1D-E695-44BD-97E8-8F17EEB3E7AD}" presName="parentText" presStyleLbl="node1" presStyleIdx="0" presStyleCnt="1" custScaleY="315925" custLinFactNeighborY="-15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653B05D-9C1D-4634-8C03-08C2F3F0AE70}" type="presOf" srcId="{B1B25E1D-E695-44BD-97E8-8F17EEB3E7AD}" destId="{3D909D3F-A1C4-493A-B1A6-E886C85CF076}" srcOrd="0" destOrd="0" presId="urn:microsoft.com/office/officeart/2005/8/layout/vList2"/>
    <dgm:cxn modelId="{F2DC8578-2C0C-43DE-8468-BD70AC82F150}" srcId="{2188820C-C1CA-453C-B6BD-478637432C76}" destId="{B1B25E1D-E695-44BD-97E8-8F17EEB3E7AD}" srcOrd="0" destOrd="0" parTransId="{C53287AD-B5F2-41E4-B003-6364D5764E71}" sibTransId="{1D9680B8-1320-4F5E-979F-6286344BFE1D}"/>
    <dgm:cxn modelId="{FD965673-C82C-4D39-AA88-CD8BF73985C9}" type="presOf" srcId="{2188820C-C1CA-453C-B6BD-478637432C76}" destId="{727F44C3-F180-4871-8177-0EC82889DA52}" srcOrd="0" destOrd="0" presId="urn:microsoft.com/office/officeart/2005/8/layout/vList2"/>
    <dgm:cxn modelId="{D8CA035D-925D-4392-AC53-EB69E67D78DB}" type="presParOf" srcId="{727F44C3-F180-4871-8177-0EC82889DA52}" destId="{3D909D3F-A1C4-493A-B1A6-E886C85CF076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2188820C-C1CA-453C-B6BD-478637432C7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1B25E1D-E695-44BD-97E8-8F17EEB3E7AD}">
      <dgm:prSet custT="1"/>
      <dgm:spPr/>
      <dgm:t>
        <a:bodyPr/>
        <a:lstStyle/>
        <a:p>
          <a:pPr algn="ctr" rtl="1"/>
          <a:r>
            <a:rPr lang="fa-IR" sz="4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rPr>
            <a:t>آوردن شیرخوار به طرف پستان </a:t>
          </a:r>
          <a:endParaRPr lang="en-US" sz="4400"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Nazanin" panose="00000400000000000000" pitchFamily="2" charset="-78"/>
          </a:endParaRPr>
        </a:p>
      </dgm:t>
    </dgm:pt>
    <dgm:pt modelId="{C53287AD-B5F2-41E4-B003-6364D5764E71}" type="parTrans" cxnId="{F2DC8578-2C0C-43DE-8468-BD70AC82F150}">
      <dgm:prSet/>
      <dgm:spPr/>
      <dgm:t>
        <a:bodyPr/>
        <a:lstStyle/>
        <a:p>
          <a:pPr algn="ctr">
            <a:lnSpc>
              <a:spcPct val="100000"/>
            </a:lnSpc>
          </a:pPr>
          <a:endParaRPr lang="en-US"/>
        </a:p>
      </dgm:t>
    </dgm:pt>
    <dgm:pt modelId="{1D9680B8-1320-4F5E-979F-6286344BFE1D}" type="sibTrans" cxnId="{F2DC8578-2C0C-43DE-8468-BD70AC82F150}">
      <dgm:prSet/>
      <dgm:spPr/>
      <dgm:t>
        <a:bodyPr/>
        <a:lstStyle/>
        <a:p>
          <a:pPr algn="ctr">
            <a:lnSpc>
              <a:spcPct val="100000"/>
            </a:lnSpc>
          </a:pPr>
          <a:endParaRPr lang="en-US"/>
        </a:p>
      </dgm:t>
    </dgm:pt>
    <dgm:pt modelId="{727F44C3-F180-4871-8177-0EC82889DA52}" type="pres">
      <dgm:prSet presAssocID="{2188820C-C1CA-453C-B6BD-478637432C7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D909D3F-A1C4-493A-B1A6-E886C85CF076}" type="pres">
      <dgm:prSet presAssocID="{B1B25E1D-E695-44BD-97E8-8F17EEB3E7AD}" presName="parentText" presStyleLbl="node1" presStyleIdx="0" presStyleCnt="1" custScaleY="315925" custLinFactNeighborY="-15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11D948C-48F0-4817-97EA-6495FC6FA5A7}" type="presOf" srcId="{2188820C-C1CA-453C-B6BD-478637432C76}" destId="{727F44C3-F180-4871-8177-0EC82889DA52}" srcOrd="0" destOrd="0" presId="urn:microsoft.com/office/officeart/2005/8/layout/vList2"/>
    <dgm:cxn modelId="{F2DC8578-2C0C-43DE-8468-BD70AC82F150}" srcId="{2188820C-C1CA-453C-B6BD-478637432C76}" destId="{B1B25E1D-E695-44BD-97E8-8F17EEB3E7AD}" srcOrd="0" destOrd="0" parTransId="{C53287AD-B5F2-41E4-B003-6364D5764E71}" sibTransId="{1D9680B8-1320-4F5E-979F-6286344BFE1D}"/>
    <dgm:cxn modelId="{8FCDC698-73C2-44E5-B64D-85BB732DB451}" type="presOf" srcId="{B1B25E1D-E695-44BD-97E8-8F17EEB3E7AD}" destId="{3D909D3F-A1C4-493A-B1A6-E886C85CF076}" srcOrd="0" destOrd="0" presId="urn:microsoft.com/office/officeart/2005/8/layout/vList2"/>
    <dgm:cxn modelId="{456068CF-1642-4CEC-9D50-54370C084DE2}" type="presParOf" srcId="{727F44C3-F180-4871-8177-0EC82889DA52}" destId="{3D909D3F-A1C4-493A-B1A6-E886C85CF076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79B8214D-F206-4243-976E-4C4070A7859B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8FB6364-5652-482E-8436-7A1ADDB7035D}">
      <dgm:prSet custT="1"/>
      <dgm:spPr/>
      <dgm:t>
        <a:bodyPr/>
        <a:lstStyle/>
        <a:p>
          <a:pPr rtl="1"/>
          <a:r>
            <a:rPr lang="fa-IR" sz="3600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rPr>
            <a:t>مواردی</a:t>
          </a:r>
          <a:r>
            <a:rPr lang="fa-IR" sz="3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rPr>
            <a:t> که باید در هنگام گرفتن پستان پرهیز کرد</a:t>
          </a:r>
          <a:endParaRPr lang="en-US" sz="3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Nazanin" panose="00000400000000000000" pitchFamily="2" charset="-78"/>
          </a:endParaRPr>
        </a:p>
      </dgm:t>
    </dgm:pt>
    <dgm:pt modelId="{5662B71D-9909-403F-A93F-549E350772A0}" type="parTrans" cxnId="{D21840E9-A7AD-4A8B-9843-EE249AA8AC67}">
      <dgm:prSet/>
      <dgm:spPr/>
      <dgm:t>
        <a:bodyPr/>
        <a:lstStyle/>
        <a:p>
          <a:endParaRPr lang="en-US"/>
        </a:p>
      </dgm:t>
    </dgm:pt>
    <dgm:pt modelId="{D01A5031-787E-4DDF-A26C-E84A4A832386}" type="sibTrans" cxnId="{D21840E9-A7AD-4A8B-9843-EE249AA8AC67}">
      <dgm:prSet/>
      <dgm:spPr/>
      <dgm:t>
        <a:bodyPr/>
        <a:lstStyle/>
        <a:p>
          <a:endParaRPr lang="en-US"/>
        </a:p>
      </dgm:t>
    </dgm:pt>
    <dgm:pt modelId="{0324DB9F-96E0-4218-9BB2-8CFA77B3B532}" type="pres">
      <dgm:prSet presAssocID="{79B8214D-F206-4243-976E-4C4070A7859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DED58B4-0969-406B-9665-A56840C07D3D}" type="pres">
      <dgm:prSet presAssocID="{88FB6364-5652-482E-8436-7A1ADDB7035D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6B30348-FA60-4A6E-B887-3C4E011F87AD}" type="presOf" srcId="{88FB6364-5652-482E-8436-7A1ADDB7035D}" destId="{EDED58B4-0969-406B-9665-A56840C07D3D}" srcOrd="0" destOrd="0" presId="urn:microsoft.com/office/officeart/2005/8/layout/vList2"/>
    <dgm:cxn modelId="{46C720BE-DD1A-4955-B965-7CB273614C02}" type="presOf" srcId="{79B8214D-F206-4243-976E-4C4070A7859B}" destId="{0324DB9F-96E0-4218-9BB2-8CFA77B3B532}" srcOrd="0" destOrd="0" presId="urn:microsoft.com/office/officeart/2005/8/layout/vList2"/>
    <dgm:cxn modelId="{D21840E9-A7AD-4A8B-9843-EE249AA8AC67}" srcId="{79B8214D-F206-4243-976E-4C4070A7859B}" destId="{88FB6364-5652-482E-8436-7A1ADDB7035D}" srcOrd="0" destOrd="0" parTransId="{5662B71D-9909-403F-A93F-549E350772A0}" sibTransId="{D01A5031-787E-4DDF-A26C-E84A4A832386}"/>
    <dgm:cxn modelId="{EEF361C0-4F85-4907-BB04-2763DEC7A2F3}" type="presParOf" srcId="{0324DB9F-96E0-4218-9BB2-8CFA77B3B532}" destId="{EDED58B4-0969-406B-9665-A56840C07D3D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3A4DD31E-4A3F-4EF5-9D43-BBDB33B8B5A8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B12801F-9234-4D64-AA2C-CDB0BC8FFAC7}">
      <dgm:prSet custT="1"/>
      <dgm:spPr/>
      <dgm:t>
        <a:bodyPr/>
        <a:lstStyle/>
        <a:p>
          <a:pPr algn="ctr" rtl="1"/>
          <a:r>
            <a:rPr lang="fa-IR" sz="4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rPr>
            <a:t>علائم مكيدن موثر و تغذیه ای </a:t>
          </a:r>
          <a:endParaRPr lang="en-US" sz="4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Nazanin" panose="00000400000000000000" pitchFamily="2" charset="-78"/>
          </a:endParaRPr>
        </a:p>
      </dgm:t>
    </dgm:pt>
    <dgm:pt modelId="{C79A9C00-0777-4E06-BA3B-4A1DC9D247EF}" type="parTrans" cxnId="{54B6B27B-B18E-405C-9D40-AE316497BD52}">
      <dgm:prSet/>
      <dgm:spPr/>
      <dgm:t>
        <a:bodyPr/>
        <a:lstStyle/>
        <a:p>
          <a:endParaRPr lang="en-US"/>
        </a:p>
      </dgm:t>
    </dgm:pt>
    <dgm:pt modelId="{5FD87F60-6670-48B6-81D6-2BC568B2B764}" type="sibTrans" cxnId="{54B6B27B-B18E-405C-9D40-AE316497BD52}">
      <dgm:prSet/>
      <dgm:spPr/>
      <dgm:t>
        <a:bodyPr/>
        <a:lstStyle/>
        <a:p>
          <a:endParaRPr lang="en-US"/>
        </a:p>
      </dgm:t>
    </dgm:pt>
    <dgm:pt modelId="{6E9B2CE5-6852-47F7-8B0A-28ACCA3D0229}" type="pres">
      <dgm:prSet presAssocID="{3A4DD31E-4A3F-4EF5-9D43-BBDB33B8B5A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6737829-416A-4319-AB4A-23ACCABDEB0C}" type="pres">
      <dgm:prSet presAssocID="{8B12801F-9234-4D64-AA2C-CDB0BC8FFAC7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4B6B27B-B18E-405C-9D40-AE316497BD52}" srcId="{3A4DD31E-4A3F-4EF5-9D43-BBDB33B8B5A8}" destId="{8B12801F-9234-4D64-AA2C-CDB0BC8FFAC7}" srcOrd="0" destOrd="0" parTransId="{C79A9C00-0777-4E06-BA3B-4A1DC9D247EF}" sibTransId="{5FD87F60-6670-48B6-81D6-2BC568B2B764}"/>
    <dgm:cxn modelId="{07107245-86D3-48CC-8448-0965C5B78145}" type="presOf" srcId="{3A4DD31E-4A3F-4EF5-9D43-BBDB33B8B5A8}" destId="{6E9B2CE5-6852-47F7-8B0A-28ACCA3D0229}" srcOrd="0" destOrd="0" presId="urn:microsoft.com/office/officeart/2005/8/layout/vList2"/>
    <dgm:cxn modelId="{55B93787-97F3-43B9-B147-226EE2E77BAF}" type="presOf" srcId="{8B12801F-9234-4D64-AA2C-CDB0BC8FFAC7}" destId="{66737829-416A-4319-AB4A-23ACCABDEB0C}" srcOrd="0" destOrd="0" presId="urn:microsoft.com/office/officeart/2005/8/layout/vList2"/>
    <dgm:cxn modelId="{47562B3A-C293-41D7-9F08-8F0C67B80ABC}" type="presParOf" srcId="{6E9B2CE5-6852-47F7-8B0A-28ACCA3D0229}" destId="{66737829-416A-4319-AB4A-23ACCABDEB0C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FC87053F-5096-4BF0-B1F7-C99A07AC8C8E}" type="doc">
      <dgm:prSet loTypeId="urn:microsoft.com/office/officeart/2005/8/layout/vList2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688BD9D-D04B-4374-A328-9F4942BF0A9F}">
      <dgm:prSet custT="1"/>
      <dgm:spPr/>
      <dgm:t>
        <a:bodyPr/>
        <a:lstStyle/>
        <a:p>
          <a:pPr algn="ctr" rtl="1"/>
          <a:r>
            <a:rPr lang="fa-IR" sz="4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rPr>
            <a:t>نکات کلیدی در شیردهی برای مادر</a:t>
          </a:r>
          <a:endParaRPr lang="en-US" sz="4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Nazanin" panose="00000400000000000000" pitchFamily="2" charset="-78"/>
          </a:endParaRPr>
        </a:p>
      </dgm:t>
    </dgm:pt>
    <dgm:pt modelId="{199D2A9D-C622-4967-A661-57F352F819DC}" type="parTrans" cxnId="{3B2C293C-A736-4398-9503-ACD26EF9BFA3}">
      <dgm:prSet/>
      <dgm:spPr/>
      <dgm:t>
        <a:bodyPr/>
        <a:lstStyle/>
        <a:p>
          <a:endParaRPr lang="en-US" sz="4000"/>
        </a:p>
      </dgm:t>
    </dgm:pt>
    <dgm:pt modelId="{7A7CBE21-2B9F-44BE-A3CD-556426ACFAB7}" type="sibTrans" cxnId="{3B2C293C-A736-4398-9503-ACD26EF9BFA3}">
      <dgm:prSet/>
      <dgm:spPr/>
      <dgm:t>
        <a:bodyPr/>
        <a:lstStyle/>
        <a:p>
          <a:endParaRPr lang="en-US" sz="4000"/>
        </a:p>
      </dgm:t>
    </dgm:pt>
    <dgm:pt modelId="{83358AC8-B839-4C0E-B0F1-6CF6FDB0C190}" type="pres">
      <dgm:prSet presAssocID="{FC87053F-5096-4BF0-B1F7-C99A07AC8C8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8E944E7-4EE3-43FB-88F3-2D07A7F4E7BB}" type="pres">
      <dgm:prSet presAssocID="{A688BD9D-D04B-4374-A328-9F4942BF0A9F}" presName="parentText" presStyleLbl="node1" presStyleIdx="0" presStyleCnt="1" custLinFactNeighborY="-8538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B2C293C-A736-4398-9503-ACD26EF9BFA3}" srcId="{FC87053F-5096-4BF0-B1F7-C99A07AC8C8E}" destId="{A688BD9D-D04B-4374-A328-9F4942BF0A9F}" srcOrd="0" destOrd="0" parTransId="{199D2A9D-C622-4967-A661-57F352F819DC}" sibTransId="{7A7CBE21-2B9F-44BE-A3CD-556426ACFAB7}"/>
    <dgm:cxn modelId="{D4D41359-8D48-4432-AB4C-058CD6765E65}" type="presOf" srcId="{FC87053F-5096-4BF0-B1F7-C99A07AC8C8E}" destId="{83358AC8-B839-4C0E-B0F1-6CF6FDB0C190}" srcOrd="0" destOrd="0" presId="urn:microsoft.com/office/officeart/2005/8/layout/vList2"/>
    <dgm:cxn modelId="{820AF182-F529-46C6-AFDB-2F7DC356B2C6}" type="presOf" srcId="{A688BD9D-D04B-4374-A328-9F4942BF0A9F}" destId="{08E944E7-4EE3-43FB-88F3-2D07A7F4E7BB}" srcOrd="0" destOrd="0" presId="urn:microsoft.com/office/officeart/2005/8/layout/vList2"/>
    <dgm:cxn modelId="{D640A02D-04BA-4694-8AB6-45E9BE5DFA36}" type="presParOf" srcId="{83358AC8-B839-4C0E-B0F1-6CF6FDB0C190}" destId="{08E944E7-4EE3-43FB-88F3-2D07A7F4E7BB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FC87053F-5096-4BF0-B1F7-C99A07AC8C8E}" type="doc">
      <dgm:prSet loTypeId="urn:microsoft.com/office/officeart/2005/8/layout/vList2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688BD9D-D04B-4374-A328-9F4942BF0A9F}">
      <dgm:prSet custT="1"/>
      <dgm:spPr/>
      <dgm:t>
        <a:bodyPr/>
        <a:lstStyle/>
        <a:p>
          <a:pPr algn="ctr" rtl="1"/>
          <a:r>
            <a:rPr lang="fa-IR" sz="4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rPr>
            <a:t>وضعیت مادر هنگام شیردادن</a:t>
          </a:r>
          <a:endParaRPr lang="en-US" sz="4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Nazanin" panose="00000400000000000000" pitchFamily="2" charset="-78"/>
          </a:endParaRPr>
        </a:p>
      </dgm:t>
    </dgm:pt>
    <dgm:pt modelId="{199D2A9D-C622-4967-A661-57F352F819DC}" type="parTrans" cxnId="{3B2C293C-A736-4398-9503-ACD26EF9BFA3}">
      <dgm:prSet/>
      <dgm:spPr/>
      <dgm:t>
        <a:bodyPr/>
        <a:lstStyle/>
        <a:p>
          <a:endParaRPr lang="en-US" sz="4000"/>
        </a:p>
      </dgm:t>
    </dgm:pt>
    <dgm:pt modelId="{7A7CBE21-2B9F-44BE-A3CD-556426ACFAB7}" type="sibTrans" cxnId="{3B2C293C-A736-4398-9503-ACD26EF9BFA3}">
      <dgm:prSet/>
      <dgm:spPr/>
      <dgm:t>
        <a:bodyPr/>
        <a:lstStyle/>
        <a:p>
          <a:endParaRPr lang="en-US" sz="4000"/>
        </a:p>
      </dgm:t>
    </dgm:pt>
    <dgm:pt modelId="{83358AC8-B839-4C0E-B0F1-6CF6FDB0C190}" type="pres">
      <dgm:prSet presAssocID="{FC87053F-5096-4BF0-B1F7-C99A07AC8C8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8E944E7-4EE3-43FB-88F3-2D07A7F4E7BB}" type="pres">
      <dgm:prSet presAssocID="{A688BD9D-D04B-4374-A328-9F4942BF0A9F}" presName="parentText" presStyleLbl="node1" presStyleIdx="0" presStyleCnt="1" custLinFactNeighborX="1876" custLinFactNeighborY="504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B2C293C-A736-4398-9503-ACD26EF9BFA3}" srcId="{FC87053F-5096-4BF0-B1F7-C99A07AC8C8E}" destId="{A688BD9D-D04B-4374-A328-9F4942BF0A9F}" srcOrd="0" destOrd="0" parTransId="{199D2A9D-C622-4967-A661-57F352F819DC}" sibTransId="{7A7CBE21-2B9F-44BE-A3CD-556426ACFAB7}"/>
    <dgm:cxn modelId="{FFE5E8CF-45F5-48EE-BD59-3A42B634DA60}" type="presOf" srcId="{FC87053F-5096-4BF0-B1F7-C99A07AC8C8E}" destId="{83358AC8-B839-4C0E-B0F1-6CF6FDB0C190}" srcOrd="0" destOrd="0" presId="urn:microsoft.com/office/officeart/2005/8/layout/vList2"/>
    <dgm:cxn modelId="{C6F3B1D6-4C40-4CCB-A669-5F2FEDD6C48E}" type="presOf" srcId="{A688BD9D-D04B-4374-A328-9F4942BF0A9F}" destId="{08E944E7-4EE3-43FB-88F3-2D07A7F4E7BB}" srcOrd="0" destOrd="0" presId="urn:microsoft.com/office/officeart/2005/8/layout/vList2"/>
    <dgm:cxn modelId="{56905F45-1808-4FAF-9F2F-A43A2F0C92B0}" type="presParOf" srcId="{83358AC8-B839-4C0E-B0F1-6CF6FDB0C190}" destId="{08E944E7-4EE3-43FB-88F3-2D07A7F4E7BB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F1FEBC3B-9582-4C80-A975-FCC954266DD0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6E6A364-84EA-4C5C-88BC-5B5A39E1653E}">
      <dgm:prSet custT="1"/>
      <dgm:spPr/>
      <dgm:t>
        <a:bodyPr/>
        <a:lstStyle/>
        <a:p>
          <a:pPr algn="ctr" rtl="1">
            <a:lnSpc>
              <a:spcPct val="50000"/>
            </a:lnSpc>
            <a:spcBef>
              <a:spcPts val="0"/>
            </a:spcBef>
            <a:spcAft>
              <a:spcPts val="0"/>
            </a:spcAft>
          </a:pPr>
          <a:r>
            <a:rPr lang="fa-IR" sz="3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rPr>
            <a:t>شیردهی در ساعات اول پس از سزارین </a:t>
          </a:r>
          <a:endParaRPr lang="en-US" sz="3600"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Nazanin" panose="00000400000000000000" pitchFamily="2" charset="-78"/>
          </a:endParaRPr>
        </a:p>
        <a:p>
          <a:pPr algn="ctr" rtl="1">
            <a:lnSpc>
              <a:spcPct val="50000"/>
            </a:lnSpc>
            <a:spcBef>
              <a:spcPts val="0"/>
            </a:spcBef>
            <a:spcAft>
              <a:spcPts val="0"/>
            </a:spcAft>
          </a:pPr>
          <a:r>
            <a:rPr lang="en-US" sz="3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rPr>
            <a:t> </a:t>
          </a:r>
          <a:r>
            <a:rPr lang="fa-IR" sz="3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rPr>
            <a:t>مادر به پشت خوابیده است </a:t>
          </a:r>
          <a:endParaRPr lang="en-US" sz="36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Nazanin" panose="00000400000000000000" pitchFamily="2" charset="-78"/>
          </a:endParaRPr>
        </a:p>
      </dgm:t>
    </dgm:pt>
    <dgm:pt modelId="{40207540-16F1-47FB-98F7-A4955F334C43}" type="parTrans" cxnId="{8F1D283C-1347-4B77-8AB0-9C4989B56BDE}">
      <dgm:prSet/>
      <dgm:spPr/>
      <dgm:t>
        <a:bodyPr/>
        <a:lstStyle/>
        <a:p>
          <a:endParaRPr lang="en-US" sz="2800"/>
        </a:p>
      </dgm:t>
    </dgm:pt>
    <dgm:pt modelId="{63F1FE3F-1B93-4F76-968D-166724CE9581}" type="sibTrans" cxnId="{8F1D283C-1347-4B77-8AB0-9C4989B56BDE}">
      <dgm:prSet/>
      <dgm:spPr/>
      <dgm:t>
        <a:bodyPr/>
        <a:lstStyle/>
        <a:p>
          <a:endParaRPr lang="en-US" sz="2800"/>
        </a:p>
      </dgm:t>
    </dgm:pt>
    <dgm:pt modelId="{CE94259E-00D4-4E43-A1BA-E18E98C741AA}" type="pres">
      <dgm:prSet presAssocID="{F1FEBC3B-9582-4C80-A975-FCC954266DD0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1A2AAA2-F346-47B1-B779-D33D0180D0C0}" type="pres">
      <dgm:prSet presAssocID="{56E6A364-84EA-4C5C-88BC-5B5A39E1653E}" presName="parentText" presStyleLbl="node1" presStyleIdx="0" presStyleCnt="1" custScaleX="100000" custScaleY="75138" custLinFactNeighborX="-12695" custLinFactNeighborY="-24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F1D283C-1347-4B77-8AB0-9C4989B56BDE}" srcId="{F1FEBC3B-9582-4C80-A975-FCC954266DD0}" destId="{56E6A364-84EA-4C5C-88BC-5B5A39E1653E}" srcOrd="0" destOrd="0" parTransId="{40207540-16F1-47FB-98F7-A4955F334C43}" sibTransId="{63F1FE3F-1B93-4F76-968D-166724CE9581}"/>
    <dgm:cxn modelId="{78BF85F1-B7B2-4141-98F3-2B636C626DB7}" type="presOf" srcId="{56E6A364-84EA-4C5C-88BC-5B5A39E1653E}" destId="{C1A2AAA2-F346-47B1-B779-D33D0180D0C0}" srcOrd="0" destOrd="0" presId="urn:microsoft.com/office/officeart/2005/8/layout/vList2"/>
    <dgm:cxn modelId="{E6B511D6-6B46-4D15-BEE9-DBCAF11E3A1D}" type="presOf" srcId="{F1FEBC3B-9582-4C80-A975-FCC954266DD0}" destId="{CE94259E-00D4-4E43-A1BA-E18E98C741AA}" srcOrd="0" destOrd="0" presId="urn:microsoft.com/office/officeart/2005/8/layout/vList2"/>
    <dgm:cxn modelId="{C6903180-7487-43E7-8A1E-6D6560E34B10}" type="presParOf" srcId="{CE94259E-00D4-4E43-A1BA-E18E98C741AA}" destId="{C1A2AAA2-F346-47B1-B779-D33D0180D0C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FC87053F-5096-4BF0-B1F7-C99A07AC8C8E}" type="doc">
      <dgm:prSet loTypeId="urn:microsoft.com/office/officeart/2005/8/layout/vList2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688BD9D-D04B-4374-A328-9F4942BF0A9F}">
      <dgm:prSet custT="1"/>
      <dgm:spPr/>
      <dgm:t>
        <a:bodyPr/>
        <a:lstStyle/>
        <a:p>
          <a:pPr algn="ctr" rtl="1"/>
          <a:r>
            <a:rPr lang="fa-IR" sz="4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rPr>
            <a:t>وضعیت های شیردهی</a:t>
          </a:r>
          <a:endParaRPr lang="en-US" sz="44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Nazanin" panose="00000400000000000000" pitchFamily="2" charset="-78"/>
          </a:endParaRPr>
        </a:p>
      </dgm:t>
    </dgm:pt>
    <dgm:pt modelId="{199D2A9D-C622-4967-A661-57F352F819DC}" type="parTrans" cxnId="{3B2C293C-A736-4398-9503-ACD26EF9BFA3}">
      <dgm:prSet/>
      <dgm:spPr/>
      <dgm:t>
        <a:bodyPr/>
        <a:lstStyle/>
        <a:p>
          <a:endParaRPr lang="en-US" sz="3600"/>
        </a:p>
      </dgm:t>
    </dgm:pt>
    <dgm:pt modelId="{7A7CBE21-2B9F-44BE-A3CD-556426ACFAB7}" type="sibTrans" cxnId="{3B2C293C-A736-4398-9503-ACD26EF9BFA3}">
      <dgm:prSet/>
      <dgm:spPr/>
      <dgm:t>
        <a:bodyPr/>
        <a:lstStyle/>
        <a:p>
          <a:endParaRPr lang="en-US" sz="3600"/>
        </a:p>
      </dgm:t>
    </dgm:pt>
    <dgm:pt modelId="{83358AC8-B839-4C0E-B0F1-6CF6FDB0C190}" type="pres">
      <dgm:prSet presAssocID="{FC87053F-5096-4BF0-B1F7-C99A07AC8C8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8E944E7-4EE3-43FB-88F3-2D07A7F4E7BB}" type="pres">
      <dgm:prSet presAssocID="{A688BD9D-D04B-4374-A328-9F4942BF0A9F}" presName="parentText" presStyleLbl="node1" presStyleIdx="0" presStyleCnt="1" custScaleY="74114" custLinFactNeighborY="-8538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B2C293C-A736-4398-9503-ACD26EF9BFA3}" srcId="{FC87053F-5096-4BF0-B1F7-C99A07AC8C8E}" destId="{A688BD9D-D04B-4374-A328-9F4942BF0A9F}" srcOrd="0" destOrd="0" parTransId="{199D2A9D-C622-4967-A661-57F352F819DC}" sibTransId="{7A7CBE21-2B9F-44BE-A3CD-556426ACFAB7}"/>
    <dgm:cxn modelId="{EAFC14EF-7C32-4B5F-944A-27A1643E412D}" type="presOf" srcId="{A688BD9D-D04B-4374-A328-9F4942BF0A9F}" destId="{08E944E7-4EE3-43FB-88F3-2D07A7F4E7BB}" srcOrd="0" destOrd="0" presId="urn:microsoft.com/office/officeart/2005/8/layout/vList2"/>
    <dgm:cxn modelId="{2467DF0F-DC35-4060-91FB-D6EAFBA6A60A}" type="presOf" srcId="{FC87053F-5096-4BF0-B1F7-C99A07AC8C8E}" destId="{83358AC8-B839-4C0E-B0F1-6CF6FDB0C190}" srcOrd="0" destOrd="0" presId="urn:microsoft.com/office/officeart/2005/8/layout/vList2"/>
    <dgm:cxn modelId="{978E1827-573F-4EF4-B41C-A69697D873C1}" type="presParOf" srcId="{83358AC8-B839-4C0E-B0F1-6CF6FDB0C190}" destId="{08E944E7-4EE3-43FB-88F3-2D07A7F4E7BB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7C5110C-2245-4956-A58A-810256613EAF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EAE23BB4-E9D3-407A-AAB4-840C406B61FC}">
      <dgm:prSet custT="1"/>
      <dgm:spPr/>
      <dgm:t>
        <a:bodyPr/>
        <a:lstStyle/>
        <a:p>
          <a:pPr algn="ctr" rtl="1"/>
          <a:r>
            <a:rPr lang="fa-IR" sz="4000" b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rPr>
            <a:t>مقدمه</a:t>
          </a:r>
          <a:endParaRPr lang="en-US" sz="4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Nazanin" panose="00000400000000000000" pitchFamily="2" charset="-78"/>
          </a:endParaRPr>
        </a:p>
      </dgm:t>
    </dgm:pt>
    <dgm:pt modelId="{3D4B28AB-9B48-4E54-8EAA-51993D2CF86F}" type="parTrans" cxnId="{23829E87-9895-4757-A222-340B79CD4EFA}">
      <dgm:prSet/>
      <dgm:spPr/>
      <dgm:t>
        <a:bodyPr/>
        <a:lstStyle/>
        <a:p>
          <a:endParaRPr lang="en-US"/>
        </a:p>
      </dgm:t>
    </dgm:pt>
    <dgm:pt modelId="{9747C7A7-4070-415D-98AD-22908AE9974A}" type="sibTrans" cxnId="{23829E87-9895-4757-A222-340B79CD4EFA}">
      <dgm:prSet/>
      <dgm:spPr/>
      <dgm:t>
        <a:bodyPr/>
        <a:lstStyle/>
        <a:p>
          <a:endParaRPr lang="en-US"/>
        </a:p>
      </dgm:t>
    </dgm:pt>
    <dgm:pt modelId="{30BD2F29-57F8-418C-AA85-E977833C63E2}" type="pres">
      <dgm:prSet presAssocID="{57C5110C-2245-4956-A58A-810256613EA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A6D458C-908D-4E74-A37A-35403A72B5A5}" type="pres">
      <dgm:prSet presAssocID="{EAE23BB4-E9D3-407A-AAB4-840C406B61FC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F894A75-C294-4A5A-8290-2E1E5BC9D13F}" type="presOf" srcId="{57C5110C-2245-4956-A58A-810256613EAF}" destId="{30BD2F29-57F8-418C-AA85-E977833C63E2}" srcOrd="0" destOrd="0" presId="urn:microsoft.com/office/officeart/2005/8/layout/vList2"/>
    <dgm:cxn modelId="{C7D1838E-D5C6-4E55-B1F3-199325308ED5}" type="presOf" srcId="{EAE23BB4-E9D3-407A-AAB4-840C406B61FC}" destId="{3A6D458C-908D-4E74-A37A-35403A72B5A5}" srcOrd="0" destOrd="0" presId="urn:microsoft.com/office/officeart/2005/8/layout/vList2"/>
    <dgm:cxn modelId="{23829E87-9895-4757-A222-340B79CD4EFA}" srcId="{57C5110C-2245-4956-A58A-810256613EAF}" destId="{EAE23BB4-E9D3-407A-AAB4-840C406B61FC}" srcOrd="0" destOrd="0" parTransId="{3D4B28AB-9B48-4E54-8EAA-51993D2CF86F}" sibTransId="{9747C7A7-4070-415D-98AD-22908AE9974A}"/>
    <dgm:cxn modelId="{FA7DB5FC-6218-48B1-8A7C-C82F07DAA8A5}" type="presParOf" srcId="{30BD2F29-57F8-418C-AA85-E977833C63E2}" destId="{3A6D458C-908D-4E74-A37A-35403A72B5A5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FC87053F-5096-4BF0-B1F7-C99A07AC8C8E}" type="doc">
      <dgm:prSet loTypeId="urn:microsoft.com/office/officeart/2005/8/layout/vList2" loCatId="list" qsTypeId="urn:microsoft.com/office/officeart/2005/8/quickstyle/simple2" qsCatId="simple" csTypeId="urn:microsoft.com/office/officeart/2005/8/colors/accent3_3" csCatId="accent3" phldr="1"/>
      <dgm:spPr/>
      <dgm:t>
        <a:bodyPr/>
        <a:lstStyle/>
        <a:p>
          <a:endParaRPr lang="en-US"/>
        </a:p>
      </dgm:t>
    </dgm:pt>
    <dgm:pt modelId="{A688BD9D-D04B-4374-A328-9F4942BF0A9F}">
      <dgm:prSet custT="1"/>
      <dgm:spPr/>
      <dgm:t>
        <a:bodyPr/>
        <a:lstStyle/>
        <a:p>
          <a:pPr algn="ctr" rtl="1">
            <a:lnSpc>
              <a:spcPct val="100000"/>
            </a:lnSpc>
          </a:pPr>
          <a:r>
            <a:rPr lang="fa-IR" sz="4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rPr>
            <a:t> شیردهی در وضعیت بیولژیک </a:t>
          </a:r>
        </a:p>
        <a:p>
          <a:pPr algn="ctr" rtl="1">
            <a:lnSpc>
              <a:spcPct val="100000"/>
            </a:lnSpc>
          </a:pPr>
          <a:r>
            <a:rPr lang="en-US" sz="3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rPr>
            <a:t>Biological nurturing</a:t>
          </a:r>
          <a:endParaRPr lang="en-US" sz="3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Nazanin" panose="00000400000000000000" pitchFamily="2" charset="-78"/>
          </a:endParaRPr>
        </a:p>
      </dgm:t>
    </dgm:pt>
    <dgm:pt modelId="{199D2A9D-C622-4967-A661-57F352F819DC}" type="parTrans" cxnId="{3B2C293C-A736-4398-9503-ACD26EF9BFA3}">
      <dgm:prSet/>
      <dgm:spPr/>
      <dgm:t>
        <a:bodyPr/>
        <a:lstStyle/>
        <a:p>
          <a:endParaRPr lang="en-US" sz="3600"/>
        </a:p>
      </dgm:t>
    </dgm:pt>
    <dgm:pt modelId="{7A7CBE21-2B9F-44BE-A3CD-556426ACFAB7}" type="sibTrans" cxnId="{3B2C293C-A736-4398-9503-ACD26EF9BFA3}">
      <dgm:prSet/>
      <dgm:spPr/>
      <dgm:t>
        <a:bodyPr/>
        <a:lstStyle/>
        <a:p>
          <a:endParaRPr lang="en-US" sz="3600"/>
        </a:p>
      </dgm:t>
    </dgm:pt>
    <dgm:pt modelId="{83358AC8-B839-4C0E-B0F1-6CF6FDB0C190}" type="pres">
      <dgm:prSet presAssocID="{FC87053F-5096-4BF0-B1F7-C99A07AC8C8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8E944E7-4EE3-43FB-88F3-2D07A7F4E7BB}" type="pres">
      <dgm:prSet presAssocID="{A688BD9D-D04B-4374-A328-9F4942BF0A9F}" presName="parentText" presStyleLbl="node1" presStyleIdx="0" presStyleCnt="1" custScaleY="316340" custLinFactNeighborX="1029" custLinFactNeighborY="-535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B2C293C-A736-4398-9503-ACD26EF9BFA3}" srcId="{FC87053F-5096-4BF0-B1F7-C99A07AC8C8E}" destId="{A688BD9D-D04B-4374-A328-9F4942BF0A9F}" srcOrd="0" destOrd="0" parTransId="{199D2A9D-C622-4967-A661-57F352F819DC}" sibTransId="{7A7CBE21-2B9F-44BE-A3CD-556426ACFAB7}"/>
    <dgm:cxn modelId="{EBF905C1-B638-4DEC-9368-07ABF28E4128}" type="presOf" srcId="{A688BD9D-D04B-4374-A328-9F4942BF0A9F}" destId="{08E944E7-4EE3-43FB-88F3-2D07A7F4E7BB}" srcOrd="0" destOrd="0" presId="urn:microsoft.com/office/officeart/2005/8/layout/vList2"/>
    <dgm:cxn modelId="{39D03E28-9BA8-4D91-8A5F-2F128759A9F1}" type="presOf" srcId="{FC87053F-5096-4BF0-B1F7-C99A07AC8C8E}" destId="{83358AC8-B839-4C0E-B0F1-6CF6FDB0C190}" srcOrd="0" destOrd="0" presId="urn:microsoft.com/office/officeart/2005/8/layout/vList2"/>
    <dgm:cxn modelId="{931061ED-E56F-478E-843D-8662C66C8BA1}" type="presParOf" srcId="{83358AC8-B839-4C0E-B0F1-6CF6FDB0C190}" destId="{08E944E7-4EE3-43FB-88F3-2D07A7F4E7BB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5774BEB0-9DB5-457A-A50B-1A877254ACE5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33682DC-E370-4E9D-8755-60F01C528C8C}">
      <dgm:prSet custT="1"/>
      <dgm:spPr/>
      <dgm:t>
        <a:bodyPr/>
        <a:lstStyle/>
        <a:p>
          <a:pPr marL="0" marR="0" indent="0" algn="ctr" defTabSz="914400" rtl="1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fa-IR" sz="4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rPr>
            <a:t> </a:t>
          </a:r>
          <a:r>
            <a:rPr lang="fa-IR" sz="4000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rPr>
            <a:t>نتيجه</a:t>
          </a:r>
          <a:r>
            <a:rPr lang="fa-IR" sz="4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rPr>
            <a:t> </a:t>
          </a:r>
          <a:r>
            <a:rPr lang="fa-IR" sz="4000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rPr>
            <a:t>گيري</a:t>
          </a:r>
          <a:r>
            <a:rPr lang="fa-IR" sz="4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rPr>
            <a:t> </a:t>
          </a:r>
          <a:endParaRPr lang="en-US" sz="4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Nazanin" panose="00000400000000000000" pitchFamily="2" charset="-78"/>
          </a:endParaRPr>
        </a:p>
      </dgm:t>
    </dgm:pt>
    <dgm:pt modelId="{3B36DBCC-E3FA-4174-8285-B7AF3E00D7C5}" type="parTrans" cxnId="{6070020E-B08B-458B-AF99-37BF1DC6DD7B}">
      <dgm:prSet/>
      <dgm:spPr/>
      <dgm:t>
        <a:bodyPr/>
        <a:lstStyle/>
        <a:p>
          <a:endParaRPr lang="en-US" sz="4000" b="1"/>
        </a:p>
      </dgm:t>
    </dgm:pt>
    <dgm:pt modelId="{68E95A8B-3AE7-4558-85B5-1AFDFDFB5424}" type="sibTrans" cxnId="{6070020E-B08B-458B-AF99-37BF1DC6DD7B}">
      <dgm:prSet/>
      <dgm:spPr/>
      <dgm:t>
        <a:bodyPr/>
        <a:lstStyle/>
        <a:p>
          <a:endParaRPr lang="en-US" sz="4000" b="1"/>
        </a:p>
      </dgm:t>
    </dgm:pt>
    <dgm:pt modelId="{AF041C27-1089-40A0-B81F-2625B323C2BD}" type="pres">
      <dgm:prSet presAssocID="{5774BEB0-9DB5-457A-A50B-1A877254ACE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DA6A141-3B69-4D06-9A20-3E9E35D94023}" type="pres">
      <dgm:prSet presAssocID="{D33682DC-E370-4E9D-8755-60F01C528C8C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8444330-35E8-4A9A-A41A-10EE99002D67}" type="presOf" srcId="{5774BEB0-9DB5-457A-A50B-1A877254ACE5}" destId="{AF041C27-1089-40A0-B81F-2625B323C2BD}" srcOrd="0" destOrd="0" presId="urn:microsoft.com/office/officeart/2005/8/layout/vList2"/>
    <dgm:cxn modelId="{EEC8F80C-AFF9-4554-BFA5-3DF16FE05BE2}" type="presOf" srcId="{D33682DC-E370-4E9D-8755-60F01C528C8C}" destId="{0DA6A141-3B69-4D06-9A20-3E9E35D94023}" srcOrd="0" destOrd="0" presId="urn:microsoft.com/office/officeart/2005/8/layout/vList2"/>
    <dgm:cxn modelId="{6070020E-B08B-458B-AF99-37BF1DC6DD7B}" srcId="{5774BEB0-9DB5-457A-A50B-1A877254ACE5}" destId="{D33682DC-E370-4E9D-8755-60F01C528C8C}" srcOrd="0" destOrd="0" parTransId="{3B36DBCC-E3FA-4174-8285-B7AF3E00D7C5}" sibTransId="{68E95A8B-3AE7-4558-85B5-1AFDFDFB5424}"/>
    <dgm:cxn modelId="{A9282224-95A5-48CE-A5EA-FC9DACA8C5E0}" type="presParOf" srcId="{AF041C27-1089-40A0-B81F-2625B323C2BD}" destId="{0DA6A141-3B69-4D06-9A20-3E9E35D94023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C627D2C-301D-4F51-8698-F82410384408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FD2EDB6-33C8-45A3-B822-9ABE72EB662B}">
      <dgm:prSet custT="1"/>
      <dgm:spPr/>
      <dgm:t>
        <a:bodyPr/>
        <a:lstStyle/>
        <a:p>
          <a:pPr algn="ctr" rtl="0"/>
          <a:r>
            <a:rPr lang="fa-IR" sz="4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ea typeface="Calibri"/>
              <a:cs typeface="B Nazanin"/>
            </a:rPr>
            <a:t>تغذیه با مکمل </a:t>
          </a:r>
          <a:endParaRPr lang="en-US" sz="4000"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Nazanin" panose="00000400000000000000" pitchFamily="2" charset="-78"/>
          </a:endParaRPr>
        </a:p>
      </dgm:t>
    </dgm:pt>
    <dgm:pt modelId="{6A270311-8EB8-433E-AE32-D28E55BE8B3F}" type="parTrans" cxnId="{5D6FB8ED-23F8-4A19-A06F-DF00AA985D00}">
      <dgm:prSet/>
      <dgm:spPr/>
      <dgm:t>
        <a:bodyPr/>
        <a:lstStyle/>
        <a:p>
          <a:endParaRPr lang="en-US" sz="2400"/>
        </a:p>
      </dgm:t>
    </dgm:pt>
    <dgm:pt modelId="{EFB39705-719E-410A-9E64-88F9C50679EF}" type="sibTrans" cxnId="{5D6FB8ED-23F8-4A19-A06F-DF00AA985D00}">
      <dgm:prSet/>
      <dgm:spPr/>
      <dgm:t>
        <a:bodyPr/>
        <a:lstStyle/>
        <a:p>
          <a:endParaRPr lang="en-US" sz="2400"/>
        </a:p>
      </dgm:t>
    </dgm:pt>
    <dgm:pt modelId="{FB80C8AF-006B-47CA-99F0-F7A6E22DC1C9}" type="pres">
      <dgm:prSet presAssocID="{1C627D2C-301D-4F51-8698-F8241038440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1B786DD-A9A6-4E96-A16E-3A6F65D47054}" type="pres">
      <dgm:prSet presAssocID="{EFD2EDB6-33C8-45A3-B822-9ABE72EB662B}" presName="parentText" presStyleLbl="node1" presStyleIdx="0" presStyleCnt="1" custScaleY="348612" custLinFactNeighborX="126" custLinFactNeighborY="6177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D6FB8ED-23F8-4A19-A06F-DF00AA985D00}" srcId="{1C627D2C-301D-4F51-8698-F82410384408}" destId="{EFD2EDB6-33C8-45A3-B822-9ABE72EB662B}" srcOrd="0" destOrd="0" parTransId="{6A270311-8EB8-433E-AE32-D28E55BE8B3F}" sibTransId="{EFB39705-719E-410A-9E64-88F9C50679EF}"/>
    <dgm:cxn modelId="{FCD963FD-E781-4AC3-AC3F-DB7C83C61122}" type="presOf" srcId="{1C627D2C-301D-4F51-8698-F82410384408}" destId="{FB80C8AF-006B-47CA-99F0-F7A6E22DC1C9}" srcOrd="0" destOrd="0" presId="urn:microsoft.com/office/officeart/2005/8/layout/vList2"/>
    <dgm:cxn modelId="{F2D76DAB-74F9-4C75-919D-A3C9EBE0038C}" type="presOf" srcId="{EFD2EDB6-33C8-45A3-B822-9ABE72EB662B}" destId="{41B786DD-A9A6-4E96-A16E-3A6F65D47054}" srcOrd="0" destOrd="0" presId="urn:microsoft.com/office/officeart/2005/8/layout/vList2"/>
    <dgm:cxn modelId="{8F9A0924-EAFF-4735-BDBA-BFCFF9ADB7FD}" type="presParOf" srcId="{FB80C8AF-006B-47CA-99F0-F7A6E22DC1C9}" destId="{41B786DD-A9A6-4E96-A16E-3A6F65D47054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C87053F-5096-4BF0-B1F7-C99A07AC8C8E}" type="doc">
      <dgm:prSet loTypeId="urn:microsoft.com/office/officeart/2005/8/layout/vList2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688BD9D-D04B-4374-A328-9F4942BF0A9F}">
      <dgm:prSet custT="1"/>
      <dgm:spPr/>
      <dgm:t>
        <a:bodyPr/>
        <a:lstStyle/>
        <a:p>
          <a:pPr algn="ctr" rtl="1"/>
          <a:r>
            <a:rPr lang="fa-IR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rPr>
            <a:t>آیا</a:t>
          </a:r>
          <a:r>
            <a:rPr lang="fa-IR" sz="3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rPr>
            <a:t> </a:t>
          </a:r>
          <a:r>
            <a:rPr lang="fa-IR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rPr>
            <a:t>وضعیت  های شیردهی داده شده به مادر کارآمد است؟</a:t>
          </a:r>
          <a:endParaRPr lang="en-US" sz="32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Nazanin" panose="00000400000000000000" pitchFamily="2" charset="-78"/>
          </a:endParaRPr>
        </a:p>
      </dgm:t>
    </dgm:pt>
    <dgm:pt modelId="{199D2A9D-C622-4967-A661-57F352F819DC}" type="parTrans" cxnId="{3B2C293C-A736-4398-9503-ACD26EF9BFA3}">
      <dgm:prSet/>
      <dgm:spPr/>
      <dgm:t>
        <a:bodyPr/>
        <a:lstStyle/>
        <a:p>
          <a:endParaRPr lang="en-US" sz="3600"/>
        </a:p>
      </dgm:t>
    </dgm:pt>
    <dgm:pt modelId="{7A7CBE21-2B9F-44BE-A3CD-556426ACFAB7}" type="sibTrans" cxnId="{3B2C293C-A736-4398-9503-ACD26EF9BFA3}">
      <dgm:prSet/>
      <dgm:spPr/>
      <dgm:t>
        <a:bodyPr/>
        <a:lstStyle/>
        <a:p>
          <a:endParaRPr lang="en-US" sz="3600"/>
        </a:p>
      </dgm:t>
    </dgm:pt>
    <dgm:pt modelId="{83358AC8-B839-4C0E-B0F1-6CF6FDB0C190}" type="pres">
      <dgm:prSet presAssocID="{FC87053F-5096-4BF0-B1F7-C99A07AC8C8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8E944E7-4EE3-43FB-88F3-2D07A7F4E7BB}" type="pres">
      <dgm:prSet presAssocID="{A688BD9D-D04B-4374-A328-9F4942BF0A9F}" presName="parentText" presStyleLbl="node1" presStyleIdx="0" presStyleCnt="1" custLinFactNeighborX="624" custLinFactNeighborY="-4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B2C293C-A736-4398-9503-ACD26EF9BFA3}" srcId="{FC87053F-5096-4BF0-B1F7-C99A07AC8C8E}" destId="{A688BD9D-D04B-4374-A328-9F4942BF0A9F}" srcOrd="0" destOrd="0" parTransId="{199D2A9D-C622-4967-A661-57F352F819DC}" sibTransId="{7A7CBE21-2B9F-44BE-A3CD-556426ACFAB7}"/>
    <dgm:cxn modelId="{EBAD56E6-C8E0-4FD7-B1BA-5CF42A6128AF}" type="presOf" srcId="{FC87053F-5096-4BF0-B1F7-C99A07AC8C8E}" destId="{83358AC8-B839-4C0E-B0F1-6CF6FDB0C190}" srcOrd="0" destOrd="0" presId="urn:microsoft.com/office/officeart/2005/8/layout/vList2"/>
    <dgm:cxn modelId="{48B826A9-F499-475A-867F-F5BFD20A14CA}" type="presOf" srcId="{A688BD9D-D04B-4374-A328-9F4942BF0A9F}" destId="{08E944E7-4EE3-43FB-88F3-2D07A7F4E7BB}" srcOrd="0" destOrd="0" presId="urn:microsoft.com/office/officeart/2005/8/layout/vList2"/>
    <dgm:cxn modelId="{8830BA37-E8B5-4994-92DC-555914EEFA97}" type="presParOf" srcId="{83358AC8-B839-4C0E-B0F1-6CF6FDB0C190}" destId="{08E944E7-4EE3-43FB-88F3-2D07A7F4E7BB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642B368-F1D9-4E2C-862A-879DD120A8D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A1C6D849-403A-45EE-808C-B9648AE1A739}">
      <dgm:prSet/>
      <dgm:spPr/>
      <dgm:t>
        <a:bodyPr/>
        <a:lstStyle/>
        <a:p>
          <a:pPr rtl="1"/>
          <a:r>
            <a:rPr lang="fa-IR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rPr>
            <a:t>اهمیت </a:t>
          </a:r>
          <a:r>
            <a:rPr lang="fa-IR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rPr>
            <a:t>وضعيت</a:t>
          </a:r>
          <a:r>
            <a:rPr lang="fa-IR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rPr>
            <a:t> </a:t>
          </a:r>
          <a:r>
            <a:rPr lang="fa-IR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rPr>
            <a:t>صحيح</a:t>
          </a:r>
          <a:r>
            <a:rPr lang="fa-IR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rPr>
            <a:t> بغل </a:t>
          </a:r>
          <a:r>
            <a:rPr lang="fa-IR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rPr>
            <a:t>كردن</a:t>
          </a:r>
          <a:r>
            <a:rPr lang="fa-IR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rPr>
            <a:t> و پستان گرفتن </a:t>
          </a:r>
          <a:r>
            <a:rPr lang="fa-IR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rPr>
            <a:t>شيرخوار</a:t>
          </a:r>
          <a:endParaRPr lang="en-US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Nazanin" panose="00000400000000000000" pitchFamily="2" charset="-78"/>
          </a:endParaRPr>
        </a:p>
      </dgm:t>
    </dgm:pt>
    <dgm:pt modelId="{4FB16C63-416F-48B4-9A70-C5DD6855D8A3}" type="parTrans" cxnId="{6FDD9706-24D0-4986-B0DE-746AD4F2A18D}">
      <dgm:prSet/>
      <dgm:spPr/>
      <dgm:t>
        <a:bodyPr/>
        <a:lstStyle/>
        <a:p>
          <a:endParaRPr lang="en-US"/>
        </a:p>
      </dgm:t>
    </dgm:pt>
    <dgm:pt modelId="{A33A030F-701F-4E02-B230-53B0A40724E9}" type="sibTrans" cxnId="{6FDD9706-24D0-4986-B0DE-746AD4F2A18D}">
      <dgm:prSet/>
      <dgm:spPr/>
      <dgm:t>
        <a:bodyPr/>
        <a:lstStyle/>
        <a:p>
          <a:endParaRPr lang="en-US"/>
        </a:p>
      </dgm:t>
    </dgm:pt>
    <dgm:pt modelId="{CBBB208C-8C33-4FD2-83B3-1B2DB767AA39}" type="pres">
      <dgm:prSet presAssocID="{5642B368-F1D9-4E2C-862A-879DD120A8D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C7F191F-EE1E-4E8D-A2A6-56575848E29C}" type="pres">
      <dgm:prSet presAssocID="{A1C6D849-403A-45EE-808C-B9648AE1A739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D557B06-2B3E-4130-9A3F-89453A4CAF09}" type="presOf" srcId="{5642B368-F1D9-4E2C-862A-879DD120A8D6}" destId="{CBBB208C-8C33-4FD2-83B3-1B2DB767AA39}" srcOrd="0" destOrd="0" presId="urn:microsoft.com/office/officeart/2005/8/layout/vList2"/>
    <dgm:cxn modelId="{6FDD9706-24D0-4986-B0DE-746AD4F2A18D}" srcId="{5642B368-F1D9-4E2C-862A-879DD120A8D6}" destId="{A1C6D849-403A-45EE-808C-B9648AE1A739}" srcOrd="0" destOrd="0" parTransId="{4FB16C63-416F-48B4-9A70-C5DD6855D8A3}" sibTransId="{A33A030F-701F-4E02-B230-53B0A40724E9}"/>
    <dgm:cxn modelId="{EDE34DD8-D84D-46D3-A2C2-67FB1F4C8344}" type="presOf" srcId="{A1C6D849-403A-45EE-808C-B9648AE1A739}" destId="{CC7F191F-EE1E-4E8D-A2A6-56575848E29C}" srcOrd="0" destOrd="0" presId="urn:microsoft.com/office/officeart/2005/8/layout/vList2"/>
    <dgm:cxn modelId="{14A09EA9-0567-42A5-B5C1-28127DE44563}" type="presParOf" srcId="{CBBB208C-8C33-4FD2-83B3-1B2DB767AA39}" destId="{CC7F191F-EE1E-4E8D-A2A6-56575848E29C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8C7E80E-A12B-4E19-8765-A700F898B36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79FC7C8-7562-465A-85F5-263325C26AC3}">
      <dgm:prSet custT="1"/>
      <dgm:spPr/>
      <dgm:t>
        <a:bodyPr/>
        <a:lstStyle/>
        <a:p>
          <a:pPr algn="ctr" rtl="1"/>
          <a:r>
            <a:rPr lang="fa-IR" sz="4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rPr>
            <a:t>نتایج نادرست گرفتن پستان توسط شیرخوار</a:t>
          </a:r>
          <a:endParaRPr lang="en-US" sz="4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Nazanin" panose="00000400000000000000" pitchFamily="2" charset="-78"/>
          </a:endParaRPr>
        </a:p>
      </dgm:t>
    </dgm:pt>
    <dgm:pt modelId="{8498BF73-8C5D-4608-916E-3338A879B77E}" type="parTrans" cxnId="{852E2271-D711-4524-AB6C-90ADD4ED8A77}">
      <dgm:prSet/>
      <dgm:spPr/>
      <dgm:t>
        <a:bodyPr/>
        <a:lstStyle/>
        <a:p>
          <a:endParaRPr lang="en-US"/>
        </a:p>
      </dgm:t>
    </dgm:pt>
    <dgm:pt modelId="{7F5D0B91-EADF-4122-96B4-E69DD507CB0B}" type="sibTrans" cxnId="{852E2271-D711-4524-AB6C-90ADD4ED8A77}">
      <dgm:prSet/>
      <dgm:spPr/>
      <dgm:t>
        <a:bodyPr/>
        <a:lstStyle/>
        <a:p>
          <a:endParaRPr lang="en-US"/>
        </a:p>
      </dgm:t>
    </dgm:pt>
    <dgm:pt modelId="{1561C07A-A582-41DB-986C-CC1B6D070326}" type="pres">
      <dgm:prSet presAssocID="{68C7E80E-A12B-4E19-8765-A700F898B36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2ABE905-86A7-4A16-9131-958ED700DD69}" type="pres">
      <dgm:prSet presAssocID="{479FC7C8-7562-465A-85F5-263325C26AC3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3DA036D-BF60-4AB5-A493-49C710C75C77}" type="presOf" srcId="{68C7E80E-A12B-4E19-8765-A700F898B361}" destId="{1561C07A-A582-41DB-986C-CC1B6D070326}" srcOrd="0" destOrd="0" presId="urn:microsoft.com/office/officeart/2005/8/layout/vList2"/>
    <dgm:cxn modelId="{852E2271-D711-4524-AB6C-90ADD4ED8A77}" srcId="{68C7E80E-A12B-4E19-8765-A700F898B361}" destId="{479FC7C8-7562-465A-85F5-263325C26AC3}" srcOrd="0" destOrd="0" parTransId="{8498BF73-8C5D-4608-916E-3338A879B77E}" sibTransId="{7F5D0B91-EADF-4122-96B4-E69DD507CB0B}"/>
    <dgm:cxn modelId="{F55F4EB6-8EB4-4C70-825C-ADE5979AD2EF}" type="presOf" srcId="{479FC7C8-7562-465A-85F5-263325C26AC3}" destId="{62ABE905-86A7-4A16-9131-958ED700DD69}" srcOrd="0" destOrd="0" presId="urn:microsoft.com/office/officeart/2005/8/layout/vList2"/>
    <dgm:cxn modelId="{DA9489EA-95E7-4D83-A084-E36B8877A543}" type="presParOf" srcId="{1561C07A-A582-41DB-986C-CC1B6D070326}" destId="{62ABE905-86A7-4A16-9131-958ED700DD69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70A885D9-2954-4C70-8C6D-618F411312A7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B7652FC-38E0-42D3-A55F-0175E8582870}">
      <dgm:prSet custT="1"/>
      <dgm:spPr/>
      <dgm:t>
        <a:bodyPr/>
        <a:lstStyle/>
        <a:p>
          <a:pPr algn="ctr" rtl="1"/>
          <a:r>
            <a:rPr lang="fa-IR" sz="4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rPr>
            <a:t>آموزش وضعیت شیردهی و گرفتن پستان</a:t>
          </a:r>
          <a:endParaRPr lang="en-US" sz="4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Nazanin" panose="00000400000000000000" pitchFamily="2" charset="-78"/>
          </a:endParaRPr>
        </a:p>
      </dgm:t>
    </dgm:pt>
    <dgm:pt modelId="{61E459E3-1B58-4A60-88B2-8BB246DB0F66}" type="parTrans" cxnId="{4D9B74B8-F156-4DBA-9177-77B3FE2AE667}">
      <dgm:prSet/>
      <dgm:spPr/>
      <dgm:t>
        <a:bodyPr/>
        <a:lstStyle/>
        <a:p>
          <a:endParaRPr lang="en-US"/>
        </a:p>
      </dgm:t>
    </dgm:pt>
    <dgm:pt modelId="{167939A4-7F99-4FBB-90AC-4A9818FD0CA7}" type="sibTrans" cxnId="{4D9B74B8-F156-4DBA-9177-77B3FE2AE667}">
      <dgm:prSet/>
      <dgm:spPr/>
      <dgm:t>
        <a:bodyPr/>
        <a:lstStyle/>
        <a:p>
          <a:endParaRPr lang="en-US"/>
        </a:p>
      </dgm:t>
    </dgm:pt>
    <dgm:pt modelId="{24CEB394-17CC-4C0F-A408-015BEA826421}" type="pres">
      <dgm:prSet presAssocID="{70A885D9-2954-4C70-8C6D-618F411312A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28EE0BD-8994-4744-A6CE-B264BE5175AF}" type="pres">
      <dgm:prSet presAssocID="{CB7652FC-38E0-42D3-A55F-0175E8582870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145ECA2-D362-42E4-8EB0-F88D46FEF7EF}" type="presOf" srcId="{70A885D9-2954-4C70-8C6D-618F411312A7}" destId="{24CEB394-17CC-4C0F-A408-015BEA826421}" srcOrd="0" destOrd="0" presId="urn:microsoft.com/office/officeart/2005/8/layout/vList2"/>
    <dgm:cxn modelId="{71C8999E-4D09-46EA-B93A-06336F9D39E9}" type="presOf" srcId="{CB7652FC-38E0-42D3-A55F-0175E8582870}" destId="{928EE0BD-8994-4744-A6CE-B264BE5175AF}" srcOrd="0" destOrd="0" presId="urn:microsoft.com/office/officeart/2005/8/layout/vList2"/>
    <dgm:cxn modelId="{4D9B74B8-F156-4DBA-9177-77B3FE2AE667}" srcId="{70A885D9-2954-4C70-8C6D-618F411312A7}" destId="{CB7652FC-38E0-42D3-A55F-0175E8582870}" srcOrd="0" destOrd="0" parTransId="{61E459E3-1B58-4A60-88B2-8BB246DB0F66}" sibTransId="{167939A4-7F99-4FBB-90AC-4A9818FD0CA7}"/>
    <dgm:cxn modelId="{3F991589-7D61-4B76-829D-A49E257D461B}" type="presParOf" srcId="{24CEB394-17CC-4C0F-A408-015BEA826421}" destId="{928EE0BD-8994-4744-A6CE-B264BE5175A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B0DF64A0-7052-4441-A7E8-3216C2351AA2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55ED8F3-3C4D-4C38-9BE7-EBA654FF08B7}">
      <dgm:prSet custT="1"/>
      <dgm:spPr/>
      <dgm:t>
        <a:bodyPr/>
        <a:lstStyle/>
        <a:p>
          <a:pPr algn="ctr" rtl="1"/>
          <a:r>
            <a:rPr lang="fa-IR" sz="3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rPr>
            <a:t>نحوه درست پستان گرفتن </a:t>
          </a:r>
          <a:endParaRPr lang="en-US" sz="36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Nazanin" panose="00000400000000000000" pitchFamily="2" charset="-78"/>
          </a:endParaRPr>
        </a:p>
      </dgm:t>
    </dgm:pt>
    <dgm:pt modelId="{9B454668-B899-4A0A-B2E2-1761F7C08C0F}" type="parTrans" cxnId="{FC8F679E-C3B6-438E-AD61-ECDCC8E5BF96}">
      <dgm:prSet/>
      <dgm:spPr/>
      <dgm:t>
        <a:bodyPr/>
        <a:lstStyle/>
        <a:p>
          <a:endParaRPr lang="en-U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F484BB3-3C2E-4832-9C48-8F15B9E8BF67}" type="sibTrans" cxnId="{FC8F679E-C3B6-438E-AD61-ECDCC8E5BF96}">
      <dgm:prSet/>
      <dgm:spPr/>
      <dgm:t>
        <a:bodyPr/>
        <a:lstStyle/>
        <a:p>
          <a:endParaRPr lang="en-U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A01CACF-DC8E-469D-A864-90526C8E9D19}" type="pres">
      <dgm:prSet presAssocID="{B0DF64A0-7052-4441-A7E8-3216C2351AA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9B207E5-D530-49F7-A489-4CCDDBEEB293}" type="pres">
      <dgm:prSet presAssocID="{655ED8F3-3C4D-4C38-9BE7-EBA654FF08B7}" presName="parentText" presStyleLbl="node1" presStyleIdx="0" presStyleCnt="1" custScaleY="52925" custLinFactNeighborX="-749" custLinFactNeighborY="-2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C8F679E-C3B6-438E-AD61-ECDCC8E5BF96}" srcId="{B0DF64A0-7052-4441-A7E8-3216C2351AA2}" destId="{655ED8F3-3C4D-4C38-9BE7-EBA654FF08B7}" srcOrd="0" destOrd="0" parTransId="{9B454668-B899-4A0A-B2E2-1761F7C08C0F}" sibTransId="{4F484BB3-3C2E-4832-9C48-8F15B9E8BF67}"/>
    <dgm:cxn modelId="{ACD6D150-99F5-4D87-A896-547CBA0A7E2D}" type="presOf" srcId="{655ED8F3-3C4D-4C38-9BE7-EBA654FF08B7}" destId="{49B207E5-D530-49F7-A489-4CCDDBEEB293}" srcOrd="0" destOrd="0" presId="urn:microsoft.com/office/officeart/2005/8/layout/vList2"/>
    <dgm:cxn modelId="{6E076946-00DF-4DE4-A512-530BF0B8722D}" type="presOf" srcId="{B0DF64A0-7052-4441-A7E8-3216C2351AA2}" destId="{FA01CACF-DC8E-469D-A864-90526C8E9D19}" srcOrd="0" destOrd="0" presId="urn:microsoft.com/office/officeart/2005/8/layout/vList2"/>
    <dgm:cxn modelId="{61254496-73AD-4AB6-A28F-F7A15E2B1DE7}" type="presParOf" srcId="{FA01CACF-DC8E-469D-A864-90526C8E9D19}" destId="{49B207E5-D530-49F7-A489-4CCDDBEEB293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8D98798F-0603-4C8F-9CF0-37743AC49AF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A74CB26-87A3-440C-A751-914FC82A7D1C}">
      <dgm:prSet custT="1"/>
      <dgm:spPr/>
      <dgm:t>
        <a:bodyPr/>
        <a:lstStyle/>
        <a:p>
          <a:pPr algn="ctr" rtl="1"/>
          <a:r>
            <a:rPr lang="fa-IR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rPr>
            <a:t>نه مکیدن لب پائینی یا نوک پستان</a:t>
          </a:r>
          <a:r>
            <a:rPr lang="en-US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rPr>
            <a:t> </a:t>
          </a:r>
          <a:endParaRPr lang="en-US" sz="2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Nazanin" panose="00000400000000000000" pitchFamily="2" charset="-78"/>
          </a:endParaRPr>
        </a:p>
      </dgm:t>
    </dgm:pt>
    <dgm:pt modelId="{2DF88765-B4D2-4509-BD59-B7E86ACB837F}" type="parTrans" cxnId="{876C2BD0-2785-4073-ABAF-C96BA4877E19}">
      <dgm:prSet/>
      <dgm:spPr/>
      <dgm:t>
        <a:bodyPr/>
        <a:lstStyle/>
        <a:p>
          <a:endParaRPr lang="en-US"/>
        </a:p>
      </dgm:t>
    </dgm:pt>
    <dgm:pt modelId="{F8AAF639-CCC2-4EA4-A552-F0273C380F9C}" type="sibTrans" cxnId="{876C2BD0-2785-4073-ABAF-C96BA4877E19}">
      <dgm:prSet/>
      <dgm:spPr/>
      <dgm:t>
        <a:bodyPr/>
        <a:lstStyle/>
        <a:p>
          <a:endParaRPr lang="en-US"/>
        </a:p>
      </dgm:t>
    </dgm:pt>
    <dgm:pt modelId="{8A65AF23-7F51-49D1-A85A-80AB927392B1}" type="pres">
      <dgm:prSet presAssocID="{8D98798F-0603-4C8F-9CF0-37743AC49AF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BF5C7DE-CDE1-456C-B395-1CE726CC90B9}" type="pres">
      <dgm:prSet presAssocID="{2A74CB26-87A3-440C-A751-914FC82A7D1C}" presName="parentText" presStyleLbl="node1" presStyleIdx="0" presStyleCnt="1" custScaleY="180086" custLinFactNeighborX="1855" custLinFactNeighborY="-873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3080393-1410-45B6-85BA-E2728F6994AE}" type="presOf" srcId="{8D98798F-0603-4C8F-9CF0-37743AC49AF1}" destId="{8A65AF23-7F51-49D1-A85A-80AB927392B1}" srcOrd="0" destOrd="0" presId="urn:microsoft.com/office/officeart/2005/8/layout/vList2"/>
    <dgm:cxn modelId="{876C2BD0-2785-4073-ABAF-C96BA4877E19}" srcId="{8D98798F-0603-4C8F-9CF0-37743AC49AF1}" destId="{2A74CB26-87A3-440C-A751-914FC82A7D1C}" srcOrd="0" destOrd="0" parTransId="{2DF88765-B4D2-4509-BD59-B7E86ACB837F}" sibTransId="{F8AAF639-CCC2-4EA4-A552-F0273C380F9C}"/>
    <dgm:cxn modelId="{6253FDB8-A75B-4D41-898B-354F29603513}" type="presOf" srcId="{2A74CB26-87A3-440C-A751-914FC82A7D1C}" destId="{5BF5C7DE-CDE1-456C-B395-1CE726CC90B9}" srcOrd="0" destOrd="0" presId="urn:microsoft.com/office/officeart/2005/8/layout/vList2"/>
    <dgm:cxn modelId="{553D11D3-A87C-460E-845E-5006A3302273}" type="presParOf" srcId="{8A65AF23-7F51-49D1-A85A-80AB927392B1}" destId="{5BF5C7DE-CDE1-456C-B395-1CE726CC90B9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87D966-0695-487A-9F83-4200A2F84CAD}">
      <dsp:nvSpPr>
        <dsp:cNvPr id="0" name=""/>
        <dsp:cNvSpPr/>
      </dsp:nvSpPr>
      <dsp:spPr>
        <a:xfrm>
          <a:off x="0" y="632"/>
          <a:ext cx="7772400" cy="129487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3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rPr>
            <a:t>آموزش روش های صحیح در آغوش گرفتن و شیردادن به شیرخوار</a:t>
          </a:r>
          <a:endParaRPr lang="en-US" sz="3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Nazanin" panose="00000400000000000000" pitchFamily="2" charset="-78"/>
          </a:endParaRPr>
        </a:p>
      </dsp:txBody>
      <dsp:txXfrm>
        <a:off x="63211" y="63843"/>
        <a:ext cx="7645978" cy="1168456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6D458C-908D-4E74-A37A-35403A72B5A5}">
      <dsp:nvSpPr>
        <dsp:cNvPr id="0" name=""/>
        <dsp:cNvSpPr/>
      </dsp:nvSpPr>
      <dsp:spPr>
        <a:xfrm>
          <a:off x="0" y="439"/>
          <a:ext cx="8229600" cy="114212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4000" b="1" kern="120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rPr>
            <a:t>مقدمه</a:t>
          </a:r>
          <a:endParaRPr lang="en-US" sz="40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Nazanin" panose="00000400000000000000" pitchFamily="2" charset="-78"/>
          </a:endParaRPr>
        </a:p>
      </dsp:txBody>
      <dsp:txXfrm>
        <a:off x="55754" y="56193"/>
        <a:ext cx="8118092" cy="1030613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B786DD-A9A6-4E96-A16E-3A6F65D47054}">
      <dsp:nvSpPr>
        <dsp:cNvPr id="0" name=""/>
        <dsp:cNvSpPr/>
      </dsp:nvSpPr>
      <dsp:spPr>
        <a:xfrm>
          <a:off x="0" y="970"/>
          <a:ext cx="8229600" cy="99315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4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ea typeface="Calibri"/>
              <a:cs typeface="B Nazanin"/>
            </a:rPr>
            <a:t>تغذیه با مکمل </a:t>
          </a:r>
          <a:endParaRPr lang="en-US" sz="4000" b="1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Nazanin" panose="00000400000000000000" pitchFamily="2" charset="-78"/>
          </a:endParaRPr>
        </a:p>
      </dsp:txBody>
      <dsp:txXfrm>
        <a:off x="48482" y="49452"/>
        <a:ext cx="8132636" cy="89618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E944E7-4EE3-43FB-88F3-2D07A7F4E7BB}">
      <dsp:nvSpPr>
        <dsp:cNvPr id="0" name=""/>
        <dsp:cNvSpPr/>
      </dsp:nvSpPr>
      <dsp:spPr>
        <a:xfrm>
          <a:off x="0" y="3"/>
          <a:ext cx="8229600" cy="11419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635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3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rPr>
            <a:t>آیا</a:t>
          </a:r>
          <a:r>
            <a:rPr lang="fa-IR" sz="32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rPr>
            <a:t> </a:t>
          </a:r>
          <a:r>
            <a:rPr lang="fa-IR" sz="3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rPr>
            <a:t>وضعیت  های شیردهی داده شده به مادر کارآمد است؟</a:t>
          </a:r>
          <a:endParaRPr lang="en-US" sz="32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Nazanin" panose="00000400000000000000" pitchFamily="2" charset="-78"/>
          </a:endParaRPr>
        </a:p>
      </dsp:txBody>
      <dsp:txXfrm>
        <a:off x="55744" y="55747"/>
        <a:ext cx="8118112" cy="103043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 rtl="1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 rtl="1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78F1F6D1-C6E8-47D3-87AF-DD431A9E5772}" type="datetimeFigureOut">
              <a:rPr lang="fa-IR"/>
              <a:pPr>
                <a:defRPr/>
              </a:pPr>
              <a:t>03/28/1441</a:t>
            </a:fld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 rtl="1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 rtl="1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B614F368-F446-4EAF-9A43-D91CD590929B}" type="slidenum">
              <a:rPr lang="fa-IR"/>
              <a:pPr>
                <a:defRPr/>
              </a:pPr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2144727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 rtl="1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 rtl="1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1BCA2008-05A7-4266-ADF3-D75B13E5F170}" type="datetimeFigureOut">
              <a:rPr lang="fa-IR"/>
              <a:pPr>
                <a:defRPr/>
              </a:pPr>
              <a:t>03/28/1441</a:t>
            </a:fld>
            <a:endParaRPr lang="fa-I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pPr lvl="0"/>
            <a:endParaRPr lang="fa-IR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 rtl="1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 rtl="1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C848E416-0867-456D-A132-87D1FBAB503D}" type="slidenum">
              <a:rPr lang="fa-IR"/>
              <a:pPr>
                <a:defRPr/>
              </a:pPr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966642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48E416-0867-456D-A132-87D1FBAB503D}" type="slidenum">
              <a:rPr lang="fa-IR" smtClean="0">
                <a:solidFill>
                  <a:prstClr val="black"/>
                </a:solidFill>
              </a:rPr>
              <a:pPr>
                <a:defRPr/>
              </a:pPr>
              <a:t>3</a:t>
            </a:fld>
            <a:endParaRPr lang="fa-I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28909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48E416-0867-456D-A132-87D1FBAB503D}" type="slidenum">
              <a:rPr lang="fa-IR" smtClean="0"/>
              <a:pPr>
                <a:defRPr/>
              </a:pPr>
              <a:t>20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1521625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48E416-0867-456D-A132-87D1FBAB503D}" type="slidenum">
              <a:rPr lang="fa-IR" smtClean="0">
                <a:solidFill>
                  <a:prstClr val="black"/>
                </a:solidFill>
              </a:rPr>
              <a:pPr>
                <a:defRPr/>
              </a:pPr>
              <a:t>21</a:t>
            </a:fld>
            <a:endParaRPr lang="fa-I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62103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48E416-0867-456D-A132-87D1FBAB503D}" type="slidenum">
              <a:rPr lang="fa-IR" smtClean="0"/>
              <a:pPr>
                <a:defRPr/>
              </a:pPr>
              <a:t>22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1079785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48E416-0867-456D-A132-87D1FBAB503D}" type="slidenum">
              <a:rPr lang="fa-IR" smtClean="0">
                <a:solidFill>
                  <a:prstClr val="black"/>
                </a:solidFill>
              </a:rPr>
              <a:pPr>
                <a:defRPr/>
              </a:pPr>
              <a:t>23</a:t>
            </a:fld>
            <a:endParaRPr lang="fa-I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62103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48E416-0867-456D-A132-87D1FBAB503D}" type="slidenum">
              <a:rPr lang="fa-IR" smtClean="0">
                <a:solidFill>
                  <a:prstClr val="black"/>
                </a:solidFill>
              </a:rPr>
              <a:pPr>
                <a:defRPr/>
              </a:pPr>
              <a:t>25</a:t>
            </a:fld>
            <a:endParaRPr lang="fa-I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76477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fa-IR" dirty="0" smtClean="0"/>
              <a:t>پس از باز شدن مختصر دهان شیرخوار، کمی سر وی را به عقب متمایل نموده تا وقتی که کاملا  دهان باز شود  وی را </a:t>
            </a:r>
            <a:r>
              <a:rPr lang="fa-IR" dirty="0" err="1" smtClean="0"/>
              <a:t>سريعا</a:t>
            </a:r>
            <a:r>
              <a:rPr lang="fa-IR" dirty="0" smtClean="0"/>
              <a:t> و به آرامی </a:t>
            </a:r>
            <a:r>
              <a:rPr lang="fa-IR" dirty="0" err="1" smtClean="0"/>
              <a:t>بطرف</a:t>
            </a:r>
            <a:r>
              <a:rPr lang="fa-IR" dirty="0" smtClean="0"/>
              <a:t> پستان هدایت کنید</a:t>
            </a:r>
          </a:p>
          <a:p>
            <a:pPr algn="r" rt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48E416-0867-456D-A132-87D1FBAB503D}" type="slidenum">
              <a:rPr lang="fa-IR" smtClean="0">
                <a:solidFill>
                  <a:prstClr val="black"/>
                </a:solidFill>
              </a:rPr>
              <a:pPr>
                <a:defRPr/>
              </a:pPr>
              <a:t>26</a:t>
            </a:fld>
            <a:endParaRPr lang="fa-I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62103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0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174084" name="Footer Placeholder 3"/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>
                <a:solidFill>
                  <a:prstClr val="black"/>
                </a:solidFill>
              </a:rPr>
              <a:t>2006</a:t>
            </a:r>
          </a:p>
        </p:txBody>
      </p:sp>
      <p:sp>
        <p:nvSpPr>
          <p:cNvPr id="174085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6209E16E-BAB7-46EC-BA55-301F0D2FBE26}" type="slidenum">
              <a:rPr lang="ar-SA" altLang="en-US">
                <a:solidFill>
                  <a:prstClr val="black"/>
                </a:solidFill>
              </a:rPr>
              <a:pPr eaLnBrk="1" hangingPunct="1"/>
              <a:t>27</a:t>
            </a:fld>
            <a:endParaRPr lang="en-US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48E416-0867-456D-A132-87D1FBAB503D}" type="slidenum">
              <a:rPr lang="fa-IR" smtClean="0">
                <a:solidFill>
                  <a:prstClr val="black"/>
                </a:solidFill>
              </a:rPr>
              <a:pPr>
                <a:defRPr/>
              </a:pPr>
              <a:t>31</a:t>
            </a:fld>
            <a:endParaRPr lang="fa-I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42654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48E416-0867-456D-A132-87D1FBAB503D}" type="slidenum">
              <a:rPr lang="fa-IR" smtClean="0"/>
              <a:pPr>
                <a:defRPr/>
              </a:pPr>
              <a:t>32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06621031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48E416-0867-456D-A132-87D1FBAB503D}" type="slidenum">
              <a:rPr lang="fa-IR" smtClean="0"/>
              <a:pPr>
                <a:defRPr/>
              </a:pPr>
              <a:t>34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1562017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r>
              <a:rPr lang="en-US" dirty="0" smtClean="0"/>
              <a:t>Maternal breastfeeding positions: have we got it right? </a:t>
            </a:r>
            <a:endParaRPr lang="fa-IR" dirty="0" smtClean="0"/>
          </a:p>
          <a:p>
            <a:pPr algn="l" rtl="0"/>
            <a:r>
              <a:rPr lang="en-US" dirty="0" smtClean="0"/>
              <a:t>Some breastfeeding experts may traditionally have insisted on upright sitting postures because of etiquette, leaning back  perhaps being associated with slouching or an unkempt appearance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48E416-0867-456D-A132-87D1FBAB503D}" type="slidenum">
              <a:rPr lang="fa-IR" smtClean="0"/>
              <a:pPr>
                <a:defRPr/>
              </a:pPr>
              <a:t>4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49217366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a-IR" dirty="0" smtClean="0"/>
              <a:t>آوردن شیرخوار </a:t>
            </a:r>
            <a:r>
              <a:rPr lang="fa-IR" dirty="0" err="1" smtClean="0"/>
              <a:t>بطرف</a:t>
            </a:r>
            <a:r>
              <a:rPr lang="fa-IR" dirty="0" smtClean="0"/>
              <a:t> پستان </a:t>
            </a:r>
          </a:p>
          <a:p>
            <a:r>
              <a:rPr lang="fa-IR" dirty="0" smtClean="0"/>
              <a:t>قرار دادن دست مادر در قاعده سر شیرخوار(شانه و گردن) </a:t>
            </a:r>
          </a:p>
          <a:p>
            <a:r>
              <a:rPr lang="fa-IR" dirty="0" smtClean="0"/>
              <a:t>حمایت سر شیرخوار بطوریکه نه زیاد </a:t>
            </a:r>
            <a:r>
              <a:rPr lang="fa-IR" dirty="0" err="1" smtClean="0"/>
              <a:t>بطرف</a:t>
            </a:r>
            <a:r>
              <a:rPr lang="fa-IR" dirty="0" smtClean="0"/>
              <a:t> عقب </a:t>
            </a:r>
            <a:r>
              <a:rPr lang="fa-IR" dirty="0" err="1" smtClean="0"/>
              <a:t>ویا</a:t>
            </a:r>
            <a:r>
              <a:rPr lang="fa-IR" dirty="0" smtClean="0"/>
              <a:t> جلو باشد.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48E416-0867-456D-A132-87D1FBAB503D}" type="slidenum">
              <a:rPr lang="fa-IR" smtClean="0"/>
              <a:pPr>
                <a:defRPr/>
              </a:pPr>
              <a:t>35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15620179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48E416-0867-456D-A132-87D1FBAB503D}" type="slidenum">
              <a:rPr lang="fa-IR" smtClean="0">
                <a:solidFill>
                  <a:prstClr val="black"/>
                </a:solidFill>
              </a:rPr>
              <a:pPr>
                <a:defRPr/>
              </a:pPr>
              <a:t>36</a:t>
            </a:fld>
            <a:endParaRPr lang="fa-I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951609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48E416-0867-456D-A132-87D1FBAB503D}" type="slidenum">
              <a:rPr lang="fa-IR" smtClean="0">
                <a:solidFill>
                  <a:prstClr val="black"/>
                </a:solidFill>
              </a:rPr>
              <a:pPr>
                <a:defRPr/>
              </a:pPr>
              <a:t>37</a:t>
            </a:fld>
            <a:endParaRPr lang="fa-I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951609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48E416-0867-456D-A132-87D1FBAB503D}" type="slidenum">
              <a:rPr lang="fa-IR" smtClean="0">
                <a:solidFill>
                  <a:prstClr val="black"/>
                </a:solidFill>
              </a:rPr>
              <a:pPr>
                <a:defRPr/>
              </a:pPr>
              <a:t>38</a:t>
            </a:fld>
            <a:endParaRPr lang="fa-I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951609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48E416-0867-456D-A132-87D1FBAB503D}" type="slidenum">
              <a:rPr lang="fa-IR" smtClean="0">
                <a:solidFill>
                  <a:prstClr val="black"/>
                </a:solidFill>
              </a:rPr>
              <a:pPr>
                <a:defRPr/>
              </a:pPr>
              <a:t>39</a:t>
            </a:fld>
            <a:endParaRPr lang="fa-I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951609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35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charset="0"/>
              <a:cs typeface="Arial" charset="0"/>
            </a:endParaRPr>
          </a:p>
        </p:txBody>
      </p:sp>
      <p:sp>
        <p:nvSpPr>
          <p:cNvPr id="1935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r" rtl="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r" rtl="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r" rtl="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r" rtl="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0"/>
              </a:spcBef>
            </a:pPr>
            <a:fld id="{C252306F-5AA3-4C5C-9E58-977A4A3D37FC}" type="slidenum">
              <a:rPr lang="ar-SA" altLang="en-US" smtClean="0"/>
              <a:pPr algn="l" eaLnBrk="1" hangingPunct="1">
                <a:spcBef>
                  <a:spcPct val="0"/>
                </a:spcBef>
              </a:pPr>
              <a:t>40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48E416-0867-456D-A132-87D1FBAB503D}" type="slidenum">
              <a:rPr lang="fa-IR" smtClean="0"/>
              <a:pPr>
                <a:defRPr/>
              </a:pPr>
              <a:t>41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15620179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r>
              <a:rPr lang="en-US" dirty="0" smtClean="0"/>
              <a:t>biological nurturing (BN) is a new neurobehavioral approach to breastfeeding initiation that aims to reduce latching problems and early unintended breastfeeding cessation.</a:t>
            </a:r>
          </a:p>
          <a:p>
            <a:pPr algn="l" rtl="0"/>
            <a:r>
              <a:rPr lang="en-US" dirty="0" smtClean="0"/>
              <a:t>BN is quick and easy to do—there is no lining up of body parts and no “correct” breastfeeding procedures.</a:t>
            </a:r>
          </a:p>
          <a:p>
            <a:pPr algn="l" rtl="0"/>
            <a:r>
              <a:rPr lang="en-US" dirty="0" smtClean="0"/>
              <a:t>Biological nurturing also has advantages for health care providers. For instance, it saves time, as routine instruction of breastfeeding skills becomes unnecessary.</a:t>
            </a:r>
          </a:p>
          <a:p>
            <a:pPr algn="l"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48E416-0867-456D-A132-87D1FBAB503D}" type="slidenum">
              <a:rPr lang="fa-IR" smtClean="0"/>
              <a:pPr>
                <a:defRPr/>
              </a:pPr>
              <a:t>42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15620179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a-IR" dirty="0" smtClean="0"/>
              <a:t>مفید در جریان </a:t>
            </a:r>
            <a:r>
              <a:rPr lang="fa-IR" dirty="0" err="1" smtClean="0"/>
              <a:t>شیرزیاد</a:t>
            </a:r>
            <a:r>
              <a:rPr lang="fa-IR" dirty="0" smtClean="0"/>
              <a:t>، بعد </a:t>
            </a:r>
            <a:r>
              <a:rPr lang="fa-IR" dirty="0" err="1" smtClean="0"/>
              <a:t>اپیدورال</a:t>
            </a:r>
            <a:r>
              <a:rPr lang="fa-IR" dirty="0" smtClean="0"/>
              <a:t>. </a:t>
            </a:r>
            <a:r>
              <a:rPr lang="fa-IR" dirty="0" err="1" smtClean="0"/>
              <a:t>گازگرفتن</a:t>
            </a:r>
            <a:r>
              <a:rPr lang="fa-IR" dirty="0" smtClean="0"/>
              <a:t> یا </a:t>
            </a:r>
            <a:r>
              <a:rPr lang="fa-IR" dirty="0" err="1" smtClean="0"/>
              <a:t>بعقب</a:t>
            </a:r>
            <a:r>
              <a:rPr lang="fa-IR" dirty="0" smtClean="0"/>
              <a:t> کشیدن </a:t>
            </a:r>
            <a:r>
              <a:rPr lang="fa-IR" dirty="0" err="1" smtClean="0"/>
              <a:t>یاافتادن</a:t>
            </a:r>
            <a:r>
              <a:rPr lang="fa-IR" dirty="0" smtClean="0"/>
              <a:t> </a:t>
            </a:r>
            <a:r>
              <a:rPr lang="fa-IR" dirty="0" err="1" smtClean="0"/>
              <a:t>زبان،ترکومالاسی</a:t>
            </a:r>
            <a:r>
              <a:rPr lang="fa-IR" dirty="0" smtClean="0"/>
              <a:t> و </a:t>
            </a:r>
            <a:r>
              <a:rPr lang="fa-IR" dirty="0" err="1" smtClean="0"/>
              <a:t>لارنگو</a:t>
            </a:r>
            <a:r>
              <a:rPr lang="fa-IR" dirty="0" smtClean="0"/>
              <a:t> </a:t>
            </a:r>
            <a:r>
              <a:rPr lang="fa-IR" dirty="0" err="1" smtClean="0"/>
              <a:t>مالاسی</a:t>
            </a:r>
            <a:r>
              <a:rPr lang="fa-IR" dirty="0" smtClean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48E416-0867-456D-A132-87D1FBAB503D}" type="slidenum">
              <a:rPr lang="fa-IR" smtClean="0">
                <a:solidFill>
                  <a:prstClr val="black"/>
                </a:solidFill>
              </a:rPr>
              <a:pPr>
                <a:defRPr/>
              </a:pPr>
              <a:t>43</a:t>
            </a:fld>
            <a:endParaRPr lang="fa-I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759547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a-IR" dirty="0" smtClean="0"/>
              <a:t>روشی آسان و سریع و بدون نیاز به آموزش درکسب مهارت های شیردهی </a:t>
            </a:r>
          </a:p>
          <a:p>
            <a:r>
              <a:rPr lang="fa-IR" dirty="0" smtClean="0"/>
              <a:t>ایجاد واکنش ضد جاذبه و کمک به گرفتن پستان </a:t>
            </a:r>
          </a:p>
          <a:p>
            <a:r>
              <a:rPr lang="fa-IR" dirty="0" smtClean="0"/>
              <a:t>تحریک بهتر واکنش های نوزادی و گرفتن بدون کمک و خودبخود پستان با تماس اولیه چانه و دهان پر از هاله </a:t>
            </a:r>
          </a:p>
          <a:p>
            <a:r>
              <a:rPr lang="fa-IR" dirty="0" smtClean="0"/>
              <a:t>روش کمک کننده در مادری که در </a:t>
            </a:r>
            <a:r>
              <a:rPr lang="en-US" dirty="0" err="1" smtClean="0"/>
              <a:t>Latch_on</a:t>
            </a:r>
            <a:r>
              <a:rPr lang="en-US" dirty="0" smtClean="0"/>
              <a:t> </a:t>
            </a:r>
            <a:r>
              <a:rPr lang="fa-IR" dirty="0" smtClean="0"/>
              <a:t>اشکال دارد  </a:t>
            </a:r>
          </a:p>
          <a:p>
            <a:r>
              <a:rPr lang="fa-IR" dirty="0" smtClean="0"/>
              <a:t>مفید در جریان </a:t>
            </a:r>
            <a:r>
              <a:rPr lang="fa-IR" dirty="0" err="1" smtClean="0"/>
              <a:t>شیرزیاد</a:t>
            </a:r>
            <a:r>
              <a:rPr lang="fa-IR" dirty="0" smtClean="0"/>
              <a:t>، بعد </a:t>
            </a:r>
            <a:r>
              <a:rPr lang="fa-IR" dirty="0" err="1" smtClean="0"/>
              <a:t>اپیدورال</a:t>
            </a:r>
            <a:r>
              <a:rPr lang="fa-IR" dirty="0" smtClean="0"/>
              <a:t>. </a:t>
            </a:r>
            <a:r>
              <a:rPr lang="fa-IR" dirty="0" err="1" smtClean="0"/>
              <a:t>گازگرفتن</a:t>
            </a:r>
            <a:r>
              <a:rPr lang="fa-IR" dirty="0" smtClean="0"/>
              <a:t> یا </a:t>
            </a:r>
            <a:r>
              <a:rPr lang="fa-IR" dirty="0" err="1" smtClean="0"/>
              <a:t>بعقب</a:t>
            </a:r>
            <a:r>
              <a:rPr lang="fa-IR" dirty="0" smtClean="0"/>
              <a:t> کشیدن </a:t>
            </a:r>
            <a:r>
              <a:rPr lang="fa-IR" dirty="0" err="1" smtClean="0"/>
              <a:t>یاافتادن</a:t>
            </a:r>
            <a:r>
              <a:rPr lang="fa-IR" dirty="0" smtClean="0"/>
              <a:t> </a:t>
            </a:r>
            <a:r>
              <a:rPr lang="fa-IR" dirty="0" err="1" smtClean="0"/>
              <a:t>زبان،ترکومالاسی</a:t>
            </a:r>
            <a:r>
              <a:rPr lang="fa-IR" dirty="0" smtClean="0"/>
              <a:t> و </a:t>
            </a:r>
            <a:r>
              <a:rPr lang="fa-IR" dirty="0" err="1" smtClean="0"/>
              <a:t>لارنگو</a:t>
            </a:r>
            <a:r>
              <a:rPr lang="fa-IR" dirty="0" smtClean="0"/>
              <a:t> </a:t>
            </a:r>
            <a:r>
              <a:rPr lang="fa-IR" dirty="0" err="1" smtClean="0"/>
              <a:t>مالاسی</a:t>
            </a:r>
            <a:endParaRPr lang="fa-IR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48E416-0867-456D-A132-87D1FBAB503D}" type="slidenum">
              <a:rPr lang="fa-IR" smtClean="0"/>
              <a:pPr>
                <a:defRPr/>
              </a:pPr>
              <a:t>44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2426192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48E416-0867-456D-A132-87D1FBAB503D}" type="slidenum">
              <a:rPr lang="fa-IR" smtClean="0"/>
              <a:pPr>
                <a:defRPr/>
              </a:pPr>
              <a:t>5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85951609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a-IR" dirty="0" err="1" smtClean="0"/>
              <a:t>روشي</a:t>
            </a:r>
            <a:r>
              <a:rPr lang="fa-IR" dirty="0" smtClean="0"/>
              <a:t> </a:t>
            </a:r>
            <a:r>
              <a:rPr lang="fa-IR" dirty="0" err="1" smtClean="0"/>
              <a:t>مفيد</a:t>
            </a:r>
            <a:r>
              <a:rPr lang="fa-IR" dirty="0" smtClean="0"/>
              <a:t> </a:t>
            </a:r>
            <a:r>
              <a:rPr lang="fa-IR" dirty="0" err="1" smtClean="0"/>
              <a:t>براي</a:t>
            </a:r>
            <a:r>
              <a:rPr lang="fa-IR" dirty="0" smtClean="0"/>
              <a:t> </a:t>
            </a:r>
            <a:r>
              <a:rPr lang="fa-IR" dirty="0" err="1" smtClean="0"/>
              <a:t>شيرخواراني</a:t>
            </a:r>
            <a:r>
              <a:rPr lang="fa-IR" dirty="0" smtClean="0"/>
              <a:t> است </a:t>
            </a:r>
            <a:r>
              <a:rPr lang="fa-IR" dirty="0" err="1" smtClean="0"/>
              <a:t>كه</a:t>
            </a:r>
            <a:r>
              <a:rPr lang="fa-IR" dirty="0" smtClean="0"/>
              <a:t> </a:t>
            </a:r>
            <a:r>
              <a:rPr lang="fa-IR" b="1" dirty="0" smtClean="0"/>
              <a:t>در پستان گرفتن </a:t>
            </a:r>
            <a:r>
              <a:rPr lang="fa-IR" b="1" dirty="0" err="1" smtClean="0"/>
              <a:t>مشكل</a:t>
            </a:r>
            <a:r>
              <a:rPr lang="fa-IR" b="1" dirty="0" smtClean="0"/>
              <a:t> </a:t>
            </a:r>
            <a:r>
              <a:rPr lang="fa-IR" dirty="0" smtClean="0"/>
              <a:t>دارند . استفاده از </a:t>
            </a:r>
            <a:r>
              <a:rPr lang="fa-IR" dirty="0" err="1" smtClean="0"/>
              <a:t>اين</a:t>
            </a:r>
            <a:r>
              <a:rPr lang="fa-IR" dirty="0" smtClean="0"/>
              <a:t> روش در </a:t>
            </a:r>
            <a:r>
              <a:rPr lang="fa-IR" b="1" dirty="0" smtClean="0"/>
              <a:t>نوزادان نارس و کوچک که عضلات ش</a:t>
            </a:r>
            <a:r>
              <a:rPr lang="fa-IR" dirty="0" smtClean="0"/>
              <a:t>ل دارند و مادرانی که  </a:t>
            </a:r>
            <a:r>
              <a:rPr lang="fa-IR" b="1" dirty="0" err="1" smtClean="0"/>
              <a:t>نوك</a:t>
            </a:r>
            <a:r>
              <a:rPr lang="fa-IR" b="1" dirty="0" smtClean="0"/>
              <a:t> پستان شان آزرده شده </a:t>
            </a:r>
            <a:r>
              <a:rPr lang="fa-IR" dirty="0" err="1" smtClean="0"/>
              <a:t>بهترين</a:t>
            </a:r>
            <a:r>
              <a:rPr lang="fa-IR" dirty="0" smtClean="0"/>
              <a:t> روش </a:t>
            </a:r>
            <a:r>
              <a:rPr lang="fa-IR" dirty="0" err="1" smtClean="0"/>
              <a:t>شيردادن</a:t>
            </a:r>
            <a:r>
              <a:rPr lang="fa-IR" dirty="0" smtClean="0"/>
              <a:t> </a:t>
            </a:r>
            <a:r>
              <a:rPr lang="fa-IR" dirty="0" err="1" smtClean="0"/>
              <a:t>ميباشد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48E416-0867-456D-A132-87D1FBAB503D}" type="slidenum">
              <a:rPr lang="fa-IR" smtClean="0"/>
              <a:pPr>
                <a:defRPr/>
              </a:pPr>
              <a:t>47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71955161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a-IR" dirty="0" smtClean="0"/>
              <a:t>مثل </a:t>
            </a:r>
            <a:r>
              <a:rPr lang="fa-IR" b="1" dirty="0" smtClean="0"/>
              <a:t>بزرگ بودن پستانها </a:t>
            </a:r>
            <a:r>
              <a:rPr lang="fa-IR" b="1" dirty="0" err="1" smtClean="0"/>
              <a:t>يا</a:t>
            </a:r>
            <a:r>
              <a:rPr lang="fa-IR" b="1" dirty="0" smtClean="0"/>
              <a:t> </a:t>
            </a:r>
            <a:r>
              <a:rPr lang="fa-IR" b="1" dirty="0" err="1" smtClean="0"/>
              <a:t>نوك</a:t>
            </a:r>
            <a:r>
              <a:rPr lang="fa-IR" b="1" dirty="0" smtClean="0"/>
              <a:t> پستان صاف </a:t>
            </a:r>
            <a:r>
              <a:rPr lang="fa-IR" b="1" dirty="0" err="1" smtClean="0"/>
              <a:t>يا</a:t>
            </a:r>
            <a:r>
              <a:rPr lang="fa-IR" b="1" dirty="0" smtClean="0"/>
              <a:t> فرورفته، </a:t>
            </a:r>
            <a:r>
              <a:rPr lang="fa-IR" dirty="0" err="1" smtClean="0"/>
              <a:t>اين</a:t>
            </a:r>
            <a:r>
              <a:rPr lang="fa-IR" dirty="0" smtClean="0"/>
              <a:t> </a:t>
            </a:r>
            <a:r>
              <a:rPr lang="fa-IR" dirty="0" err="1" smtClean="0"/>
              <a:t>وضعيت</a:t>
            </a:r>
            <a:r>
              <a:rPr lang="fa-IR" dirty="0" smtClean="0"/>
              <a:t> ارجح است چون مادر </a:t>
            </a:r>
            <a:r>
              <a:rPr lang="fa-IR" dirty="0" err="1" smtClean="0"/>
              <a:t>ديد</a:t>
            </a:r>
            <a:r>
              <a:rPr lang="fa-IR" dirty="0" smtClean="0"/>
              <a:t> </a:t>
            </a:r>
            <a:r>
              <a:rPr lang="fa-IR" dirty="0" err="1" smtClean="0"/>
              <a:t>بهتري</a:t>
            </a:r>
            <a:r>
              <a:rPr lang="fa-IR" dirty="0" smtClean="0"/>
              <a:t> بر شيرخوار و </a:t>
            </a:r>
            <a:r>
              <a:rPr lang="fa-IR" dirty="0" err="1" smtClean="0"/>
              <a:t>كنترل</a:t>
            </a:r>
            <a:r>
              <a:rPr lang="fa-IR" dirty="0" smtClean="0"/>
              <a:t> </a:t>
            </a:r>
            <a:r>
              <a:rPr lang="fa-IR" dirty="0" err="1" smtClean="0"/>
              <a:t>بيشتري</a:t>
            </a:r>
            <a:r>
              <a:rPr lang="fa-IR" dirty="0" smtClean="0"/>
              <a:t> بر سر او دارد. </a:t>
            </a:r>
            <a:r>
              <a:rPr lang="fa-IR" dirty="0" err="1" smtClean="0"/>
              <a:t>اين</a:t>
            </a:r>
            <a:r>
              <a:rPr lang="fa-IR" dirty="0" smtClean="0"/>
              <a:t> </a:t>
            </a:r>
            <a:r>
              <a:rPr lang="fa-IR" dirty="0" err="1" smtClean="0"/>
              <a:t>وضعيت</a:t>
            </a:r>
            <a:r>
              <a:rPr lang="fa-IR" dirty="0" smtClean="0"/>
              <a:t> </a:t>
            </a:r>
            <a:r>
              <a:rPr lang="fa-IR" dirty="0" err="1" smtClean="0"/>
              <a:t>براي</a:t>
            </a:r>
            <a:r>
              <a:rPr lang="fa-IR" dirty="0" smtClean="0"/>
              <a:t> </a:t>
            </a:r>
            <a:r>
              <a:rPr lang="fa-IR" dirty="0" err="1" smtClean="0"/>
              <a:t>مادراني</a:t>
            </a:r>
            <a:r>
              <a:rPr lang="fa-IR" dirty="0" smtClean="0"/>
              <a:t> </a:t>
            </a:r>
            <a:r>
              <a:rPr lang="fa-IR" dirty="0" err="1" smtClean="0"/>
              <a:t>كه</a:t>
            </a:r>
            <a:r>
              <a:rPr lang="fa-IR" dirty="0" smtClean="0"/>
              <a:t> تحت عمل </a:t>
            </a:r>
            <a:r>
              <a:rPr lang="fa-IR" b="1" dirty="0" err="1" smtClean="0"/>
              <a:t>سزارين</a:t>
            </a:r>
            <a:r>
              <a:rPr lang="fa-IR" dirty="0" smtClean="0"/>
              <a:t> قرار گرفتهاند، </a:t>
            </a:r>
            <a:r>
              <a:rPr lang="fa-IR" dirty="0" err="1" smtClean="0"/>
              <a:t>ودر</a:t>
            </a:r>
            <a:r>
              <a:rPr lang="fa-IR" dirty="0" smtClean="0"/>
              <a:t> </a:t>
            </a:r>
            <a:r>
              <a:rPr lang="fa-IR" dirty="0" err="1" smtClean="0"/>
              <a:t>مواردي</a:t>
            </a:r>
            <a:r>
              <a:rPr lang="fa-IR" dirty="0" smtClean="0"/>
              <a:t> </a:t>
            </a:r>
            <a:r>
              <a:rPr lang="fa-IR" dirty="0" err="1" smtClean="0"/>
              <a:t>كه</a:t>
            </a:r>
            <a:r>
              <a:rPr lang="fa-IR" dirty="0" smtClean="0"/>
              <a:t> </a:t>
            </a:r>
            <a:r>
              <a:rPr lang="fa-IR" b="1" dirty="0" smtClean="0"/>
              <a:t>بچه خواب آلود </a:t>
            </a:r>
            <a:r>
              <a:rPr lang="fa-IR" dirty="0" smtClean="0"/>
              <a:t>است </a:t>
            </a:r>
            <a:r>
              <a:rPr lang="fa-IR" dirty="0" err="1" smtClean="0"/>
              <a:t>يا</a:t>
            </a:r>
            <a:r>
              <a:rPr lang="fa-IR" dirty="0" smtClean="0"/>
              <a:t> در </a:t>
            </a:r>
            <a:r>
              <a:rPr lang="fa-IR" dirty="0" err="1" smtClean="0"/>
              <a:t>يادگيري</a:t>
            </a:r>
            <a:r>
              <a:rPr lang="fa-IR" dirty="0" smtClean="0"/>
              <a:t> </a:t>
            </a:r>
            <a:r>
              <a:rPr lang="fa-IR" dirty="0" err="1" smtClean="0"/>
              <a:t>تغذيه</a:t>
            </a:r>
            <a:r>
              <a:rPr lang="fa-IR" dirty="0" smtClean="0"/>
              <a:t> با </a:t>
            </a:r>
            <a:r>
              <a:rPr lang="fa-IR" dirty="0" err="1" smtClean="0"/>
              <a:t>شيرمادر</a:t>
            </a:r>
            <a:r>
              <a:rPr lang="fa-IR" dirty="0" smtClean="0"/>
              <a:t> </a:t>
            </a:r>
            <a:r>
              <a:rPr lang="fa-IR" dirty="0" err="1" smtClean="0"/>
              <a:t>مشكل</a:t>
            </a:r>
            <a:r>
              <a:rPr lang="fa-IR" dirty="0" smtClean="0"/>
              <a:t> دارد، </a:t>
            </a:r>
            <a:r>
              <a:rPr lang="fa-IR" dirty="0" err="1" smtClean="0"/>
              <a:t>همچنين</a:t>
            </a:r>
            <a:r>
              <a:rPr lang="fa-IR" dirty="0" smtClean="0"/>
              <a:t> </a:t>
            </a:r>
            <a:r>
              <a:rPr lang="fa-IR" dirty="0" err="1" smtClean="0"/>
              <a:t>براي</a:t>
            </a:r>
            <a:r>
              <a:rPr lang="fa-IR" dirty="0" smtClean="0"/>
              <a:t> </a:t>
            </a:r>
            <a:r>
              <a:rPr lang="fa-IR" dirty="0" err="1" smtClean="0"/>
              <a:t>كودكان</a:t>
            </a:r>
            <a:r>
              <a:rPr lang="fa-IR" dirty="0" smtClean="0"/>
              <a:t> </a:t>
            </a:r>
            <a:r>
              <a:rPr lang="fa-IR" b="1" dirty="0" smtClean="0"/>
              <a:t>نارس و دو قلو </a:t>
            </a:r>
            <a:r>
              <a:rPr lang="fa-IR" dirty="0" smtClean="0"/>
              <a:t>و </a:t>
            </a:r>
            <a:r>
              <a:rPr lang="fa-IR" dirty="0" err="1" smtClean="0"/>
              <a:t>كودكاني</a:t>
            </a:r>
            <a:r>
              <a:rPr lang="fa-IR" dirty="0" smtClean="0"/>
              <a:t> </a:t>
            </a:r>
            <a:r>
              <a:rPr lang="fa-IR" dirty="0" err="1" smtClean="0"/>
              <a:t>كه</a:t>
            </a:r>
            <a:r>
              <a:rPr lang="fa-IR" dirty="0" smtClean="0"/>
              <a:t> </a:t>
            </a:r>
            <a:r>
              <a:rPr lang="fa-IR" b="1" dirty="0" smtClean="0"/>
              <a:t>مكيدن </a:t>
            </a:r>
            <a:r>
              <a:rPr lang="fa-IR" b="1" dirty="0" err="1" smtClean="0"/>
              <a:t>ضعيف</a:t>
            </a:r>
            <a:r>
              <a:rPr lang="fa-IR" b="1" dirty="0" smtClean="0"/>
              <a:t> دارند</a:t>
            </a:r>
            <a:r>
              <a:rPr lang="fa-IR" dirty="0" smtClean="0"/>
              <a:t>، </a:t>
            </a:r>
            <a:r>
              <a:rPr lang="fa-IR" dirty="0" err="1" smtClean="0"/>
              <a:t>مفيد</a:t>
            </a:r>
            <a:r>
              <a:rPr lang="fa-IR" dirty="0" smtClean="0"/>
              <a:t> </a:t>
            </a:r>
            <a:r>
              <a:rPr lang="fa-IR" dirty="0" err="1" smtClean="0"/>
              <a:t>ميباشد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48E416-0867-456D-A132-87D1FBAB503D}" type="slidenum">
              <a:rPr lang="fa-IR" smtClean="0"/>
              <a:pPr>
                <a:defRPr/>
              </a:pPr>
              <a:t>48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99330719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a-IR" dirty="0" smtClean="0"/>
              <a:t>مفید در جریان </a:t>
            </a:r>
            <a:r>
              <a:rPr lang="fa-IR" dirty="0" err="1" smtClean="0"/>
              <a:t>شیرزیاد</a:t>
            </a:r>
            <a:r>
              <a:rPr lang="fa-IR" dirty="0" smtClean="0"/>
              <a:t>، </a:t>
            </a:r>
            <a:r>
              <a:rPr lang="fa-IR" dirty="0" err="1" smtClean="0"/>
              <a:t>گازگرفتن</a:t>
            </a:r>
            <a:r>
              <a:rPr lang="fa-IR" dirty="0" smtClean="0"/>
              <a:t> یا </a:t>
            </a:r>
            <a:r>
              <a:rPr lang="fa-IR" dirty="0" err="1" smtClean="0"/>
              <a:t>بعقب</a:t>
            </a:r>
            <a:r>
              <a:rPr lang="fa-IR" dirty="0" smtClean="0"/>
              <a:t> افتادن </a:t>
            </a:r>
            <a:r>
              <a:rPr lang="fa-IR" dirty="0" err="1" smtClean="0"/>
              <a:t>زبان،ترکومالاسی</a:t>
            </a:r>
            <a:r>
              <a:rPr lang="fa-IR" dirty="0" smtClean="0"/>
              <a:t> و </a:t>
            </a:r>
            <a:r>
              <a:rPr lang="fa-IR" dirty="0" err="1" smtClean="0"/>
              <a:t>لارنگو</a:t>
            </a:r>
            <a:r>
              <a:rPr lang="fa-IR" dirty="0" smtClean="0"/>
              <a:t> </a:t>
            </a:r>
            <a:r>
              <a:rPr lang="fa-IR" dirty="0" err="1" smtClean="0"/>
              <a:t>مالاسی</a:t>
            </a:r>
            <a:r>
              <a:rPr lang="fa-IR" dirty="0" smtClean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48E416-0867-456D-A132-87D1FBAB503D}" type="slidenum">
              <a:rPr lang="fa-IR" smtClean="0"/>
              <a:pPr>
                <a:defRPr/>
              </a:pPr>
              <a:t>50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58759547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48E416-0867-456D-A132-87D1FBAB503D}" type="slidenum">
              <a:rPr lang="fa-IR" smtClean="0">
                <a:solidFill>
                  <a:prstClr val="black"/>
                </a:solidFill>
              </a:rPr>
              <a:pPr>
                <a:defRPr/>
              </a:pPr>
              <a:t>52</a:t>
            </a:fld>
            <a:endParaRPr lang="fa-I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855115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48E416-0867-456D-A132-87D1FBAB503D}" type="slidenum">
              <a:rPr lang="fa-IR" smtClean="0"/>
              <a:pPr>
                <a:defRPr/>
              </a:pPr>
              <a:t>53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72855115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48E416-0867-456D-A132-87D1FBAB503D}" type="slidenum">
              <a:rPr lang="fa-IR" smtClean="0"/>
              <a:pPr>
                <a:defRPr/>
              </a:pPr>
              <a:t>55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70319365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48E416-0867-456D-A132-87D1FBAB503D}" type="slidenum">
              <a:rPr lang="fa-IR" smtClean="0"/>
              <a:pPr>
                <a:defRPr/>
              </a:pPr>
              <a:t>56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5145649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48E416-0867-456D-A132-87D1FBAB503D}" type="slidenum">
              <a:rPr lang="fa-IR" smtClean="0">
                <a:solidFill>
                  <a:prstClr val="black"/>
                </a:solidFill>
              </a:rPr>
              <a:pPr>
                <a:defRPr/>
              </a:pPr>
              <a:t>57</a:t>
            </a:fld>
            <a:endParaRPr lang="fa-I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45649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4ECD81-939C-4CA5-BF2A-70CF41977FC2}" type="slidenum">
              <a:rPr lang="en-US" smtClean="0">
                <a:solidFill>
                  <a:prstClr val="black"/>
                </a:solidFill>
              </a:rPr>
              <a:pPr/>
              <a:t>60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734126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48E416-0867-456D-A132-87D1FBAB503D}" type="slidenum">
              <a:rPr lang="fa-IR" smtClean="0"/>
              <a:pPr>
                <a:defRPr/>
              </a:pPr>
              <a:t>62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5616873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48E416-0867-456D-A132-87D1FBAB503D}" type="slidenum">
              <a:rPr lang="fa-IR" smtClean="0"/>
              <a:pPr>
                <a:defRPr/>
              </a:pPr>
              <a:t>7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1720096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48E416-0867-456D-A132-87D1FBAB503D}" type="slidenum">
              <a:rPr lang="fa-IR" smtClean="0">
                <a:solidFill>
                  <a:prstClr val="black"/>
                </a:solidFill>
              </a:rPr>
              <a:pPr>
                <a:defRPr/>
              </a:pPr>
              <a:t>8</a:t>
            </a:fld>
            <a:endParaRPr lang="fa-I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16295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48E416-0867-456D-A132-87D1FBAB503D}" type="slidenum">
              <a:rPr lang="fa-IR" smtClean="0"/>
              <a:pPr>
                <a:defRPr/>
              </a:pPr>
              <a:t>11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5003247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48E416-0867-456D-A132-87D1FBAB503D}" type="slidenum">
              <a:rPr lang="fa-IR" smtClean="0">
                <a:solidFill>
                  <a:prstClr val="black"/>
                </a:solidFill>
              </a:rPr>
              <a:pPr>
                <a:defRPr/>
              </a:pPr>
              <a:t>15</a:t>
            </a:fld>
            <a:endParaRPr lang="fa-I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62103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48E416-0867-456D-A132-87D1FBAB503D}" type="slidenum">
              <a:rPr lang="fa-IR" smtClean="0"/>
              <a:pPr>
                <a:defRPr/>
              </a:pPr>
              <a:t>16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9825431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r>
              <a:rPr lang="en-US" dirty="0" err="1" smtClean="0"/>
              <a:t>Th</a:t>
            </a:r>
            <a:r>
              <a:rPr lang="en-US" dirty="0" smtClean="0"/>
              <a:t> e Dancer ha </a:t>
            </a:r>
            <a:r>
              <a:rPr lang="en-US" dirty="0" err="1" smtClean="0"/>
              <a:t>nd</a:t>
            </a:r>
            <a:r>
              <a:rPr lang="en-US" dirty="0" smtClean="0"/>
              <a:t> </a:t>
            </a:r>
            <a:r>
              <a:rPr lang="en-US" dirty="0" err="1" smtClean="0"/>
              <a:t>positio</a:t>
            </a:r>
            <a:r>
              <a:rPr lang="en-US" dirty="0" smtClean="0"/>
              <a:t> n (D </a:t>
            </a:r>
            <a:r>
              <a:rPr lang="en-US" dirty="0" err="1" smtClean="0"/>
              <a:t>anner</a:t>
            </a:r>
            <a:r>
              <a:rPr lang="en-US" dirty="0" smtClean="0"/>
              <a:t>, 1 9 9 2 ) ca n benefit ma </a:t>
            </a:r>
            <a:r>
              <a:rPr lang="en-US" dirty="0" err="1" smtClean="0"/>
              <a:t>ny</a:t>
            </a:r>
            <a:r>
              <a:rPr lang="en-US" dirty="0" smtClean="0"/>
              <a:t> of </a:t>
            </a:r>
            <a:r>
              <a:rPr lang="en-US" dirty="0" err="1" smtClean="0"/>
              <a:t>th</a:t>
            </a:r>
            <a:r>
              <a:rPr lang="en-US" dirty="0" smtClean="0"/>
              <a:t> e s e </a:t>
            </a:r>
            <a:r>
              <a:rPr lang="en-US" dirty="0" err="1" smtClean="0"/>
              <a:t>bab</a:t>
            </a:r>
            <a:r>
              <a:rPr lang="en-US" dirty="0" smtClean="0"/>
              <a:t> </a:t>
            </a:r>
            <a:r>
              <a:rPr lang="en-US" dirty="0" err="1" smtClean="0"/>
              <a:t>ie</a:t>
            </a:r>
            <a:r>
              <a:rPr lang="en-US" dirty="0" smtClean="0"/>
              <a:t> s </a:t>
            </a:r>
          </a:p>
          <a:p>
            <a:pPr algn="l" rtl="0"/>
            <a:r>
              <a:rPr lang="en-US" dirty="0" err="1" smtClean="0"/>
              <a:t>becau</a:t>
            </a:r>
            <a:r>
              <a:rPr lang="en-US" dirty="0" smtClean="0"/>
              <a:t> se </a:t>
            </a:r>
            <a:r>
              <a:rPr lang="en-US" dirty="0" err="1" smtClean="0"/>
              <a:t>i</a:t>
            </a:r>
            <a:r>
              <a:rPr lang="en-US" dirty="0" smtClean="0"/>
              <a:t> t </a:t>
            </a:r>
            <a:r>
              <a:rPr lang="en-US" dirty="0" err="1" smtClean="0"/>
              <a:t>st</a:t>
            </a:r>
            <a:r>
              <a:rPr lang="en-US" dirty="0" smtClean="0"/>
              <a:t> a </a:t>
            </a:r>
            <a:r>
              <a:rPr lang="en-US" dirty="0" err="1" smtClean="0"/>
              <a:t>bil</a:t>
            </a:r>
            <a:r>
              <a:rPr lang="en-US" dirty="0" smtClean="0"/>
              <a:t> </a:t>
            </a:r>
            <a:r>
              <a:rPr lang="en-US" dirty="0" err="1" smtClean="0"/>
              <a:t>izes</a:t>
            </a:r>
            <a:r>
              <a:rPr lang="en-US" dirty="0" smtClean="0"/>
              <a:t> t h e jaw a </a:t>
            </a:r>
            <a:r>
              <a:rPr lang="en-US" dirty="0" err="1" smtClean="0"/>
              <a:t>nd</a:t>
            </a:r>
            <a:r>
              <a:rPr lang="en-US" dirty="0" smtClean="0"/>
              <a:t> s </a:t>
            </a:r>
            <a:r>
              <a:rPr lang="en-US" dirty="0" err="1" smtClean="0"/>
              <a:t>upports</a:t>
            </a:r>
            <a:r>
              <a:rPr lang="en-US" dirty="0" smtClean="0"/>
              <a:t> t he ma </a:t>
            </a:r>
            <a:r>
              <a:rPr lang="en-US" dirty="0" err="1" smtClean="0"/>
              <a:t>ss</a:t>
            </a:r>
            <a:r>
              <a:rPr lang="en-US" dirty="0" smtClean="0"/>
              <a:t> et e r muscles , </a:t>
            </a:r>
            <a:r>
              <a:rPr lang="en-US" dirty="0" err="1" smtClean="0"/>
              <a:t>wh</a:t>
            </a:r>
            <a:r>
              <a:rPr lang="en-US" dirty="0" smtClean="0"/>
              <a:t> </a:t>
            </a:r>
            <a:r>
              <a:rPr lang="en-US" dirty="0" err="1" smtClean="0"/>
              <a:t>i</a:t>
            </a:r>
            <a:r>
              <a:rPr lang="en-US" dirty="0" smtClean="0"/>
              <a:t> c h</a:t>
            </a:r>
          </a:p>
          <a:p>
            <a:pPr algn="l" rtl="0"/>
            <a:r>
              <a:rPr lang="en-US" dirty="0" err="1" smtClean="0"/>
              <a:t>dec</a:t>
            </a:r>
            <a:r>
              <a:rPr lang="en-US" dirty="0" smtClean="0"/>
              <a:t> re a se s the 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ntra</a:t>
            </a:r>
            <a:r>
              <a:rPr lang="en-US" dirty="0" smtClean="0"/>
              <a:t>-oral s pace a </a:t>
            </a:r>
            <a:r>
              <a:rPr lang="en-US" dirty="0" err="1" smtClean="0"/>
              <a:t>nd</a:t>
            </a:r>
            <a:r>
              <a:rPr lang="en-US" dirty="0" smtClean="0"/>
              <a:t> e </a:t>
            </a:r>
            <a:r>
              <a:rPr lang="en-US" dirty="0" err="1" smtClean="0"/>
              <a:t>nhances</a:t>
            </a:r>
            <a:r>
              <a:rPr lang="en-US" dirty="0" smtClean="0"/>
              <a:t> </a:t>
            </a:r>
            <a:r>
              <a:rPr lang="en-US" dirty="0" err="1" smtClean="0"/>
              <a:t>th</a:t>
            </a:r>
            <a:r>
              <a:rPr lang="en-US" dirty="0" smtClean="0"/>
              <a:t> e </a:t>
            </a:r>
            <a:r>
              <a:rPr lang="en-US" dirty="0" err="1" smtClean="0"/>
              <a:t>ge</a:t>
            </a:r>
            <a:r>
              <a:rPr lang="en-US" dirty="0" smtClean="0"/>
              <a:t> ne </a:t>
            </a:r>
            <a:r>
              <a:rPr lang="en-US" dirty="0" err="1" smtClean="0"/>
              <a:t>ra</a:t>
            </a:r>
            <a:r>
              <a:rPr lang="en-US" dirty="0" smtClean="0"/>
              <a:t> t </a:t>
            </a:r>
            <a:r>
              <a:rPr lang="en-US" dirty="0" err="1" smtClean="0"/>
              <a:t>i</a:t>
            </a:r>
            <a:r>
              <a:rPr lang="en-US" dirty="0" smtClean="0"/>
              <a:t> on of </a:t>
            </a:r>
            <a:r>
              <a:rPr lang="en-US" dirty="0" err="1" smtClean="0"/>
              <a:t>nega</a:t>
            </a:r>
            <a:r>
              <a:rPr lang="en-US" dirty="0" smtClean="0"/>
              <a:t> t 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ve</a:t>
            </a:r>
            <a:r>
              <a:rPr lang="en-US" dirty="0" smtClean="0"/>
              <a:t> </a:t>
            </a:r>
          </a:p>
          <a:p>
            <a:pPr algn="l" rtl="0"/>
            <a:r>
              <a:rPr lang="en-US" dirty="0" smtClean="0"/>
              <a:t>pressure.</a:t>
            </a:r>
          </a:p>
          <a:p>
            <a:pPr algn="l" rtl="0"/>
            <a:r>
              <a:rPr lang="en-US" dirty="0" err="1" smtClean="0"/>
              <a:t>i</a:t>
            </a:r>
            <a:r>
              <a:rPr lang="en-US" dirty="0" smtClean="0"/>
              <a:t>. The </a:t>
            </a:r>
            <a:r>
              <a:rPr lang="en-US" dirty="0" err="1" smtClean="0"/>
              <a:t>brea</a:t>
            </a:r>
            <a:r>
              <a:rPr lang="en-US" dirty="0" smtClean="0"/>
              <a:t> </a:t>
            </a:r>
            <a:r>
              <a:rPr lang="en-US" dirty="0" err="1" smtClean="0"/>
              <a:t>st</a:t>
            </a:r>
            <a:r>
              <a:rPr lang="en-US" dirty="0" smtClean="0"/>
              <a:t> is s </a:t>
            </a:r>
            <a:r>
              <a:rPr lang="en-US" dirty="0" err="1" smtClean="0"/>
              <a:t>upported</a:t>
            </a:r>
            <a:r>
              <a:rPr lang="en-US" dirty="0" smtClean="0"/>
              <a:t> b y t he </a:t>
            </a:r>
            <a:r>
              <a:rPr lang="en-US" dirty="0" err="1" smtClean="0"/>
              <a:t>thir</a:t>
            </a:r>
            <a:r>
              <a:rPr lang="en-US" dirty="0" smtClean="0"/>
              <a:t> d , fourth, a </a:t>
            </a:r>
            <a:r>
              <a:rPr lang="en-US" dirty="0" err="1" smtClean="0"/>
              <a:t>nd</a:t>
            </a:r>
            <a:r>
              <a:rPr lang="en-US" dirty="0" smtClean="0"/>
              <a:t> fifth fi </a:t>
            </a:r>
            <a:r>
              <a:rPr lang="en-US" dirty="0" err="1" smtClean="0"/>
              <a:t>ngers</a:t>
            </a:r>
            <a:r>
              <a:rPr lang="en-US" dirty="0" smtClean="0"/>
              <a:t> so t h at t he </a:t>
            </a:r>
          </a:p>
          <a:p>
            <a:pPr algn="l" rtl="0"/>
            <a:r>
              <a:rPr lang="en-US" dirty="0" smtClean="0"/>
              <a:t>we bb in g b e twee n </a:t>
            </a:r>
            <a:r>
              <a:rPr lang="en-US" dirty="0" err="1" smtClean="0"/>
              <a:t>th</a:t>
            </a:r>
            <a:r>
              <a:rPr lang="en-US" dirty="0" smtClean="0"/>
              <a:t> e </a:t>
            </a:r>
            <a:r>
              <a:rPr lang="en-US" dirty="0" err="1" smtClean="0"/>
              <a:t>th</a:t>
            </a:r>
            <a:r>
              <a:rPr lang="en-US" dirty="0" smtClean="0"/>
              <a:t> u </a:t>
            </a:r>
            <a:r>
              <a:rPr lang="en-US" dirty="0" err="1" smtClean="0"/>
              <a:t>mb</a:t>
            </a:r>
            <a:r>
              <a:rPr lang="en-US" dirty="0" smtClean="0"/>
              <a:t> and index fin g </a:t>
            </a:r>
            <a:r>
              <a:rPr lang="en-US" dirty="0" err="1" smtClean="0"/>
              <a:t>er</a:t>
            </a:r>
            <a:r>
              <a:rPr lang="en-US" dirty="0" smtClean="0"/>
              <a:t> forms a U- s h a </a:t>
            </a:r>
            <a:r>
              <a:rPr lang="en-US" dirty="0" err="1" smtClean="0"/>
              <a:t>pe</a:t>
            </a:r>
            <a:r>
              <a:rPr lang="en-US" dirty="0" smtClean="0"/>
              <a:t> d cu p on</a:t>
            </a:r>
          </a:p>
          <a:p>
            <a:pPr algn="l" rtl="0"/>
            <a:r>
              <a:rPr lang="en-US" dirty="0" smtClean="0"/>
              <a:t>w </a:t>
            </a:r>
            <a:r>
              <a:rPr lang="en-US" dirty="0" err="1" smtClean="0"/>
              <a:t>hich</a:t>
            </a:r>
            <a:r>
              <a:rPr lang="en-US" dirty="0" smtClean="0"/>
              <a:t> t he </a:t>
            </a:r>
            <a:r>
              <a:rPr lang="en-US" dirty="0" err="1" smtClean="0"/>
              <a:t>bab</a:t>
            </a:r>
            <a:r>
              <a:rPr lang="en-US" dirty="0" smtClean="0"/>
              <a:t> y ' s </a:t>
            </a:r>
            <a:r>
              <a:rPr lang="en-US" dirty="0" err="1" smtClean="0"/>
              <a:t>ch</a:t>
            </a:r>
            <a:r>
              <a:rPr lang="en-US" dirty="0" smtClean="0"/>
              <a:t> </a:t>
            </a:r>
            <a:r>
              <a:rPr lang="en-US" dirty="0" err="1" smtClean="0"/>
              <a:t>i</a:t>
            </a:r>
            <a:r>
              <a:rPr lang="en-US" dirty="0" smtClean="0"/>
              <a:t> n rests. </a:t>
            </a:r>
          </a:p>
          <a:p>
            <a:pPr algn="l" rtl="0"/>
            <a:r>
              <a:rPr lang="en-US" dirty="0" smtClean="0"/>
              <a:t>ii. The </a:t>
            </a:r>
            <a:r>
              <a:rPr lang="en-US" dirty="0" err="1" smtClean="0"/>
              <a:t>th</a:t>
            </a:r>
            <a:r>
              <a:rPr lang="en-US" dirty="0" smtClean="0"/>
              <a:t> </a:t>
            </a:r>
            <a:r>
              <a:rPr lang="en-US" dirty="0" err="1" smtClean="0"/>
              <a:t>umb</a:t>
            </a:r>
            <a:r>
              <a:rPr lang="en-US" dirty="0" smtClean="0"/>
              <a:t> a </a:t>
            </a:r>
            <a:r>
              <a:rPr lang="en-US" dirty="0" err="1" smtClean="0"/>
              <a:t>nd</a:t>
            </a:r>
            <a:r>
              <a:rPr lang="en-US" dirty="0" smtClean="0"/>
              <a:t> </a:t>
            </a:r>
            <a:r>
              <a:rPr lang="en-US" dirty="0" err="1" smtClean="0"/>
              <a:t>inde</a:t>
            </a:r>
            <a:r>
              <a:rPr lang="en-US" dirty="0" smtClean="0"/>
              <a:t> x </a:t>
            </a:r>
            <a:r>
              <a:rPr lang="en-US" dirty="0" err="1" smtClean="0"/>
              <a:t>finge</a:t>
            </a:r>
            <a:r>
              <a:rPr lang="en-US" dirty="0" smtClean="0"/>
              <a:t> r support t he cheek s w </a:t>
            </a:r>
            <a:r>
              <a:rPr lang="en-US" dirty="0" err="1" smtClean="0"/>
              <a:t>ith</a:t>
            </a:r>
            <a:r>
              <a:rPr lang="en-US" dirty="0" smtClean="0"/>
              <a:t> </a:t>
            </a:r>
            <a:r>
              <a:rPr lang="en-US" dirty="0" err="1" smtClean="0"/>
              <a:t>ge</a:t>
            </a:r>
            <a:r>
              <a:rPr lang="en-US" dirty="0" smtClean="0"/>
              <a:t> </a:t>
            </a:r>
            <a:r>
              <a:rPr lang="en-US" dirty="0" err="1" smtClean="0"/>
              <a:t>ntle</a:t>
            </a:r>
            <a:r>
              <a:rPr lang="en-US" dirty="0" smtClean="0"/>
              <a:t> t </a:t>
            </a:r>
            <a:r>
              <a:rPr lang="en-US" dirty="0" err="1" smtClean="0"/>
              <a:t>rac</a:t>
            </a:r>
            <a:r>
              <a:rPr lang="en-US" dirty="0" smtClean="0"/>
              <a:t> t </a:t>
            </a:r>
            <a:r>
              <a:rPr lang="en-US" dirty="0" err="1" smtClean="0"/>
              <a:t>i</a:t>
            </a:r>
            <a:r>
              <a:rPr lang="en-US" dirty="0" smtClean="0"/>
              <a:t> on</a:t>
            </a:r>
          </a:p>
          <a:p>
            <a:pPr algn="l" rtl="0"/>
            <a:r>
              <a:rPr lang="en-US" dirty="0" smtClean="0"/>
              <a:t>toward t h e corner of t h e li </a:t>
            </a:r>
            <a:r>
              <a:rPr lang="en-US" dirty="0" err="1" smtClean="0"/>
              <a:t>ps</a:t>
            </a:r>
            <a:r>
              <a:rPr lang="en-US" dirty="0" smtClean="0"/>
              <a:t> . </a:t>
            </a:r>
          </a:p>
          <a:p>
            <a:pPr algn="l"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48E416-0867-456D-A132-87D1FBAB503D}" type="slidenum">
              <a:rPr lang="fa-IR" smtClean="0"/>
              <a:pPr>
                <a:defRPr/>
              </a:pPr>
              <a:t>19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0662103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3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5.png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themeOverride" Target="../theme/themeOverride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themeOverride" Target="../theme/themeOverride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themeOverride" Target="../theme/themeOverride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7.xml"/><Relationship Id="rId1" Type="http://schemas.openxmlformats.org/officeDocument/2006/relationships/themeOverride" Target="../theme/themeOverride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5.png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8.xml"/><Relationship Id="rId1" Type="http://schemas.openxmlformats.org/officeDocument/2006/relationships/themeOverride" Target="../theme/themeOverride9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8.xml"/><Relationship Id="rId1" Type="http://schemas.openxmlformats.org/officeDocument/2006/relationships/themeOverride" Target="../theme/themeOverride10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8.xml"/><Relationship Id="rId1" Type="http://schemas.openxmlformats.org/officeDocument/2006/relationships/themeOverride" Target="../theme/themeOverride1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8.xml"/><Relationship Id="rId1" Type="http://schemas.openxmlformats.org/officeDocument/2006/relationships/themeOverride" Target="../theme/themeOverride1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7.gif"/><Relationship Id="rId4" Type="http://schemas.openxmlformats.org/officeDocument/2006/relationships/image" Target="../media/image5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4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9.xml"/><Relationship Id="rId1" Type="http://schemas.openxmlformats.org/officeDocument/2006/relationships/themeOverride" Target="../theme/themeOverride13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9.xml"/><Relationship Id="rId1" Type="http://schemas.openxmlformats.org/officeDocument/2006/relationships/themeOverride" Target="../theme/themeOverride14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9.xml"/><Relationship Id="rId1" Type="http://schemas.openxmlformats.org/officeDocument/2006/relationships/themeOverride" Target="../theme/themeOverride1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9.xml"/><Relationship Id="rId1" Type="http://schemas.openxmlformats.org/officeDocument/2006/relationships/themeOverride" Target="../theme/themeOverride16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Triangle 3"/>
          <p:cNvSpPr/>
          <p:nvPr/>
        </p:nvSpPr>
        <p:spPr>
          <a:xfrm>
            <a:off x="0" y="4664075"/>
            <a:ext cx="9150350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5" name="Group 18"/>
          <p:cNvGrpSpPr>
            <a:grpSpLocks/>
          </p:cNvGrpSpPr>
          <p:nvPr/>
        </p:nvGrpSpPr>
        <p:grpSpPr bwMode="auto">
          <a:xfrm>
            <a:off x="-3175" y="4953000"/>
            <a:ext cx="9147175" cy="1911350"/>
            <a:chOff x="-3765" y="4832896"/>
            <a:chExt cx="9147765" cy="2032192"/>
          </a:xfrm>
        </p:grpSpPr>
        <p:sp>
          <p:nvSpPr>
            <p:cNvPr id="6" name="Freeform 19"/>
            <p:cNvSpPr>
              <a:spLocks/>
            </p:cNvSpPr>
            <p:nvPr/>
          </p:nvSpPr>
          <p:spPr bwMode="auto">
            <a:xfrm>
              <a:off x="1687032" y="4832896"/>
              <a:ext cx="7456968" cy="51817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extLst/>
            </a:lstStyle>
            <a:p>
              <a:pPr algn="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7" name="Freeform 20"/>
            <p:cNvSpPr>
              <a:spLocks/>
            </p:cNvSpPr>
            <p:nvPr/>
          </p:nvSpPr>
          <p:spPr bwMode="auto">
            <a:xfrm>
              <a:off x="35926" y="5135025"/>
              <a:ext cx="9108074" cy="838869"/>
            </a:xfrm>
            <a:custGeom>
              <a:avLst/>
              <a:gdLst>
                <a:gd name="T0" fmla="*/ 0 w 5760"/>
                <a:gd name="T1" fmla="*/ 0 h 528"/>
                <a:gd name="T2" fmla="*/ 5760 w 5760"/>
                <a:gd name="T3" fmla="*/ 0 h 528"/>
                <a:gd name="T4" fmla="*/ 5760 w 5760"/>
                <a:gd name="T5" fmla="*/ 528 h 528"/>
                <a:gd name="T6" fmla="*/ 48 w 5760"/>
                <a:gd name="T7" fmla="*/ 0 h 52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760"/>
                <a:gd name="T13" fmla="*/ 0 h 528"/>
                <a:gd name="T14" fmla="*/ 5760 w 5760"/>
                <a:gd name="T15" fmla="*/ 528 h 52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fa-IR"/>
            </a:p>
          </p:txBody>
        </p:sp>
        <p:sp>
          <p:nvSpPr>
            <p:cNvPr id="8" name="Freeform 21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10" name="Straight Connector 22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Picture 23" descr="MOH logo.bmp"/>
          <p:cNvPicPr>
            <a:picLocks noChangeAspect="1"/>
          </p:cNvPicPr>
          <p:nvPr userDrawn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" y="5257800"/>
            <a:ext cx="1482725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4" descr="logo final moavenat copy.tif"/>
          <p:cNvPicPr>
            <a:picLocks noChangeAspect="1"/>
          </p:cNvPicPr>
          <p:nvPr userDrawn="1"/>
        </p:nvPicPr>
        <p:blipFill>
          <a:blip r:embed="rId4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4" b="24445"/>
          <a:stretch>
            <a:fillRect/>
          </a:stretch>
        </p:blipFill>
        <p:spPr bwMode="auto">
          <a:xfrm>
            <a:off x="3629098" y="304800"/>
            <a:ext cx="1636713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anchor="b"/>
          <a:lstStyle>
            <a:lvl1pPr algn="ctr">
              <a:defRPr sz="4800" b="1">
                <a:solidFill>
                  <a:schemeClr val="tx2"/>
                </a:solidFill>
                <a:effectLst/>
                <a:cs typeface="B Yagut" pitchFamily="2" charset="-78"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ctr">
              <a:buNone/>
              <a:defRPr b="1">
                <a:solidFill>
                  <a:schemeClr val="tx2"/>
                </a:solidFill>
                <a:cs typeface="B Yagut" pitchFamily="2" charset="-78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29871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/>
          <a:lstStyle>
            <a:lvl1pPr algn="r" rtl="1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84BB55B-7E47-4195-A2B7-D04E507ACA1E}" type="slidenum">
              <a:rPr lang="fa-IR"/>
              <a:pPr>
                <a:defRPr/>
              </a:pPr>
              <a:t>‹#›</a:t>
            </a:fld>
            <a:endParaRPr lang="fa-IR"/>
          </a:p>
        </p:txBody>
      </p:sp>
      <p:sp>
        <p:nvSpPr>
          <p:cNvPr id="7" name="Footer Placeholder 4"/>
          <p:cNvSpPr txBox="1">
            <a:spLocks/>
          </p:cNvSpPr>
          <p:nvPr userDrawn="1"/>
        </p:nvSpPr>
        <p:spPr>
          <a:xfrm>
            <a:off x="6372200" y="6492875"/>
            <a:ext cx="2351087" cy="365125"/>
          </a:xfrm>
          <a:prstGeom prst="rect">
            <a:avLst/>
          </a:prstGeom>
        </p:spPr>
        <p:txBody>
          <a:bodyPr/>
          <a:lstStyle>
            <a:defPPr>
              <a:defRPr lang="fa-IR"/>
            </a:defPPr>
            <a:lvl1pPr algn="ctr" rtl="1" fontAlgn="auto">
              <a:spcBef>
                <a:spcPts val="0"/>
              </a:spcBef>
              <a:spcAft>
                <a:spcPts val="0"/>
              </a:spcAft>
              <a:defRPr sz="1200" b="1" kern="1200">
                <a:solidFill>
                  <a:schemeClr val="tx1"/>
                </a:solidFill>
                <a:latin typeface="+mn-lt"/>
                <a:ea typeface="+mn-ea"/>
                <a:cs typeface="B Yagut" pitchFamily="2" charset="-78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r" defTabSz="914400" rtl="1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r" defTabSz="914400" rtl="1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r" defTabSz="914400" rtl="1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r" defTabSz="914400" rtl="1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>
              <a:defRPr/>
            </a:pPr>
            <a:r>
              <a:rPr lang="en-US" smtClean="0"/>
              <a:t>Dr Ravari</a:t>
            </a:r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33336062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/>
          <a:lstStyle>
            <a:lvl1pPr algn="r" rtl="1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6B547C27-7494-4632-813B-7E944D519E37}" type="slidenum">
              <a:rPr lang="fa-IR"/>
              <a:pPr>
                <a:defRPr/>
              </a:pPr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6525665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6442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04922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50972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82627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28391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75895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31304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43974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6" descr="logo final moavenat copy.tif"/>
          <p:cNvPicPr>
            <a:picLocks noChangeAspect="1"/>
          </p:cNvPicPr>
          <p:nvPr userDrawn="1"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37" b="26376"/>
          <a:stretch>
            <a:fillRect/>
          </a:stretch>
        </p:blipFill>
        <p:spPr bwMode="auto">
          <a:xfrm>
            <a:off x="2362200" y="1524000"/>
            <a:ext cx="4999038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cs typeface="B Yagut" pitchFamily="2" charset="-78"/>
              </a:defRPr>
            </a:lvl1pPr>
            <a:lvl2pPr>
              <a:defRPr>
                <a:cs typeface="B Yagut" pitchFamily="2" charset="-78"/>
              </a:defRPr>
            </a:lvl2pPr>
            <a:lvl3pPr>
              <a:defRPr>
                <a:cs typeface="B Yagut" pitchFamily="2" charset="-78"/>
              </a:defRPr>
            </a:lvl3pPr>
            <a:lvl4pPr>
              <a:defRPr>
                <a:cs typeface="B Yagut" pitchFamily="2" charset="-78"/>
              </a:defRPr>
            </a:lvl4pPr>
            <a:lvl5pPr>
              <a:defRPr>
                <a:cs typeface="B Yagut" pitchFamily="2" charset="-78"/>
              </a:defRPr>
            </a:lvl5pPr>
            <a:extLst/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effectLst/>
                <a:cs typeface="B Yagut" pitchFamily="2" charset="-78"/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0" y="6486850"/>
            <a:ext cx="1919288" cy="365125"/>
          </a:xfrm>
        </p:spPr>
        <p:txBody>
          <a:bodyPr/>
          <a:lstStyle>
            <a:lvl1pPr>
              <a:defRPr sz="500"/>
            </a:lvl1pPr>
            <a:extLst/>
          </a:lstStyle>
          <a:p>
            <a:pPr>
              <a:defRPr/>
            </a:pPr>
            <a:endParaRPr lang="fa-IR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0A915E6-25D4-4478-83EA-8A1184D8A544}" type="slidenum">
              <a:rPr lang="fa-IR"/>
              <a:pPr>
                <a:defRPr/>
              </a:pPr>
              <a:t>‹#›</a:t>
            </a:fld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37877226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83220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83981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68406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87212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748255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714147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900739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163609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487458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6198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evron 3"/>
          <p:cNvSpPr/>
          <p:nvPr/>
        </p:nvSpPr>
        <p:spPr>
          <a:xfrm>
            <a:off x="3636963" y="3005138"/>
            <a:ext cx="182562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rtl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Chevron 4"/>
          <p:cNvSpPr/>
          <p:nvPr/>
        </p:nvSpPr>
        <p:spPr>
          <a:xfrm>
            <a:off x="3449638" y="3005138"/>
            <a:ext cx="18415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rtl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anchor="b"/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fa-IR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/>
          <a:lstStyle>
            <a:lvl1pPr algn="r" rtl="1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fa-IR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6E68ADEF-94E8-494B-BF1A-52E35ADF85C0}" type="slidenum">
              <a:rPr lang="fa-IR"/>
              <a:pPr>
                <a:defRPr/>
              </a:pPr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7535664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64709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329310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043873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601362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225593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233145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25825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542405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905971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62447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/>
          <a:lstStyle>
            <a:lvl1pPr algn="r" rtl="1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6DB0FEEC-C887-49A2-813C-0F3E191FE232}" type="slidenum">
              <a:rPr lang="fa-IR"/>
              <a:pPr>
                <a:defRPr/>
              </a:pPr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5802107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02565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197493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228298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65985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73167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599751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873963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665839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852174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66418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fa-I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/>
          <a:lstStyle>
            <a:lvl1pPr algn="r" rtl="1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fa-I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9F92FDB1-4CDB-401A-97FA-64FF19B31A97}" type="slidenum">
              <a:rPr lang="fa-IR"/>
              <a:pPr>
                <a:defRPr/>
              </a:pPr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0559374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401666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930946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139077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59210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88995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567090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405295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076305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6856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05973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/>
          <a:lstStyle>
            <a:lvl1pPr algn="r" rtl="1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EA7DEBB-8618-437D-A91E-D0446D021774}" type="slidenum">
              <a:rPr lang="fa-IR"/>
              <a:pPr>
                <a:defRPr/>
              </a:pPr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6187789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229150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912717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719249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35436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66500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12343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603415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Triangle 3"/>
          <p:cNvSpPr/>
          <p:nvPr/>
        </p:nvSpPr>
        <p:spPr>
          <a:xfrm>
            <a:off x="0" y="4664075"/>
            <a:ext cx="9150350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5" name="Group 18"/>
          <p:cNvGrpSpPr>
            <a:grpSpLocks/>
          </p:cNvGrpSpPr>
          <p:nvPr/>
        </p:nvGrpSpPr>
        <p:grpSpPr bwMode="auto">
          <a:xfrm>
            <a:off x="-3175" y="4953000"/>
            <a:ext cx="9147175" cy="1911350"/>
            <a:chOff x="-3765" y="4832896"/>
            <a:chExt cx="9147765" cy="2032192"/>
          </a:xfrm>
        </p:grpSpPr>
        <p:sp>
          <p:nvSpPr>
            <p:cNvPr id="6" name="Freeform 19"/>
            <p:cNvSpPr>
              <a:spLocks/>
            </p:cNvSpPr>
            <p:nvPr/>
          </p:nvSpPr>
          <p:spPr bwMode="auto">
            <a:xfrm>
              <a:off x="1687032" y="4832896"/>
              <a:ext cx="7456968" cy="51817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extLst/>
            </a:lstStyle>
            <a:p>
              <a:pPr algn="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  <a:latin typeface="Lucida Sans Unicode"/>
              </a:endParaRPr>
            </a:p>
          </p:txBody>
        </p:sp>
        <p:sp>
          <p:nvSpPr>
            <p:cNvPr id="7" name="Freeform 20"/>
            <p:cNvSpPr>
              <a:spLocks/>
            </p:cNvSpPr>
            <p:nvPr/>
          </p:nvSpPr>
          <p:spPr bwMode="auto">
            <a:xfrm>
              <a:off x="35926" y="5135025"/>
              <a:ext cx="9108074" cy="838869"/>
            </a:xfrm>
            <a:custGeom>
              <a:avLst/>
              <a:gdLst>
                <a:gd name="T0" fmla="*/ 0 w 5760"/>
                <a:gd name="T1" fmla="*/ 0 h 528"/>
                <a:gd name="T2" fmla="*/ 5760 w 5760"/>
                <a:gd name="T3" fmla="*/ 0 h 528"/>
                <a:gd name="T4" fmla="*/ 5760 w 5760"/>
                <a:gd name="T5" fmla="*/ 528 h 528"/>
                <a:gd name="T6" fmla="*/ 48 w 5760"/>
                <a:gd name="T7" fmla="*/ 0 h 52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760"/>
                <a:gd name="T13" fmla="*/ 0 h 528"/>
                <a:gd name="T14" fmla="*/ 5760 w 5760"/>
                <a:gd name="T15" fmla="*/ 528 h 52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fa-IR">
                <a:solidFill>
                  <a:prstClr val="black"/>
                </a:solidFill>
              </a:endParaRPr>
            </a:p>
          </p:txBody>
        </p:sp>
        <p:sp>
          <p:nvSpPr>
            <p:cNvPr id="8" name="Freeform 21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10" name="Straight Connector 22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Picture 23" descr="MOH logo.bmp"/>
          <p:cNvPicPr>
            <a:picLocks noChangeAspect="1"/>
          </p:cNvPicPr>
          <p:nvPr userDrawn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" y="5257800"/>
            <a:ext cx="1482725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4" descr="logo final moavenat copy.tif"/>
          <p:cNvPicPr>
            <a:picLocks noChangeAspect="1"/>
          </p:cNvPicPr>
          <p:nvPr userDrawn="1"/>
        </p:nvPicPr>
        <p:blipFill>
          <a:blip r:embed="rId4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4" b="24445"/>
          <a:stretch>
            <a:fillRect/>
          </a:stretch>
        </p:blipFill>
        <p:spPr bwMode="auto">
          <a:xfrm>
            <a:off x="3629098" y="304800"/>
            <a:ext cx="1636713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anchor="b"/>
          <a:lstStyle>
            <a:lvl1pPr algn="ctr">
              <a:defRPr sz="4800" b="1">
                <a:solidFill>
                  <a:schemeClr val="tx2"/>
                </a:solidFill>
                <a:effectLst/>
                <a:cs typeface="B Yagut" pitchFamily="2" charset="-78"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ctr">
              <a:buNone/>
              <a:defRPr b="1">
                <a:solidFill>
                  <a:schemeClr val="tx2"/>
                </a:solidFill>
                <a:cs typeface="B Yagut" pitchFamily="2" charset="-78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759966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6" descr="logo final moavenat copy.tif"/>
          <p:cNvPicPr>
            <a:picLocks noChangeAspect="1"/>
          </p:cNvPicPr>
          <p:nvPr userDrawn="1"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37" b="26376"/>
          <a:stretch>
            <a:fillRect/>
          </a:stretch>
        </p:blipFill>
        <p:spPr bwMode="auto">
          <a:xfrm>
            <a:off x="2362200" y="1524000"/>
            <a:ext cx="4999038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cs typeface="B Yagut" pitchFamily="2" charset="-78"/>
              </a:defRPr>
            </a:lvl1pPr>
            <a:lvl2pPr>
              <a:defRPr>
                <a:cs typeface="B Yagut" pitchFamily="2" charset="-78"/>
              </a:defRPr>
            </a:lvl2pPr>
            <a:lvl3pPr>
              <a:defRPr>
                <a:cs typeface="B Yagut" pitchFamily="2" charset="-78"/>
              </a:defRPr>
            </a:lvl3pPr>
            <a:lvl4pPr>
              <a:defRPr>
                <a:cs typeface="B Yagut" pitchFamily="2" charset="-78"/>
              </a:defRPr>
            </a:lvl4pPr>
            <a:lvl5pPr>
              <a:defRPr>
                <a:cs typeface="B Yagut" pitchFamily="2" charset="-78"/>
              </a:defRPr>
            </a:lvl5pPr>
            <a:extLst/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effectLst/>
                <a:cs typeface="B Yagut" pitchFamily="2" charset="-78"/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0" y="6486850"/>
            <a:ext cx="1919288" cy="365125"/>
          </a:xfrm>
        </p:spPr>
        <p:txBody>
          <a:bodyPr/>
          <a:lstStyle>
            <a:lvl1pPr>
              <a:defRPr sz="500"/>
            </a:lvl1pPr>
            <a:extLst/>
          </a:lstStyle>
          <a:p>
            <a:pPr>
              <a:defRPr/>
            </a:pPr>
            <a:endParaRPr lang="fa-IR" dirty="0">
              <a:solidFill>
                <a:prstClr val="black"/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0A915E6-25D4-4478-83EA-8A1184D8A544}" type="slidenum">
              <a:rPr lang="fa-IR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fa-I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497770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evron 3"/>
          <p:cNvSpPr/>
          <p:nvPr/>
        </p:nvSpPr>
        <p:spPr>
          <a:xfrm>
            <a:off x="3636963" y="3005138"/>
            <a:ext cx="182562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rtl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Chevron 4"/>
          <p:cNvSpPr/>
          <p:nvPr/>
        </p:nvSpPr>
        <p:spPr>
          <a:xfrm>
            <a:off x="3449638" y="3005138"/>
            <a:ext cx="18415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rtl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anchor="b"/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fa-IR">
              <a:solidFill>
                <a:prstClr val="white"/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/>
          <a:lstStyle>
            <a:lvl1pPr algn="r" rtl="1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fa-IR">
              <a:solidFill>
                <a:prstClr val="white"/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6E68ADEF-94E8-494B-BF1A-52E35ADF85C0}" type="slidenum">
              <a:rPr lang="fa-IR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fa-I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25900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fa-I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/>
          <a:lstStyle>
            <a:lvl1pPr algn="r" rtl="1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B3E16D21-36F9-4973-9841-CC8DF3F0ED66}" type="slidenum">
              <a:rPr lang="fa-IR"/>
              <a:pPr>
                <a:defRPr/>
              </a:pPr>
              <a:t>‹#›</a:t>
            </a:fld>
            <a:endParaRPr lang="fa-IR"/>
          </a:p>
        </p:txBody>
      </p:sp>
      <p:sp>
        <p:nvSpPr>
          <p:cNvPr id="5" name="Footer Placeholder 4"/>
          <p:cNvSpPr txBox="1">
            <a:spLocks/>
          </p:cNvSpPr>
          <p:nvPr userDrawn="1"/>
        </p:nvSpPr>
        <p:spPr>
          <a:xfrm>
            <a:off x="6372200" y="6492875"/>
            <a:ext cx="2351087" cy="365125"/>
          </a:xfrm>
          <a:prstGeom prst="rect">
            <a:avLst/>
          </a:prstGeom>
        </p:spPr>
        <p:txBody>
          <a:bodyPr/>
          <a:lstStyle>
            <a:defPPr>
              <a:defRPr lang="fa-IR"/>
            </a:defPPr>
            <a:lvl1pPr algn="ctr" rtl="1" fontAlgn="auto">
              <a:spcBef>
                <a:spcPts val="0"/>
              </a:spcBef>
              <a:spcAft>
                <a:spcPts val="0"/>
              </a:spcAft>
              <a:defRPr sz="1200" b="1" kern="1200">
                <a:solidFill>
                  <a:schemeClr val="tx1"/>
                </a:solidFill>
                <a:latin typeface="+mn-lt"/>
                <a:ea typeface="+mn-ea"/>
                <a:cs typeface="B Yagut" pitchFamily="2" charset="-78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r" defTabSz="914400" rtl="1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r" defTabSz="914400" rtl="1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r" defTabSz="914400" rtl="1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r" defTabSz="914400" rtl="1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>
              <a:defRPr/>
            </a:pPr>
            <a:r>
              <a:rPr lang="en-US" smtClean="0"/>
              <a:t>Dr Ravari</a:t>
            </a:r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336546970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fa-IR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/>
          <a:lstStyle>
            <a:lvl1pPr algn="r" rtl="1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fa-IR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6DB0FEEC-C887-49A2-813C-0F3E191FE232}" type="slidenum">
              <a:rPr lang="fa-IR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fa-I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31279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fa-IR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/>
          <a:lstStyle>
            <a:lvl1pPr algn="r" rtl="1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fa-IR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9F92FDB1-4CDB-401A-97FA-64FF19B31A97}" type="slidenum">
              <a:rPr lang="fa-IR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fa-I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71893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fa-IR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/>
          <a:lstStyle>
            <a:lvl1pPr algn="r" rtl="1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fa-IR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EA7DEBB-8618-437D-A91E-D0446D021774}" type="slidenum">
              <a:rPr lang="fa-IR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fa-I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06894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fa-IR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/>
          <a:lstStyle>
            <a:lvl1pPr algn="r" rtl="1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fa-IR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B3E16D21-36F9-4973-9841-CC8DF3F0ED66}" type="slidenum">
              <a:rPr lang="fa-IR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fa-IR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 txBox="1">
            <a:spLocks/>
          </p:cNvSpPr>
          <p:nvPr userDrawn="1"/>
        </p:nvSpPr>
        <p:spPr>
          <a:xfrm>
            <a:off x="6372200" y="6492875"/>
            <a:ext cx="2351087" cy="365125"/>
          </a:xfrm>
          <a:prstGeom prst="rect">
            <a:avLst/>
          </a:prstGeom>
        </p:spPr>
        <p:txBody>
          <a:bodyPr/>
          <a:lstStyle>
            <a:defPPr>
              <a:defRPr lang="fa-IR"/>
            </a:defPPr>
            <a:lvl1pPr algn="ctr" rtl="1" fontAlgn="auto">
              <a:spcBef>
                <a:spcPts val="0"/>
              </a:spcBef>
              <a:spcAft>
                <a:spcPts val="0"/>
              </a:spcAft>
              <a:defRPr sz="1200" b="1" kern="1200">
                <a:solidFill>
                  <a:schemeClr val="tx1"/>
                </a:solidFill>
                <a:latin typeface="+mn-lt"/>
                <a:ea typeface="+mn-ea"/>
                <a:cs typeface="B Yagut" pitchFamily="2" charset="-78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r" defTabSz="914400" rtl="1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r" defTabSz="914400" rtl="1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r" defTabSz="914400" rtl="1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r" defTabSz="914400" rtl="1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Dr Ravari</a:t>
            </a:r>
            <a:endParaRPr lang="fa-I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36020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fa-IR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/>
          <a:lstStyle>
            <a:lvl1pPr algn="r" rtl="1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fa-IR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C8D23939-34E4-4D33-94D5-F50694E1FBFD}" type="slidenum">
              <a:rPr lang="fa-IR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fa-I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41123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6"/>
          <p:cNvSpPr>
            <a:spLocks/>
          </p:cNvSpPr>
          <p:nvPr/>
        </p:nvSpPr>
        <p:spPr bwMode="auto">
          <a:xfrm>
            <a:off x="715963" y="5002213"/>
            <a:ext cx="3802062" cy="14430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algn="r" rtl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Lucida Sans Unicode"/>
            </a:endParaRPr>
          </a:p>
        </p:txBody>
      </p:sp>
      <p:sp>
        <p:nvSpPr>
          <p:cNvPr id="6" name="Freeform 18"/>
          <p:cNvSpPr>
            <a:spLocks/>
          </p:cNvSpPr>
          <p:nvPr/>
        </p:nvSpPr>
        <p:spPr bwMode="auto">
          <a:xfrm>
            <a:off x="-53975" y="5784850"/>
            <a:ext cx="3802063" cy="838200"/>
          </a:xfrm>
          <a:custGeom>
            <a:avLst/>
            <a:gdLst>
              <a:gd name="T0" fmla="*/ 0 w 5760"/>
              <a:gd name="T1" fmla="*/ 0 h 528"/>
              <a:gd name="T2" fmla="*/ 5760 w 5760"/>
              <a:gd name="T3" fmla="*/ 0 h 528"/>
              <a:gd name="T4" fmla="*/ 5760 w 5760"/>
              <a:gd name="T5" fmla="*/ 528 h 528"/>
              <a:gd name="T6" fmla="*/ 48 w 5760"/>
              <a:gd name="T7" fmla="*/ 0 h 528"/>
              <a:gd name="T8" fmla="*/ 0 60000 65536"/>
              <a:gd name="T9" fmla="*/ 0 60000 65536"/>
              <a:gd name="T10" fmla="*/ 0 60000 65536"/>
              <a:gd name="T11" fmla="*/ 0 60000 65536"/>
              <a:gd name="T12" fmla="*/ 0 w 5760"/>
              <a:gd name="T13" fmla="*/ 0 h 528"/>
              <a:gd name="T14" fmla="*/ 5760 w 5760"/>
              <a:gd name="T15" fmla="*/ 528 h 52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fa-IR">
              <a:solidFill>
                <a:prstClr val="white"/>
              </a:solidFill>
            </a:endParaRPr>
          </a:p>
        </p:txBody>
      </p:sp>
      <p:sp>
        <p:nvSpPr>
          <p:cNvPr id="7" name="Right Triangle 6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8" name="Straight Connector 2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hevron 8"/>
          <p:cNvSpPr/>
          <p:nvPr/>
        </p:nvSpPr>
        <p:spPr>
          <a:xfrm>
            <a:off x="8664575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rtl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Chevron 9"/>
          <p:cNvSpPr/>
          <p:nvPr/>
        </p:nvSpPr>
        <p:spPr>
          <a:xfrm>
            <a:off x="8477250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rtl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tIns="0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fa-IR">
              <a:solidFill>
                <a:prstClr val="white"/>
              </a:solidFill>
            </a:endParaRPr>
          </a:p>
        </p:txBody>
      </p:sp>
      <p:sp>
        <p:nvSpPr>
          <p:cNvPr id="12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/>
          <a:lstStyle>
            <a:lvl1pPr algn="r" rtl="1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fa-IR">
              <a:solidFill>
                <a:prstClr val="white"/>
              </a:solidFill>
            </a:endParaRPr>
          </a:p>
        </p:txBody>
      </p:sp>
      <p:sp>
        <p:nvSpPr>
          <p:cNvPr id="13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06A34DC4-E48F-490F-B258-50DFACCBB024}" type="slidenum">
              <a:rPr lang="fa-IR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fa-I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53972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fa-IR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/>
          <a:lstStyle>
            <a:lvl1pPr algn="r" rtl="1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fa-IR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84BB55B-7E47-4195-A2B7-D04E507ACA1E}" type="slidenum">
              <a:rPr lang="fa-IR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fa-IR">
              <a:solidFill>
                <a:prstClr val="black"/>
              </a:solidFill>
            </a:endParaRPr>
          </a:p>
        </p:txBody>
      </p:sp>
      <p:sp>
        <p:nvSpPr>
          <p:cNvPr id="7" name="Footer Placeholder 4"/>
          <p:cNvSpPr txBox="1">
            <a:spLocks/>
          </p:cNvSpPr>
          <p:nvPr userDrawn="1"/>
        </p:nvSpPr>
        <p:spPr>
          <a:xfrm>
            <a:off x="6372200" y="6492875"/>
            <a:ext cx="2351087" cy="365125"/>
          </a:xfrm>
          <a:prstGeom prst="rect">
            <a:avLst/>
          </a:prstGeom>
        </p:spPr>
        <p:txBody>
          <a:bodyPr/>
          <a:lstStyle>
            <a:defPPr>
              <a:defRPr lang="fa-IR"/>
            </a:defPPr>
            <a:lvl1pPr algn="ctr" rtl="1" fontAlgn="auto">
              <a:spcBef>
                <a:spcPts val="0"/>
              </a:spcBef>
              <a:spcAft>
                <a:spcPts val="0"/>
              </a:spcAft>
              <a:defRPr sz="1200" b="1" kern="1200">
                <a:solidFill>
                  <a:schemeClr val="tx1"/>
                </a:solidFill>
                <a:latin typeface="+mn-lt"/>
                <a:ea typeface="+mn-ea"/>
                <a:cs typeface="B Yagut" pitchFamily="2" charset="-78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r" defTabSz="914400" rtl="1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r" defTabSz="914400" rtl="1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r" defTabSz="914400" rtl="1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r" defTabSz="914400" rtl="1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Dr Ravari</a:t>
            </a:r>
            <a:endParaRPr lang="fa-I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580603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fa-IR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/>
          <a:lstStyle>
            <a:lvl1pPr algn="r" rtl="1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fa-IR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6B547C27-7494-4632-813B-7E944D519E37}" type="slidenum">
              <a:rPr lang="fa-IR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fa-I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965642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Triangle 3"/>
          <p:cNvSpPr/>
          <p:nvPr/>
        </p:nvSpPr>
        <p:spPr>
          <a:xfrm>
            <a:off x="0" y="4664075"/>
            <a:ext cx="9150350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5" name="Group 18"/>
          <p:cNvGrpSpPr>
            <a:grpSpLocks/>
          </p:cNvGrpSpPr>
          <p:nvPr/>
        </p:nvGrpSpPr>
        <p:grpSpPr bwMode="auto">
          <a:xfrm>
            <a:off x="-3175" y="4953000"/>
            <a:ext cx="9147175" cy="1911350"/>
            <a:chOff x="-3765" y="4832896"/>
            <a:chExt cx="9147765" cy="2032192"/>
          </a:xfrm>
        </p:grpSpPr>
        <p:sp>
          <p:nvSpPr>
            <p:cNvPr id="6" name="Freeform 19"/>
            <p:cNvSpPr>
              <a:spLocks/>
            </p:cNvSpPr>
            <p:nvPr/>
          </p:nvSpPr>
          <p:spPr bwMode="auto">
            <a:xfrm>
              <a:off x="1687032" y="4832896"/>
              <a:ext cx="7456968" cy="51817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extLst/>
            </a:lstStyle>
            <a:p>
              <a:pPr algn="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  <a:latin typeface="Lucida Sans Unicode"/>
              </a:endParaRPr>
            </a:p>
          </p:txBody>
        </p:sp>
        <p:sp>
          <p:nvSpPr>
            <p:cNvPr id="7" name="Freeform 20"/>
            <p:cNvSpPr>
              <a:spLocks/>
            </p:cNvSpPr>
            <p:nvPr/>
          </p:nvSpPr>
          <p:spPr bwMode="auto">
            <a:xfrm>
              <a:off x="35926" y="5135025"/>
              <a:ext cx="9108074" cy="838869"/>
            </a:xfrm>
            <a:custGeom>
              <a:avLst/>
              <a:gdLst>
                <a:gd name="T0" fmla="*/ 0 w 5760"/>
                <a:gd name="T1" fmla="*/ 0 h 528"/>
                <a:gd name="T2" fmla="*/ 5760 w 5760"/>
                <a:gd name="T3" fmla="*/ 0 h 528"/>
                <a:gd name="T4" fmla="*/ 5760 w 5760"/>
                <a:gd name="T5" fmla="*/ 528 h 528"/>
                <a:gd name="T6" fmla="*/ 48 w 5760"/>
                <a:gd name="T7" fmla="*/ 0 h 52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760"/>
                <a:gd name="T13" fmla="*/ 0 h 528"/>
                <a:gd name="T14" fmla="*/ 5760 w 5760"/>
                <a:gd name="T15" fmla="*/ 528 h 52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fa-IR">
                <a:solidFill>
                  <a:prstClr val="black"/>
                </a:solidFill>
                <a:cs typeface="Arial"/>
              </a:endParaRPr>
            </a:p>
          </p:txBody>
        </p:sp>
        <p:sp>
          <p:nvSpPr>
            <p:cNvPr id="8" name="Freeform 21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10" name="Straight Connector 22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Picture 23" descr="MOH logo.bmp"/>
          <p:cNvPicPr>
            <a:picLocks noChangeAspect="1"/>
          </p:cNvPicPr>
          <p:nvPr userDrawn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" y="5257800"/>
            <a:ext cx="1482725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4" descr="logo final moavenat copy.tif"/>
          <p:cNvPicPr>
            <a:picLocks noChangeAspect="1"/>
          </p:cNvPicPr>
          <p:nvPr userDrawn="1"/>
        </p:nvPicPr>
        <p:blipFill>
          <a:blip r:embed="rId4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4" b="24445"/>
          <a:stretch>
            <a:fillRect/>
          </a:stretch>
        </p:blipFill>
        <p:spPr bwMode="auto">
          <a:xfrm>
            <a:off x="3714744" y="304800"/>
            <a:ext cx="1636713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anchor="b"/>
          <a:lstStyle>
            <a:lvl1pPr algn="ctr">
              <a:defRPr sz="4800" b="1">
                <a:solidFill>
                  <a:schemeClr val="tx2"/>
                </a:solidFill>
                <a:effectLst/>
                <a:cs typeface="B Yagut" pitchFamily="2" charset="-78"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ctr">
              <a:buNone/>
              <a:defRPr b="1">
                <a:solidFill>
                  <a:schemeClr val="tx2"/>
                </a:solidFill>
                <a:cs typeface="B Yagut" pitchFamily="2" charset="-78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399101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6" descr="logo final moavenat copy.tif"/>
          <p:cNvPicPr>
            <a:picLocks noChangeAspect="1"/>
          </p:cNvPicPr>
          <p:nvPr userDrawn="1"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37" b="26376"/>
          <a:stretch>
            <a:fillRect/>
          </a:stretch>
        </p:blipFill>
        <p:spPr bwMode="auto">
          <a:xfrm>
            <a:off x="2362200" y="1524000"/>
            <a:ext cx="4999038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cs typeface="B Yagut" pitchFamily="2" charset="-78"/>
              </a:defRPr>
            </a:lvl1pPr>
            <a:lvl2pPr>
              <a:defRPr>
                <a:cs typeface="B Yagut" pitchFamily="2" charset="-78"/>
              </a:defRPr>
            </a:lvl2pPr>
            <a:lvl3pPr>
              <a:defRPr>
                <a:cs typeface="B Yagut" pitchFamily="2" charset="-78"/>
              </a:defRPr>
            </a:lvl3pPr>
            <a:lvl4pPr>
              <a:defRPr>
                <a:cs typeface="B Yagut" pitchFamily="2" charset="-78"/>
              </a:defRPr>
            </a:lvl4pPr>
            <a:lvl5pPr>
              <a:defRPr>
                <a:cs typeface="B Yagut" pitchFamily="2" charset="-78"/>
              </a:defRPr>
            </a:lvl5pPr>
            <a:extLst/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effectLst/>
                <a:cs typeface="B Yagut" pitchFamily="2" charset="-78"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979A681A-1B13-41B5-884C-C5D05421DE29}" type="datetime8">
              <a:rPr lang="fa-IR">
                <a:solidFill>
                  <a:prstClr val="black"/>
                </a:solidFill>
              </a:rPr>
              <a:pPr>
                <a:defRPr/>
              </a:pPr>
              <a:t>نوامبر 25، 19</a:t>
            </a:fld>
            <a:endParaRPr lang="fa-IR" dirty="0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/>
          <a:lstStyle>
            <a:lvl1pPr algn="ctr" rtl="1" fontAlgn="auto">
              <a:spcBef>
                <a:spcPts val="0"/>
              </a:spcBef>
              <a:spcAft>
                <a:spcPts val="0"/>
              </a:spcAft>
              <a:defRPr sz="1400" b="1">
                <a:latin typeface="+mn-lt"/>
                <a:cs typeface="B Yagut" pitchFamily="2" charset="-78"/>
              </a:defRPr>
            </a:lvl1pPr>
            <a:extLst/>
          </a:lstStyle>
          <a:p>
            <a:pPr>
              <a:defRPr/>
            </a:pPr>
            <a:r>
              <a:rPr lang="fa-IR">
                <a:solidFill>
                  <a:prstClr val="black"/>
                </a:solidFill>
              </a:rPr>
              <a:t>معاونت بهداشت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0A915E6-25D4-4478-83EA-8A1184D8A544}" type="slidenum">
              <a:rPr lang="fa-IR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fa-I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90425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/>
          <a:lstStyle>
            <a:lvl1pPr algn="r" rtl="1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C8D23939-34E4-4D33-94D5-F50694E1FBFD}" type="slidenum">
              <a:rPr lang="fa-IR"/>
              <a:pPr>
                <a:defRPr/>
              </a:pPr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565009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evron 3"/>
          <p:cNvSpPr/>
          <p:nvPr/>
        </p:nvSpPr>
        <p:spPr>
          <a:xfrm>
            <a:off x="3636963" y="3005138"/>
            <a:ext cx="182562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rtl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Chevron 4"/>
          <p:cNvSpPr/>
          <p:nvPr/>
        </p:nvSpPr>
        <p:spPr>
          <a:xfrm>
            <a:off x="3449638" y="3005138"/>
            <a:ext cx="18415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rtl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anchor="b"/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231DFCD-FB77-4DE6-B2CC-6FF203495E49}" type="datetime8">
              <a:rPr lang="fa-IR">
                <a:solidFill>
                  <a:prstClr val="white"/>
                </a:solidFill>
              </a:rPr>
              <a:pPr>
                <a:defRPr/>
              </a:pPr>
              <a:t>نوامبر 25، 19</a:t>
            </a:fld>
            <a:endParaRPr lang="fa-IR">
              <a:solidFill>
                <a:prstClr val="white"/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/>
          <a:lstStyle>
            <a:lvl1pPr algn="r" rtl="1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r>
              <a:rPr lang="fa-IR">
                <a:solidFill>
                  <a:prstClr val="white"/>
                </a:solidFill>
              </a:rPr>
              <a:t>معاونت بهداشت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6E68ADEF-94E8-494B-BF1A-52E35ADF85C0}" type="slidenum">
              <a:rPr lang="fa-IR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fa-I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1042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6DE59C7B-E2AB-4541-BAEF-8BAB74F8E652}" type="datetime8">
              <a:rPr lang="fa-IR">
                <a:solidFill>
                  <a:prstClr val="white"/>
                </a:solidFill>
              </a:rPr>
              <a:pPr>
                <a:defRPr/>
              </a:pPr>
              <a:t>نوامبر 25، 19</a:t>
            </a:fld>
            <a:endParaRPr lang="fa-IR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/>
          <a:lstStyle>
            <a:lvl1pPr algn="r" rtl="1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r>
              <a:rPr lang="fa-IR">
                <a:solidFill>
                  <a:prstClr val="white"/>
                </a:solidFill>
              </a:rPr>
              <a:t>معاونت بهداشت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6DB0FEEC-C887-49A2-813C-0F3E191FE232}" type="slidenum">
              <a:rPr lang="fa-IR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fa-I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87471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840D4AA-27D4-41C4-BFB2-16A2F1B8E079}" type="datetime8">
              <a:rPr lang="fa-IR">
                <a:solidFill>
                  <a:prstClr val="black"/>
                </a:solidFill>
              </a:rPr>
              <a:pPr>
                <a:defRPr/>
              </a:pPr>
              <a:t>نوامبر 25، 19</a:t>
            </a:fld>
            <a:endParaRPr lang="fa-IR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/>
          <a:lstStyle>
            <a:lvl1pPr algn="r" rtl="1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r>
              <a:rPr lang="fa-IR">
                <a:solidFill>
                  <a:prstClr val="black"/>
                </a:solidFill>
              </a:rPr>
              <a:t>معاونت بهداشت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9F92FDB1-4CDB-401A-97FA-64FF19B31A97}" type="slidenum">
              <a:rPr lang="fa-IR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fa-I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67952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2085E94A-5A99-4FEC-B3DB-79BC6CD116B4}" type="datetime8">
              <a:rPr lang="fa-IR">
                <a:solidFill>
                  <a:prstClr val="white"/>
                </a:solidFill>
              </a:rPr>
              <a:pPr>
                <a:defRPr/>
              </a:pPr>
              <a:t>نوامبر 25، 19</a:t>
            </a:fld>
            <a:endParaRPr lang="fa-IR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/>
          <a:lstStyle>
            <a:lvl1pPr algn="r" rtl="1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r>
              <a:rPr lang="fa-IR">
                <a:solidFill>
                  <a:prstClr val="white"/>
                </a:solidFill>
              </a:rPr>
              <a:t>معاونت بهداشت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EA7DEBB-8618-437D-A91E-D0446D021774}" type="slidenum">
              <a:rPr lang="fa-IR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fa-I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78733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360FB47D-9166-4B36-BCF5-21BF2D92A47E}" type="datetime8">
              <a:rPr lang="fa-IR">
                <a:solidFill>
                  <a:prstClr val="black"/>
                </a:solidFill>
              </a:rPr>
              <a:pPr>
                <a:defRPr/>
              </a:pPr>
              <a:t>نوامبر 25، 19</a:t>
            </a:fld>
            <a:endParaRPr lang="fa-IR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/>
          <a:lstStyle>
            <a:lvl1pPr algn="r" rtl="1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r>
              <a:rPr lang="fa-IR">
                <a:solidFill>
                  <a:prstClr val="black"/>
                </a:solidFill>
              </a:rPr>
              <a:t>معاونت بهداشت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B3E16D21-36F9-4973-9841-CC8DF3F0ED66}" type="slidenum">
              <a:rPr lang="fa-IR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fa-I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885470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903E9E74-05A3-4366-A7D0-1E7D00D7C979}" type="datetime8">
              <a:rPr lang="fa-IR">
                <a:solidFill>
                  <a:prstClr val="black"/>
                </a:solidFill>
              </a:rPr>
              <a:pPr>
                <a:defRPr/>
              </a:pPr>
              <a:t>نوامبر 25، 19</a:t>
            </a:fld>
            <a:endParaRPr lang="fa-IR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/>
          <a:lstStyle>
            <a:lvl1pPr algn="r" rtl="1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r>
              <a:rPr lang="fa-IR">
                <a:solidFill>
                  <a:prstClr val="black"/>
                </a:solidFill>
              </a:rPr>
              <a:t>معاونت بهداشت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C8D23939-34E4-4D33-94D5-F50694E1FBFD}" type="slidenum">
              <a:rPr lang="fa-IR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fa-I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35394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6"/>
          <p:cNvSpPr>
            <a:spLocks/>
          </p:cNvSpPr>
          <p:nvPr/>
        </p:nvSpPr>
        <p:spPr bwMode="auto">
          <a:xfrm>
            <a:off x="715963" y="5002213"/>
            <a:ext cx="3802062" cy="14430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algn="r" rtl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Lucida Sans Unicode"/>
            </a:endParaRPr>
          </a:p>
        </p:txBody>
      </p:sp>
      <p:sp>
        <p:nvSpPr>
          <p:cNvPr id="6" name="Freeform 18"/>
          <p:cNvSpPr>
            <a:spLocks/>
          </p:cNvSpPr>
          <p:nvPr/>
        </p:nvSpPr>
        <p:spPr bwMode="auto">
          <a:xfrm>
            <a:off x="-53975" y="5784850"/>
            <a:ext cx="3802063" cy="838200"/>
          </a:xfrm>
          <a:custGeom>
            <a:avLst/>
            <a:gdLst>
              <a:gd name="T0" fmla="*/ 0 w 5760"/>
              <a:gd name="T1" fmla="*/ 0 h 528"/>
              <a:gd name="T2" fmla="*/ 5760 w 5760"/>
              <a:gd name="T3" fmla="*/ 0 h 528"/>
              <a:gd name="T4" fmla="*/ 5760 w 5760"/>
              <a:gd name="T5" fmla="*/ 528 h 528"/>
              <a:gd name="T6" fmla="*/ 48 w 5760"/>
              <a:gd name="T7" fmla="*/ 0 h 528"/>
              <a:gd name="T8" fmla="*/ 0 60000 65536"/>
              <a:gd name="T9" fmla="*/ 0 60000 65536"/>
              <a:gd name="T10" fmla="*/ 0 60000 65536"/>
              <a:gd name="T11" fmla="*/ 0 60000 65536"/>
              <a:gd name="T12" fmla="*/ 0 w 5760"/>
              <a:gd name="T13" fmla="*/ 0 h 528"/>
              <a:gd name="T14" fmla="*/ 5760 w 5760"/>
              <a:gd name="T15" fmla="*/ 528 h 52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fa-IR">
              <a:solidFill>
                <a:prstClr val="white"/>
              </a:solidFill>
              <a:cs typeface="Arial"/>
            </a:endParaRPr>
          </a:p>
        </p:txBody>
      </p:sp>
      <p:sp>
        <p:nvSpPr>
          <p:cNvPr id="7" name="Right Triangle 6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8" name="Straight Connector 2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hevron 8"/>
          <p:cNvSpPr/>
          <p:nvPr/>
        </p:nvSpPr>
        <p:spPr>
          <a:xfrm>
            <a:off x="8664575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rtl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Chevron 9"/>
          <p:cNvSpPr/>
          <p:nvPr/>
        </p:nvSpPr>
        <p:spPr>
          <a:xfrm>
            <a:off x="8477250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rtl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tIns="0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9CBFC792-2CB2-4E05-9C4E-006BCEE2C476}" type="datetime8">
              <a:rPr lang="fa-IR">
                <a:solidFill>
                  <a:prstClr val="white"/>
                </a:solidFill>
              </a:rPr>
              <a:pPr>
                <a:defRPr/>
              </a:pPr>
              <a:t>نوامبر 25، 19</a:t>
            </a:fld>
            <a:endParaRPr lang="fa-IR">
              <a:solidFill>
                <a:prstClr val="white"/>
              </a:solidFill>
            </a:endParaRPr>
          </a:p>
        </p:txBody>
      </p:sp>
      <p:sp>
        <p:nvSpPr>
          <p:cNvPr id="12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/>
          <a:lstStyle>
            <a:lvl1pPr algn="r" rtl="1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r>
              <a:rPr lang="fa-IR">
                <a:solidFill>
                  <a:prstClr val="white"/>
                </a:solidFill>
              </a:rPr>
              <a:t>معاونت بهداشت</a:t>
            </a:r>
          </a:p>
        </p:txBody>
      </p:sp>
      <p:sp>
        <p:nvSpPr>
          <p:cNvPr id="13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06A34DC4-E48F-490F-B258-50DFACCBB024}" type="slidenum">
              <a:rPr lang="fa-IR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fa-I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40036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4322227-A2C0-497B-978A-3B850B4BB6DA}" type="datetime8">
              <a:rPr lang="fa-IR">
                <a:solidFill>
                  <a:prstClr val="black"/>
                </a:solidFill>
              </a:rPr>
              <a:pPr>
                <a:defRPr/>
              </a:pPr>
              <a:t>نوامبر 25، 19</a:t>
            </a:fld>
            <a:endParaRPr lang="fa-IR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/>
          <a:lstStyle>
            <a:lvl1pPr algn="r" rtl="1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r>
              <a:rPr lang="fa-IR">
                <a:solidFill>
                  <a:prstClr val="black"/>
                </a:solidFill>
              </a:rPr>
              <a:t>معاونت بهداشت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84BB55B-7E47-4195-A2B7-D04E507ACA1E}" type="slidenum">
              <a:rPr lang="fa-IR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fa-I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52061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8099146C-F68F-4ECB-8711-0F2E60761E41}" type="datetime8">
              <a:rPr lang="fa-IR">
                <a:solidFill>
                  <a:prstClr val="black"/>
                </a:solidFill>
              </a:rPr>
              <a:pPr>
                <a:defRPr/>
              </a:pPr>
              <a:t>نوامبر 25، 19</a:t>
            </a:fld>
            <a:endParaRPr lang="fa-IR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/>
          <a:lstStyle>
            <a:lvl1pPr algn="r" rtl="1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r>
              <a:rPr lang="fa-IR">
                <a:solidFill>
                  <a:prstClr val="black"/>
                </a:solidFill>
              </a:rPr>
              <a:t>معاونت بهداشت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6B547C27-7494-4632-813B-7E944D519E37}" type="slidenum">
              <a:rPr lang="fa-IR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fa-I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881376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Triangle 3"/>
          <p:cNvSpPr/>
          <p:nvPr/>
        </p:nvSpPr>
        <p:spPr>
          <a:xfrm>
            <a:off x="0" y="4664075"/>
            <a:ext cx="9150350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5" name="Group 18"/>
          <p:cNvGrpSpPr>
            <a:grpSpLocks/>
          </p:cNvGrpSpPr>
          <p:nvPr/>
        </p:nvGrpSpPr>
        <p:grpSpPr bwMode="auto">
          <a:xfrm>
            <a:off x="-3175" y="4953000"/>
            <a:ext cx="9147175" cy="1911350"/>
            <a:chOff x="-3765" y="4832896"/>
            <a:chExt cx="9147765" cy="2032192"/>
          </a:xfrm>
        </p:grpSpPr>
        <p:sp>
          <p:nvSpPr>
            <p:cNvPr id="6" name="Freeform 19"/>
            <p:cNvSpPr>
              <a:spLocks/>
            </p:cNvSpPr>
            <p:nvPr/>
          </p:nvSpPr>
          <p:spPr bwMode="auto">
            <a:xfrm>
              <a:off x="1687032" y="4832896"/>
              <a:ext cx="7456968" cy="51817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extLst/>
            </a:lstStyle>
            <a:p>
              <a:pPr algn="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  <a:latin typeface="Lucida Sans Unicode"/>
              </a:endParaRPr>
            </a:p>
          </p:txBody>
        </p:sp>
        <p:sp>
          <p:nvSpPr>
            <p:cNvPr id="7" name="Freeform 20"/>
            <p:cNvSpPr>
              <a:spLocks/>
            </p:cNvSpPr>
            <p:nvPr/>
          </p:nvSpPr>
          <p:spPr bwMode="auto">
            <a:xfrm>
              <a:off x="35926" y="5135025"/>
              <a:ext cx="9108074" cy="838869"/>
            </a:xfrm>
            <a:custGeom>
              <a:avLst/>
              <a:gdLst>
                <a:gd name="T0" fmla="*/ 0 w 5760"/>
                <a:gd name="T1" fmla="*/ 0 h 528"/>
                <a:gd name="T2" fmla="*/ 5760 w 5760"/>
                <a:gd name="T3" fmla="*/ 0 h 528"/>
                <a:gd name="T4" fmla="*/ 5760 w 5760"/>
                <a:gd name="T5" fmla="*/ 528 h 528"/>
                <a:gd name="T6" fmla="*/ 48 w 5760"/>
                <a:gd name="T7" fmla="*/ 0 h 52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760"/>
                <a:gd name="T13" fmla="*/ 0 h 528"/>
                <a:gd name="T14" fmla="*/ 5760 w 5760"/>
                <a:gd name="T15" fmla="*/ 528 h 52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fa-IR">
                <a:solidFill>
                  <a:prstClr val="black"/>
                </a:solidFill>
              </a:endParaRPr>
            </a:p>
          </p:txBody>
        </p:sp>
        <p:sp>
          <p:nvSpPr>
            <p:cNvPr id="8" name="Freeform 21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10" name="Straight Connector 22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Picture 23" descr="MOH logo.bmp"/>
          <p:cNvPicPr>
            <a:picLocks noChangeAspect="1"/>
          </p:cNvPicPr>
          <p:nvPr userDrawn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" y="5257800"/>
            <a:ext cx="1482725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4" descr="logo final moavenat copy.tif"/>
          <p:cNvPicPr>
            <a:picLocks noChangeAspect="1"/>
          </p:cNvPicPr>
          <p:nvPr userDrawn="1"/>
        </p:nvPicPr>
        <p:blipFill>
          <a:blip r:embed="rId4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4" b="24445"/>
          <a:stretch>
            <a:fillRect/>
          </a:stretch>
        </p:blipFill>
        <p:spPr bwMode="auto">
          <a:xfrm>
            <a:off x="4447455" y="304800"/>
            <a:ext cx="1636713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anchor="b"/>
          <a:lstStyle>
            <a:lvl1pPr algn="ctr">
              <a:defRPr sz="4800" b="1">
                <a:solidFill>
                  <a:schemeClr val="tx2"/>
                </a:solidFill>
                <a:effectLst/>
                <a:cs typeface="B Yagut" pitchFamily="2" charset="-78"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ctr">
              <a:buNone/>
              <a:defRPr b="1">
                <a:solidFill>
                  <a:schemeClr val="tx2"/>
                </a:solidFill>
                <a:cs typeface="B Yagut" pitchFamily="2" charset="-78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-83343" y="6545162"/>
            <a:ext cx="1775023" cy="340222"/>
          </a:xfrm>
          <a:prstGeom prst="rect">
            <a:avLst/>
          </a:prstGeom>
        </p:spPr>
        <p:txBody>
          <a:bodyPr/>
          <a:lstStyle>
            <a:lvl1pPr algn="ctr" rtl="1" fontAlgn="auto">
              <a:spcBef>
                <a:spcPts val="0"/>
              </a:spcBef>
              <a:spcAft>
                <a:spcPts val="0"/>
              </a:spcAft>
              <a:defRPr sz="1100" b="1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B Yagut" pitchFamily="2" charset="-78"/>
              </a:defRPr>
            </a:lvl1pPr>
            <a:extLst/>
          </a:lstStyle>
          <a:p>
            <a:pPr>
              <a:defRPr/>
            </a:pPr>
            <a:r>
              <a:rPr lang="en-US" dirty="0" err="1" smtClean="0">
                <a:solidFill>
                  <a:srgbClr val="676A55">
                    <a:lumMod val="20000"/>
                    <a:lumOff val="80000"/>
                  </a:srgbClr>
                </a:solidFill>
              </a:rPr>
              <a:t>Dr</a:t>
            </a:r>
            <a:r>
              <a:rPr lang="en-US" dirty="0" smtClean="0">
                <a:solidFill>
                  <a:srgbClr val="676A55">
                    <a:lumMod val="20000"/>
                    <a:lumOff val="80000"/>
                  </a:srgbClr>
                </a:solidFill>
              </a:rPr>
              <a:t> </a:t>
            </a:r>
            <a:r>
              <a:rPr lang="en-US" dirty="0" err="1" smtClean="0">
                <a:solidFill>
                  <a:srgbClr val="676A55">
                    <a:lumMod val="20000"/>
                    <a:lumOff val="80000"/>
                  </a:srgbClr>
                </a:solidFill>
              </a:rPr>
              <a:t>Ravari</a:t>
            </a:r>
            <a:endParaRPr lang="fa-IR" dirty="0">
              <a:solidFill>
                <a:srgbClr val="676A55">
                  <a:lumMod val="20000"/>
                  <a:lumOff val="80000"/>
                </a:srgbClr>
              </a:solidFill>
            </a:endParaRPr>
          </a:p>
        </p:txBody>
      </p:sp>
      <p:pic>
        <p:nvPicPr>
          <p:cNvPr id="14" name="Picture 2" descr="G:\Untitled-1%20copy.gif"/>
          <p:cNvPicPr>
            <a:picLocks noChangeAspect="1" noChangeArrowheads="1"/>
          </p:cNvPicPr>
          <p:nvPr userDrawn="1"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9867" y="332656"/>
            <a:ext cx="1758157" cy="1383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85935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6"/>
          <p:cNvSpPr>
            <a:spLocks/>
          </p:cNvSpPr>
          <p:nvPr/>
        </p:nvSpPr>
        <p:spPr bwMode="auto">
          <a:xfrm>
            <a:off x="715963" y="5002213"/>
            <a:ext cx="3802062" cy="14430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algn="r" rtl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6" name="Freeform 18"/>
          <p:cNvSpPr>
            <a:spLocks/>
          </p:cNvSpPr>
          <p:nvPr/>
        </p:nvSpPr>
        <p:spPr bwMode="auto">
          <a:xfrm>
            <a:off x="-53975" y="5784850"/>
            <a:ext cx="3802063" cy="838200"/>
          </a:xfrm>
          <a:custGeom>
            <a:avLst/>
            <a:gdLst>
              <a:gd name="T0" fmla="*/ 0 w 5760"/>
              <a:gd name="T1" fmla="*/ 0 h 528"/>
              <a:gd name="T2" fmla="*/ 5760 w 5760"/>
              <a:gd name="T3" fmla="*/ 0 h 528"/>
              <a:gd name="T4" fmla="*/ 5760 w 5760"/>
              <a:gd name="T5" fmla="*/ 528 h 528"/>
              <a:gd name="T6" fmla="*/ 48 w 5760"/>
              <a:gd name="T7" fmla="*/ 0 h 528"/>
              <a:gd name="T8" fmla="*/ 0 60000 65536"/>
              <a:gd name="T9" fmla="*/ 0 60000 65536"/>
              <a:gd name="T10" fmla="*/ 0 60000 65536"/>
              <a:gd name="T11" fmla="*/ 0 60000 65536"/>
              <a:gd name="T12" fmla="*/ 0 w 5760"/>
              <a:gd name="T13" fmla="*/ 0 h 528"/>
              <a:gd name="T14" fmla="*/ 5760 w 5760"/>
              <a:gd name="T15" fmla="*/ 528 h 52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fa-IR"/>
          </a:p>
        </p:txBody>
      </p:sp>
      <p:sp>
        <p:nvSpPr>
          <p:cNvPr id="7" name="Right Triangle 6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8" name="Straight Connector 2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hevron 8"/>
          <p:cNvSpPr/>
          <p:nvPr/>
        </p:nvSpPr>
        <p:spPr>
          <a:xfrm>
            <a:off x="8664575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rtl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Chevron 9"/>
          <p:cNvSpPr/>
          <p:nvPr/>
        </p:nvSpPr>
        <p:spPr>
          <a:xfrm>
            <a:off x="8477250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rtl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tIns="0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fa-IR"/>
          </a:p>
        </p:txBody>
      </p:sp>
      <p:sp>
        <p:nvSpPr>
          <p:cNvPr id="12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/>
          <a:lstStyle>
            <a:lvl1pPr algn="r" rtl="1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fa-IR"/>
          </a:p>
        </p:txBody>
      </p:sp>
      <p:sp>
        <p:nvSpPr>
          <p:cNvPr id="13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06A34DC4-E48F-490F-B258-50DFACCBB024}" type="slidenum">
              <a:rPr lang="fa-IR"/>
              <a:pPr>
                <a:defRPr/>
              </a:pPr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0819538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6" descr="logo final moavenat copy.tif"/>
          <p:cNvPicPr>
            <a:picLocks noChangeAspect="1"/>
          </p:cNvPicPr>
          <p:nvPr userDrawn="1"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37" b="26376"/>
          <a:stretch>
            <a:fillRect/>
          </a:stretch>
        </p:blipFill>
        <p:spPr bwMode="auto">
          <a:xfrm>
            <a:off x="2362200" y="1524000"/>
            <a:ext cx="4999038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cs typeface="B Yagut" pitchFamily="2" charset="-78"/>
              </a:defRPr>
            </a:lvl1pPr>
            <a:lvl2pPr>
              <a:defRPr>
                <a:cs typeface="B Yagut" pitchFamily="2" charset="-78"/>
              </a:defRPr>
            </a:lvl2pPr>
            <a:lvl3pPr>
              <a:defRPr>
                <a:cs typeface="B Yagut" pitchFamily="2" charset="-78"/>
              </a:defRPr>
            </a:lvl3pPr>
            <a:lvl4pPr>
              <a:defRPr>
                <a:cs typeface="B Yagut" pitchFamily="2" charset="-78"/>
              </a:defRPr>
            </a:lvl4pPr>
            <a:lvl5pPr>
              <a:defRPr>
                <a:cs typeface="B Yagut" pitchFamily="2" charset="-78"/>
              </a:defRPr>
            </a:lvl5pPr>
            <a:extLst/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effectLst/>
                <a:cs typeface="B Yagut" pitchFamily="2" charset="-78"/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0" y="6486850"/>
            <a:ext cx="1919288" cy="365125"/>
          </a:xfrm>
        </p:spPr>
        <p:txBody>
          <a:bodyPr/>
          <a:lstStyle>
            <a:lvl1pPr>
              <a:defRPr sz="500"/>
            </a:lvl1pPr>
            <a:extLst/>
          </a:lstStyle>
          <a:p>
            <a:pPr>
              <a:defRPr/>
            </a:pPr>
            <a:endParaRPr lang="fa-IR" dirty="0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67544" y="6597352"/>
            <a:ext cx="1775023" cy="340222"/>
          </a:xfrm>
          <a:prstGeom prst="rect">
            <a:avLst/>
          </a:prstGeom>
        </p:spPr>
        <p:txBody>
          <a:bodyPr/>
          <a:lstStyle>
            <a:lvl1pPr algn="ctr" rtl="1" fontAlgn="auto">
              <a:spcBef>
                <a:spcPts val="0"/>
              </a:spcBef>
              <a:spcAft>
                <a:spcPts val="0"/>
              </a:spcAft>
              <a:defRPr sz="1100" b="1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B Yagut" pitchFamily="2" charset="-78"/>
              </a:defRPr>
            </a:lvl1pPr>
            <a:extLst/>
          </a:lstStyle>
          <a:p>
            <a:pPr>
              <a:defRPr/>
            </a:pPr>
            <a:r>
              <a:rPr lang="en-US" dirty="0" err="1" smtClean="0">
                <a:solidFill>
                  <a:srgbClr val="676A55">
                    <a:lumMod val="20000"/>
                    <a:lumOff val="80000"/>
                  </a:srgbClr>
                </a:solidFill>
              </a:rPr>
              <a:t>Dr</a:t>
            </a:r>
            <a:r>
              <a:rPr lang="en-US" dirty="0" smtClean="0">
                <a:solidFill>
                  <a:srgbClr val="676A55">
                    <a:lumMod val="20000"/>
                    <a:lumOff val="80000"/>
                  </a:srgbClr>
                </a:solidFill>
              </a:rPr>
              <a:t> </a:t>
            </a:r>
            <a:r>
              <a:rPr lang="en-US" dirty="0" err="1" smtClean="0">
                <a:solidFill>
                  <a:srgbClr val="676A55">
                    <a:lumMod val="20000"/>
                    <a:lumOff val="80000"/>
                  </a:srgbClr>
                </a:solidFill>
              </a:rPr>
              <a:t>Ravari</a:t>
            </a:r>
            <a:endParaRPr lang="fa-IR" dirty="0">
              <a:solidFill>
                <a:srgbClr val="676A55">
                  <a:lumMod val="20000"/>
                  <a:lumOff val="80000"/>
                </a:srgbClr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0A915E6-25D4-4478-83EA-8A1184D8A544}" type="slidenum">
              <a:rPr lang="fa-IR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fa-I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433937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evron 3"/>
          <p:cNvSpPr/>
          <p:nvPr/>
        </p:nvSpPr>
        <p:spPr>
          <a:xfrm>
            <a:off x="3636963" y="3005138"/>
            <a:ext cx="182562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rtl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Chevron 4"/>
          <p:cNvSpPr/>
          <p:nvPr/>
        </p:nvSpPr>
        <p:spPr>
          <a:xfrm>
            <a:off x="3449638" y="3005138"/>
            <a:ext cx="18415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rtl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anchor="b"/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fa-IR">
              <a:solidFill>
                <a:prstClr val="white"/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/>
          <a:lstStyle>
            <a:lvl1pPr algn="r" rtl="1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fa-IR">
              <a:solidFill>
                <a:prstClr val="white"/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6E68ADEF-94E8-494B-BF1A-52E35ADF85C0}" type="slidenum">
              <a:rPr lang="fa-IR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fa-I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45375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fa-IR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/>
          <a:lstStyle>
            <a:lvl1pPr algn="r" rtl="1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fa-IR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6DB0FEEC-C887-49A2-813C-0F3E191FE232}" type="slidenum">
              <a:rPr lang="fa-IR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fa-I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73410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fa-IR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/>
          <a:lstStyle>
            <a:lvl1pPr algn="r" rtl="1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fa-IR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9F92FDB1-4CDB-401A-97FA-64FF19B31A97}" type="slidenum">
              <a:rPr lang="fa-IR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fa-I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19761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fa-IR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/>
          <a:lstStyle>
            <a:lvl1pPr algn="r" rtl="1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fa-IR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EA7DEBB-8618-437D-A91E-D0446D021774}" type="slidenum">
              <a:rPr lang="fa-IR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fa-I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32165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fa-IR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/>
          <a:lstStyle>
            <a:lvl1pPr algn="r" rtl="1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fa-IR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B3E16D21-36F9-4973-9841-CC8DF3F0ED66}" type="slidenum">
              <a:rPr lang="fa-IR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fa-IR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 txBox="1">
            <a:spLocks/>
          </p:cNvSpPr>
          <p:nvPr userDrawn="1"/>
        </p:nvSpPr>
        <p:spPr>
          <a:xfrm>
            <a:off x="6372200" y="6492875"/>
            <a:ext cx="2351087" cy="365125"/>
          </a:xfrm>
          <a:prstGeom prst="rect">
            <a:avLst/>
          </a:prstGeom>
        </p:spPr>
        <p:txBody>
          <a:bodyPr/>
          <a:lstStyle>
            <a:defPPr>
              <a:defRPr lang="fa-IR"/>
            </a:defPPr>
            <a:lvl1pPr algn="ctr" rtl="1" fontAlgn="auto">
              <a:spcBef>
                <a:spcPts val="0"/>
              </a:spcBef>
              <a:spcAft>
                <a:spcPts val="0"/>
              </a:spcAft>
              <a:defRPr sz="1200" b="1" kern="1200">
                <a:solidFill>
                  <a:schemeClr val="tx1"/>
                </a:solidFill>
                <a:latin typeface="+mn-lt"/>
                <a:ea typeface="+mn-ea"/>
                <a:cs typeface="B Yagut" pitchFamily="2" charset="-78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r" defTabSz="914400" rtl="1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r" defTabSz="914400" rtl="1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r" defTabSz="914400" rtl="1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r" defTabSz="914400" rtl="1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Dr Ravari</a:t>
            </a:r>
            <a:endParaRPr lang="fa-I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120355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fa-IR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/>
          <a:lstStyle>
            <a:lvl1pPr algn="r" rtl="1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fa-IR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C8D23939-34E4-4D33-94D5-F50694E1FBFD}" type="slidenum">
              <a:rPr lang="fa-IR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fa-I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35673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6"/>
          <p:cNvSpPr>
            <a:spLocks/>
          </p:cNvSpPr>
          <p:nvPr/>
        </p:nvSpPr>
        <p:spPr bwMode="auto">
          <a:xfrm>
            <a:off x="715963" y="5002213"/>
            <a:ext cx="3802062" cy="14430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algn="r" rtl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Lucida Sans Unicode"/>
            </a:endParaRPr>
          </a:p>
        </p:txBody>
      </p:sp>
      <p:sp>
        <p:nvSpPr>
          <p:cNvPr id="6" name="Freeform 18"/>
          <p:cNvSpPr>
            <a:spLocks/>
          </p:cNvSpPr>
          <p:nvPr/>
        </p:nvSpPr>
        <p:spPr bwMode="auto">
          <a:xfrm>
            <a:off x="-53975" y="5784850"/>
            <a:ext cx="3802063" cy="838200"/>
          </a:xfrm>
          <a:custGeom>
            <a:avLst/>
            <a:gdLst>
              <a:gd name="T0" fmla="*/ 0 w 5760"/>
              <a:gd name="T1" fmla="*/ 0 h 528"/>
              <a:gd name="T2" fmla="*/ 5760 w 5760"/>
              <a:gd name="T3" fmla="*/ 0 h 528"/>
              <a:gd name="T4" fmla="*/ 5760 w 5760"/>
              <a:gd name="T5" fmla="*/ 528 h 528"/>
              <a:gd name="T6" fmla="*/ 48 w 5760"/>
              <a:gd name="T7" fmla="*/ 0 h 528"/>
              <a:gd name="T8" fmla="*/ 0 60000 65536"/>
              <a:gd name="T9" fmla="*/ 0 60000 65536"/>
              <a:gd name="T10" fmla="*/ 0 60000 65536"/>
              <a:gd name="T11" fmla="*/ 0 60000 65536"/>
              <a:gd name="T12" fmla="*/ 0 w 5760"/>
              <a:gd name="T13" fmla="*/ 0 h 528"/>
              <a:gd name="T14" fmla="*/ 5760 w 5760"/>
              <a:gd name="T15" fmla="*/ 528 h 52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fa-IR">
              <a:solidFill>
                <a:prstClr val="white"/>
              </a:solidFill>
            </a:endParaRPr>
          </a:p>
        </p:txBody>
      </p:sp>
      <p:sp>
        <p:nvSpPr>
          <p:cNvPr id="7" name="Right Triangle 6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8" name="Straight Connector 2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hevron 8"/>
          <p:cNvSpPr/>
          <p:nvPr/>
        </p:nvSpPr>
        <p:spPr>
          <a:xfrm>
            <a:off x="8664575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rtl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Chevron 9"/>
          <p:cNvSpPr/>
          <p:nvPr/>
        </p:nvSpPr>
        <p:spPr>
          <a:xfrm>
            <a:off x="8477250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rtl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tIns="0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fa-IR">
              <a:solidFill>
                <a:prstClr val="white"/>
              </a:solidFill>
            </a:endParaRPr>
          </a:p>
        </p:txBody>
      </p:sp>
      <p:sp>
        <p:nvSpPr>
          <p:cNvPr id="12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/>
          <a:lstStyle>
            <a:lvl1pPr algn="r" rtl="1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fa-IR">
              <a:solidFill>
                <a:prstClr val="white"/>
              </a:solidFill>
            </a:endParaRPr>
          </a:p>
        </p:txBody>
      </p:sp>
      <p:sp>
        <p:nvSpPr>
          <p:cNvPr id="13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06A34DC4-E48F-490F-B258-50DFACCBB024}" type="slidenum">
              <a:rPr lang="fa-IR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fa-I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20351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fa-IR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/>
          <a:lstStyle>
            <a:lvl1pPr algn="r" rtl="1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fa-IR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84BB55B-7E47-4195-A2B7-D04E507ACA1E}" type="slidenum">
              <a:rPr lang="fa-IR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fa-IR">
              <a:solidFill>
                <a:prstClr val="black"/>
              </a:solidFill>
            </a:endParaRPr>
          </a:p>
        </p:txBody>
      </p:sp>
      <p:sp>
        <p:nvSpPr>
          <p:cNvPr id="7" name="Footer Placeholder 4"/>
          <p:cNvSpPr txBox="1">
            <a:spLocks/>
          </p:cNvSpPr>
          <p:nvPr userDrawn="1"/>
        </p:nvSpPr>
        <p:spPr>
          <a:xfrm>
            <a:off x="6372200" y="6492875"/>
            <a:ext cx="2351087" cy="365125"/>
          </a:xfrm>
          <a:prstGeom prst="rect">
            <a:avLst/>
          </a:prstGeom>
        </p:spPr>
        <p:txBody>
          <a:bodyPr/>
          <a:lstStyle>
            <a:defPPr>
              <a:defRPr lang="fa-IR"/>
            </a:defPPr>
            <a:lvl1pPr algn="ctr" rtl="1" fontAlgn="auto">
              <a:spcBef>
                <a:spcPts val="0"/>
              </a:spcBef>
              <a:spcAft>
                <a:spcPts val="0"/>
              </a:spcAft>
              <a:defRPr sz="1200" b="1" kern="1200">
                <a:solidFill>
                  <a:schemeClr val="tx1"/>
                </a:solidFill>
                <a:latin typeface="+mn-lt"/>
                <a:ea typeface="+mn-ea"/>
                <a:cs typeface="B Yagut" pitchFamily="2" charset="-78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r" defTabSz="914400" rtl="1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r" defTabSz="914400" rtl="1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r" defTabSz="914400" rtl="1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r" defTabSz="914400" rtl="1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Dr Ravari</a:t>
            </a:r>
            <a:endParaRPr lang="fa-I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52206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fa-IR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/>
          <a:lstStyle>
            <a:lvl1pPr algn="r" rtl="1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fa-IR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6B547C27-7494-4632-813B-7E944D519E37}" type="slidenum">
              <a:rPr lang="fa-IR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fa-I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28975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image" Target="../media/image1.jpe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Relationship Id="rId14" Type="http://schemas.openxmlformats.org/officeDocument/2006/relationships/image" Target="../media/image1.jpe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0" descr="logo final moavenat copy.tif"/>
          <p:cNvPicPr>
            <a:picLocks noChangeAspect="1"/>
          </p:cNvPicPr>
          <p:nvPr/>
        </p:nvPicPr>
        <p:blipFill>
          <a:blip r:embed="rId1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4" b="24445"/>
          <a:stretch>
            <a:fillRect/>
          </a:stretch>
        </p:blipFill>
        <p:spPr bwMode="auto">
          <a:xfrm>
            <a:off x="2209800" y="1600200"/>
            <a:ext cx="48006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Freeform 12"/>
          <p:cNvSpPr>
            <a:spLocks/>
          </p:cNvSpPr>
          <p:nvPr/>
        </p:nvSpPr>
        <p:spPr bwMode="auto">
          <a:xfrm>
            <a:off x="715963" y="5002213"/>
            <a:ext cx="3802062" cy="14430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algn="r" rtl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028" name="Freeform 11"/>
          <p:cNvSpPr>
            <a:spLocks/>
          </p:cNvSpPr>
          <p:nvPr/>
        </p:nvSpPr>
        <p:spPr bwMode="auto">
          <a:xfrm>
            <a:off x="-53975" y="5784850"/>
            <a:ext cx="3802063" cy="838200"/>
          </a:xfrm>
          <a:custGeom>
            <a:avLst/>
            <a:gdLst>
              <a:gd name="T0" fmla="*/ 0 w 5760"/>
              <a:gd name="T1" fmla="*/ 0 h 528"/>
              <a:gd name="T2" fmla="*/ 5760 w 5760"/>
              <a:gd name="T3" fmla="*/ 0 h 528"/>
              <a:gd name="T4" fmla="*/ 5760 w 5760"/>
              <a:gd name="T5" fmla="*/ 528 h 528"/>
              <a:gd name="T6" fmla="*/ 48 w 5760"/>
              <a:gd name="T7" fmla="*/ 0 h 528"/>
              <a:gd name="T8" fmla="*/ 0 60000 65536"/>
              <a:gd name="T9" fmla="*/ 0 60000 65536"/>
              <a:gd name="T10" fmla="*/ 0 60000 65536"/>
              <a:gd name="T11" fmla="*/ 0 60000 65536"/>
              <a:gd name="T12" fmla="*/ 0 w 5760"/>
              <a:gd name="T13" fmla="*/ 0 h 528"/>
              <a:gd name="T14" fmla="*/ 5760 w 5760"/>
              <a:gd name="T15" fmla="*/ 528 h 52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fa-IR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4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34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algn="l" rtl="1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fa-IR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anchor="b"/>
          <a:lstStyle>
            <a:lvl1pPr algn="r" rtl="1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="0">
                <a:solidFill>
                  <a:schemeClr val="tx1"/>
                </a:solidFill>
                <a:latin typeface="+mn-lt"/>
                <a:cs typeface="B Zar" pitchFamily="2" charset="-78"/>
              </a:defRPr>
            </a:lvl1pPr>
            <a:extLst/>
          </a:lstStyle>
          <a:p>
            <a:pPr>
              <a:defRPr/>
            </a:pPr>
            <a:fld id="{3B8F6583-93DF-424E-A836-9A068112C1F4}" type="slidenum">
              <a:rPr lang="fa-IR"/>
              <a:pPr>
                <a:defRPr/>
              </a:pPr>
              <a:t>‹#›</a:t>
            </a:fld>
            <a:endParaRPr lang="fa-IR"/>
          </a:p>
        </p:txBody>
      </p:sp>
      <p:pic>
        <p:nvPicPr>
          <p:cNvPr id="1037" name="Picture 15" descr="MOH logo.bmp"/>
          <p:cNvPicPr>
            <a:picLocks noChangeAspect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5943600"/>
            <a:ext cx="98742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372200" y="6492875"/>
            <a:ext cx="2351087" cy="365125"/>
          </a:xfrm>
          <a:prstGeom prst="rect">
            <a:avLst/>
          </a:prstGeom>
        </p:spPr>
        <p:txBody>
          <a:bodyPr/>
          <a:lstStyle>
            <a:lvl1pPr algn="ctr" rtl="1" fontAlgn="auto">
              <a:spcBef>
                <a:spcPts val="0"/>
              </a:spcBef>
              <a:spcAft>
                <a:spcPts val="0"/>
              </a:spcAft>
              <a:defRPr sz="1200" b="1">
                <a:latin typeface="+mn-lt"/>
                <a:cs typeface="B Yagut" pitchFamily="2" charset="-78"/>
              </a:defRPr>
            </a:lvl1pPr>
            <a:extLst/>
          </a:lstStyle>
          <a:p>
            <a:pPr>
              <a:defRPr/>
            </a:pPr>
            <a:r>
              <a:rPr lang="en-US" smtClean="0"/>
              <a:t>Dr Ravari</a:t>
            </a:r>
            <a:endParaRPr lang="fa-I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</p:sldLayoutIdLst>
  <p:hf hdr="0" ftr="0" dt="0"/>
  <p:txStyles>
    <p:titleStyle>
      <a:lvl1pPr algn="r" rtl="1" eaLnBrk="0" fontAlgn="base" hangingPunct="0">
        <a:spcBef>
          <a:spcPct val="0"/>
        </a:spcBef>
        <a:spcAft>
          <a:spcPct val="0"/>
        </a:spcAft>
        <a:defRPr sz="4100" b="1" kern="1200">
          <a:solidFill>
            <a:schemeClr val="tx2"/>
          </a:solidFill>
          <a:latin typeface="+mj-lt"/>
          <a:ea typeface="+mj-ea"/>
          <a:cs typeface="B Yagut" pitchFamily="2" charset="-78"/>
        </a:defRPr>
      </a:lvl1pPr>
      <a:lvl2pPr algn="r" rtl="1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  <a:cs typeface="B Yagut" pitchFamily="2" charset="-78"/>
        </a:defRPr>
      </a:lvl2pPr>
      <a:lvl3pPr algn="r" rtl="1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  <a:cs typeface="B Yagut" pitchFamily="2" charset="-78"/>
        </a:defRPr>
      </a:lvl3pPr>
      <a:lvl4pPr algn="r" rtl="1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  <a:cs typeface="B Yagut" pitchFamily="2" charset="-78"/>
        </a:defRPr>
      </a:lvl4pPr>
      <a:lvl5pPr algn="r" rtl="1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  <a:cs typeface="B Yagut" pitchFamily="2" charset="-78"/>
        </a:defRPr>
      </a:lvl5pPr>
      <a:lvl6pPr marL="457200" algn="r" rtl="1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  <a:cs typeface="B Yagut" pitchFamily="2" charset="-78"/>
        </a:defRPr>
      </a:lvl6pPr>
      <a:lvl7pPr marL="914400" algn="r" rtl="1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  <a:cs typeface="B Yagut" pitchFamily="2" charset="-78"/>
        </a:defRPr>
      </a:lvl7pPr>
      <a:lvl8pPr marL="1371600" algn="r" rtl="1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  <a:cs typeface="B Yagut" pitchFamily="2" charset="-78"/>
        </a:defRPr>
      </a:lvl8pPr>
      <a:lvl9pPr marL="1828800" algn="r" rtl="1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  <a:cs typeface="B Yagut" pitchFamily="2" charset="-78"/>
        </a:defRPr>
      </a:lvl9pPr>
      <a:extLst/>
    </p:titleStyle>
    <p:bodyStyle>
      <a:lvl1pPr marL="365125" indent="-255588" algn="r" rtl="1" eaLnBrk="0" fontAlgn="base" hangingPunct="0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 kern="1200">
          <a:solidFill>
            <a:schemeClr val="tx1"/>
          </a:solidFill>
          <a:latin typeface="+mn-lt"/>
          <a:ea typeface="+mn-ea"/>
          <a:cs typeface="B Yagut" pitchFamily="2" charset="-78"/>
        </a:defRPr>
      </a:lvl1pPr>
      <a:lvl2pPr marL="620713" indent="-228600" algn="r" rtl="1" eaLnBrk="0" fontAlgn="base" hangingPunct="0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 kern="1200">
          <a:solidFill>
            <a:schemeClr val="tx1"/>
          </a:solidFill>
          <a:latin typeface="+mn-lt"/>
          <a:ea typeface="+mn-ea"/>
          <a:cs typeface="B Yagut" pitchFamily="2" charset="-78"/>
        </a:defRPr>
      </a:lvl2pPr>
      <a:lvl3pPr marL="858838" indent="-228600" algn="r" rtl="1" eaLnBrk="0" fontAlgn="base" hangingPunct="0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B Yagut" pitchFamily="2" charset="-78"/>
        </a:defRPr>
      </a:lvl3pPr>
      <a:lvl4pPr marL="1143000" indent="-228600" algn="r" rtl="1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B Yagut" pitchFamily="2" charset="-78"/>
        </a:defRPr>
      </a:lvl4pPr>
      <a:lvl5pPr marL="1371600" indent="-228600" algn="r" rtl="1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kern="1200">
          <a:solidFill>
            <a:schemeClr val="tx1"/>
          </a:solidFill>
          <a:latin typeface="+mn-lt"/>
          <a:ea typeface="+mn-ea"/>
          <a:cs typeface="B Yagut" pitchFamily="2" charset="-78"/>
        </a:defRPr>
      </a:lvl5pPr>
      <a:lvl6pPr marL="1600200" indent="-228600" algn="r" rtl="1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r" rtl="1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r" rtl="1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r" rtl="1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>
            <a:alpha val="1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1400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>
            <a:alpha val="1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6161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>
            <a:alpha val="1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9887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>
            <a:alpha val="1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6837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789" r:id="rId2"/>
    <p:sldLayoutId id="2147483790" r:id="rId3"/>
    <p:sldLayoutId id="2147483791" r:id="rId4"/>
    <p:sldLayoutId id="2147483792" r:id="rId5"/>
    <p:sldLayoutId id="2147483793" r:id="rId6"/>
    <p:sldLayoutId id="2147483794" r:id="rId7"/>
    <p:sldLayoutId id="2147483795" r:id="rId8"/>
    <p:sldLayoutId id="2147483796" r:id="rId9"/>
    <p:sldLayoutId id="2147483797" r:id="rId10"/>
    <p:sldLayoutId id="2147483798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>
            <a:alpha val="1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84210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3" r:id="rId1"/>
    <p:sldLayoutId id="2147483864" r:id="rId2"/>
    <p:sldLayoutId id="2147483865" r:id="rId3"/>
    <p:sldLayoutId id="2147483866" r:id="rId4"/>
    <p:sldLayoutId id="2147483867" r:id="rId5"/>
    <p:sldLayoutId id="2147483868" r:id="rId6"/>
    <p:sldLayoutId id="2147483869" r:id="rId7"/>
    <p:sldLayoutId id="2147483870" r:id="rId8"/>
    <p:sldLayoutId id="2147483871" r:id="rId9"/>
    <p:sldLayoutId id="2147483872" r:id="rId10"/>
    <p:sldLayoutId id="2147483873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0" descr="logo final moavenat copy.tif"/>
          <p:cNvPicPr>
            <a:picLocks noChangeAspect="1"/>
          </p:cNvPicPr>
          <p:nvPr/>
        </p:nvPicPr>
        <p:blipFill>
          <a:blip r:embed="rId1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4" b="24445"/>
          <a:stretch>
            <a:fillRect/>
          </a:stretch>
        </p:blipFill>
        <p:spPr bwMode="auto">
          <a:xfrm>
            <a:off x="2209800" y="1600200"/>
            <a:ext cx="48006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Freeform 12"/>
          <p:cNvSpPr>
            <a:spLocks/>
          </p:cNvSpPr>
          <p:nvPr/>
        </p:nvSpPr>
        <p:spPr bwMode="auto">
          <a:xfrm>
            <a:off x="715963" y="5002213"/>
            <a:ext cx="3802062" cy="14430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algn="r" rtl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Lucida Sans Unicode"/>
            </a:endParaRPr>
          </a:p>
        </p:txBody>
      </p:sp>
      <p:sp>
        <p:nvSpPr>
          <p:cNvPr id="1028" name="Freeform 11"/>
          <p:cNvSpPr>
            <a:spLocks/>
          </p:cNvSpPr>
          <p:nvPr/>
        </p:nvSpPr>
        <p:spPr bwMode="auto">
          <a:xfrm>
            <a:off x="-53975" y="5784850"/>
            <a:ext cx="3802063" cy="838200"/>
          </a:xfrm>
          <a:custGeom>
            <a:avLst/>
            <a:gdLst>
              <a:gd name="T0" fmla="*/ 0 w 5760"/>
              <a:gd name="T1" fmla="*/ 0 h 528"/>
              <a:gd name="T2" fmla="*/ 5760 w 5760"/>
              <a:gd name="T3" fmla="*/ 0 h 528"/>
              <a:gd name="T4" fmla="*/ 5760 w 5760"/>
              <a:gd name="T5" fmla="*/ 528 h 528"/>
              <a:gd name="T6" fmla="*/ 48 w 5760"/>
              <a:gd name="T7" fmla="*/ 0 h 528"/>
              <a:gd name="T8" fmla="*/ 0 60000 65536"/>
              <a:gd name="T9" fmla="*/ 0 60000 65536"/>
              <a:gd name="T10" fmla="*/ 0 60000 65536"/>
              <a:gd name="T11" fmla="*/ 0 60000 65536"/>
              <a:gd name="T12" fmla="*/ 0 w 5760"/>
              <a:gd name="T13" fmla="*/ 0 h 528"/>
              <a:gd name="T14" fmla="*/ 5760 w 5760"/>
              <a:gd name="T15" fmla="*/ 528 h 52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fa-IR">
              <a:solidFill>
                <a:prstClr val="black"/>
              </a:solidFill>
            </a:endParaRPr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4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34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algn="l" rtl="1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fa-IR">
              <a:solidFill>
                <a:prstClr val="black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anchor="b"/>
          <a:lstStyle>
            <a:lvl1pPr algn="r" rtl="1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="0">
                <a:solidFill>
                  <a:schemeClr val="tx1"/>
                </a:solidFill>
                <a:latin typeface="+mn-lt"/>
                <a:cs typeface="B Zar" pitchFamily="2" charset="-78"/>
              </a:defRPr>
            </a:lvl1pPr>
            <a:extLst/>
          </a:lstStyle>
          <a:p>
            <a:pPr>
              <a:defRPr/>
            </a:pPr>
            <a:fld id="{3B8F6583-93DF-424E-A836-9A068112C1F4}" type="slidenum">
              <a:rPr lang="fa-IR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fa-IR">
              <a:solidFill>
                <a:prstClr val="black"/>
              </a:solidFill>
            </a:endParaRPr>
          </a:p>
        </p:txBody>
      </p:sp>
      <p:pic>
        <p:nvPicPr>
          <p:cNvPr id="1037" name="Picture 15" descr="MOH logo.bmp"/>
          <p:cNvPicPr>
            <a:picLocks noChangeAspect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5943600"/>
            <a:ext cx="98742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372200" y="6492875"/>
            <a:ext cx="2351087" cy="365125"/>
          </a:xfrm>
          <a:prstGeom prst="rect">
            <a:avLst/>
          </a:prstGeom>
        </p:spPr>
        <p:txBody>
          <a:bodyPr/>
          <a:lstStyle>
            <a:lvl1pPr algn="ctr" rtl="1" fontAlgn="auto">
              <a:spcBef>
                <a:spcPts val="0"/>
              </a:spcBef>
              <a:spcAft>
                <a:spcPts val="0"/>
              </a:spcAft>
              <a:defRPr sz="1200" b="1">
                <a:latin typeface="+mn-lt"/>
                <a:cs typeface="B Yagut" pitchFamily="2" charset="-78"/>
              </a:defRPr>
            </a:lvl1pPr>
            <a:extLst/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Dr Ravari</a:t>
            </a:r>
            <a:endParaRPr lang="fa-I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2437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5" r:id="rId1"/>
    <p:sldLayoutId id="2147483876" r:id="rId2"/>
    <p:sldLayoutId id="2147483877" r:id="rId3"/>
    <p:sldLayoutId id="2147483878" r:id="rId4"/>
    <p:sldLayoutId id="2147483879" r:id="rId5"/>
    <p:sldLayoutId id="2147483880" r:id="rId6"/>
    <p:sldLayoutId id="2147483881" r:id="rId7"/>
    <p:sldLayoutId id="2147483882" r:id="rId8"/>
    <p:sldLayoutId id="2147483883" r:id="rId9"/>
    <p:sldLayoutId id="2147483884" r:id="rId10"/>
    <p:sldLayoutId id="2147483885" r:id="rId11"/>
  </p:sldLayoutIdLst>
  <p:hf hdr="0" ftr="0" dt="0"/>
  <p:txStyles>
    <p:titleStyle>
      <a:lvl1pPr algn="r" rtl="1" eaLnBrk="0" fontAlgn="base" hangingPunct="0">
        <a:spcBef>
          <a:spcPct val="0"/>
        </a:spcBef>
        <a:spcAft>
          <a:spcPct val="0"/>
        </a:spcAft>
        <a:defRPr sz="4100" b="1" kern="1200">
          <a:solidFill>
            <a:schemeClr val="tx2"/>
          </a:solidFill>
          <a:latin typeface="+mj-lt"/>
          <a:ea typeface="+mj-ea"/>
          <a:cs typeface="B Yagut" pitchFamily="2" charset="-78"/>
        </a:defRPr>
      </a:lvl1pPr>
      <a:lvl2pPr algn="r" rtl="1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  <a:cs typeface="B Yagut" pitchFamily="2" charset="-78"/>
        </a:defRPr>
      </a:lvl2pPr>
      <a:lvl3pPr algn="r" rtl="1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  <a:cs typeface="B Yagut" pitchFamily="2" charset="-78"/>
        </a:defRPr>
      </a:lvl3pPr>
      <a:lvl4pPr algn="r" rtl="1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  <a:cs typeface="B Yagut" pitchFamily="2" charset="-78"/>
        </a:defRPr>
      </a:lvl4pPr>
      <a:lvl5pPr algn="r" rtl="1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  <a:cs typeface="B Yagut" pitchFamily="2" charset="-78"/>
        </a:defRPr>
      </a:lvl5pPr>
      <a:lvl6pPr marL="457200" algn="r" rtl="1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  <a:cs typeface="B Yagut" pitchFamily="2" charset="-78"/>
        </a:defRPr>
      </a:lvl6pPr>
      <a:lvl7pPr marL="914400" algn="r" rtl="1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  <a:cs typeface="B Yagut" pitchFamily="2" charset="-78"/>
        </a:defRPr>
      </a:lvl7pPr>
      <a:lvl8pPr marL="1371600" algn="r" rtl="1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  <a:cs typeface="B Yagut" pitchFamily="2" charset="-78"/>
        </a:defRPr>
      </a:lvl8pPr>
      <a:lvl9pPr marL="1828800" algn="r" rtl="1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  <a:cs typeface="B Yagut" pitchFamily="2" charset="-78"/>
        </a:defRPr>
      </a:lvl9pPr>
      <a:extLst/>
    </p:titleStyle>
    <p:bodyStyle>
      <a:lvl1pPr marL="365125" indent="-255588" algn="r" rtl="1" eaLnBrk="0" fontAlgn="base" hangingPunct="0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 kern="1200">
          <a:solidFill>
            <a:schemeClr val="tx1"/>
          </a:solidFill>
          <a:latin typeface="+mn-lt"/>
          <a:ea typeface="+mn-ea"/>
          <a:cs typeface="B Yagut" pitchFamily="2" charset="-78"/>
        </a:defRPr>
      </a:lvl1pPr>
      <a:lvl2pPr marL="620713" indent="-228600" algn="r" rtl="1" eaLnBrk="0" fontAlgn="base" hangingPunct="0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 kern="1200">
          <a:solidFill>
            <a:schemeClr val="tx1"/>
          </a:solidFill>
          <a:latin typeface="+mn-lt"/>
          <a:ea typeface="+mn-ea"/>
          <a:cs typeface="B Yagut" pitchFamily="2" charset="-78"/>
        </a:defRPr>
      </a:lvl2pPr>
      <a:lvl3pPr marL="858838" indent="-228600" algn="r" rtl="1" eaLnBrk="0" fontAlgn="base" hangingPunct="0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B Yagut" pitchFamily="2" charset="-78"/>
        </a:defRPr>
      </a:lvl3pPr>
      <a:lvl4pPr marL="1143000" indent="-228600" algn="r" rtl="1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B Yagut" pitchFamily="2" charset="-78"/>
        </a:defRPr>
      </a:lvl4pPr>
      <a:lvl5pPr marL="1371600" indent="-228600" algn="r" rtl="1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kern="1200">
          <a:solidFill>
            <a:schemeClr val="tx1"/>
          </a:solidFill>
          <a:latin typeface="+mn-lt"/>
          <a:ea typeface="+mn-ea"/>
          <a:cs typeface="B Yagut" pitchFamily="2" charset="-78"/>
        </a:defRPr>
      </a:lvl5pPr>
      <a:lvl6pPr marL="1600200" indent="-228600" algn="r" rtl="1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r" rtl="1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r" rtl="1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r" rtl="1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0" descr="logo final moavenat copy.tif"/>
          <p:cNvPicPr>
            <a:picLocks noChangeAspect="1"/>
          </p:cNvPicPr>
          <p:nvPr/>
        </p:nvPicPr>
        <p:blipFill>
          <a:blip r:embed="rId1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4" b="24445"/>
          <a:stretch>
            <a:fillRect/>
          </a:stretch>
        </p:blipFill>
        <p:spPr bwMode="auto">
          <a:xfrm>
            <a:off x="2209800" y="1600200"/>
            <a:ext cx="48006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Freeform 12"/>
          <p:cNvSpPr>
            <a:spLocks/>
          </p:cNvSpPr>
          <p:nvPr/>
        </p:nvSpPr>
        <p:spPr bwMode="auto">
          <a:xfrm>
            <a:off x="715963" y="5002213"/>
            <a:ext cx="3802062" cy="14430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algn="r" rtl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Lucida Sans Unicode"/>
            </a:endParaRPr>
          </a:p>
        </p:txBody>
      </p:sp>
      <p:sp>
        <p:nvSpPr>
          <p:cNvPr id="1028" name="Freeform 11"/>
          <p:cNvSpPr>
            <a:spLocks/>
          </p:cNvSpPr>
          <p:nvPr/>
        </p:nvSpPr>
        <p:spPr bwMode="auto">
          <a:xfrm>
            <a:off x="-53975" y="5784850"/>
            <a:ext cx="3802063" cy="838200"/>
          </a:xfrm>
          <a:custGeom>
            <a:avLst/>
            <a:gdLst>
              <a:gd name="T0" fmla="*/ 0 w 5760"/>
              <a:gd name="T1" fmla="*/ 0 h 528"/>
              <a:gd name="T2" fmla="*/ 5760 w 5760"/>
              <a:gd name="T3" fmla="*/ 0 h 528"/>
              <a:gd name="T4" fmla="*/ 5760 w 5760"/>
              <a:gd name="T5" fmla="*/ 528 h 528"/>
              <a:gd name="T6" fmla="*/ 48 w 5760"/>
              <a:gd name="T7" fmla="*/ 0 h 528"/>
              <a:gd name="T8" fmla="*/ 0 60000 65536"/>
              <a:gd name="T9" fmla="*/ 0 60000 65536"/>
              <a:gd name="T10" fmla="*/ 0 60000 65536"/>
              <a:gd name="T11" fmla="*/ 0 60000 65536"/>
              <a:gd name="T12" fmla="*/ 0 w 5760"/>
              <a:gd name="T13" fmla="*/ 0 h 528"/>
              <a:gd name="T14" fmla="*/ 5760 w 5760"/>
              <a:gd name="T15" fmla="*/ 528 h 52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fa-IR">
              <a:solidFill>
                <a:prstClr val="black"/>
              </a:solidFill>
              <a:cs typeface="Arial"/>
            </a:endParaRPr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4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34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algn="l" rtl="1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BD5BEAAF-77F3-4B9E-83D4-7AFADA4381AE}" type="datetime8">
              <a:rPr lang="fa-IR">
                <a:solidFill>
                  <a:prstClr val="black"/>
                </a:solidFill>
              </a:rPr>
              <a:pPr>
                <a:defRPr/>
              </a:pPr>
              <a:t>نوامبر 25، 19</a:t>
            </a:fld>
            <a:endParaRPr lang="fa-IR">
              <a:solidFill>
                <a:prstClr val="black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anchor="b"/>
          <a:lstStyle>
            <a:lvl1pPr algn="r" rtl="1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="0">
                <a:solidFill>
                  <a:schemeClr val="tx1"/>
                </a:solidFill>
                <a:latin typeface="+mn-lt"/>
                <a:cs typeface="B Zar" pitchFamily="2" charset="-78"/>
              </a:defRPr>
            </a:lvl1pPr>
            <a:extLst/>
          </a:lstStyle>
          <a:p>
            <a:pPr>
              <a:defRPr/>
            </a:pPr>
            <a:fld id="{3B8F6583-93DF-424E-A836-9A068112C1F4}" type="slidenum">
              <a:rPr lang="fa-IR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fa-IR">
              <a:solidFill>
                <a:prstClr val="black"/>
              </a:solidFill>
            </a:endParaRPr>
          </a:p>
        </p:txBody>
      </p:sp>
      <p:pic>
        <p:nvPicPr>
          <p:cNvPr id="1037" name="Picture 15" descr="MOH logo.bmp"/>
          <p:cNvPicPr>
            <a:picLocks noChangeAspect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5943600"/>
            <a:ext cx="98742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6518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7" r:id="rId1"/>
    <p:sldLayoutId id="2147483888" r:id="rId2"/>
    <p:sldLayoutId id="2147483889" r:id="rId3"/>
    <p:sldLayoutId id="2147483890" r:id="rId4"/>
    <p:sldLayoutId id="2147483891" r:id="rId5"/>
    <p:sldLayoutId id="2147483892" r:id="rId6"/>
    <p:sldLayoutId id="2147483893" r:id="rId7"/>
    <p:sldLayoutId id="2147483894" r:id="rId8"/>
    <p:sldLayoutId id="2147483895" r:id="rId9"/>
    <p:sldLayoutId id="2147483896" r:id="rId10"/>
    <p:sldLayoutId id="2147483897" r:id="rId11"/>
  </p:sldLayoutIdLst>
  <p:hf sldNum="0" hdr="0" ftr="0" dt="0"/>
  <p:txStyles>
    <p:titleStyle>
      <a:lvl1pPr algn="r" rtl="1" eaLnBrk="0" fontAlgn="base" hangingPunct="0">
        <a:spcBef>
          <a:spcPct val="0"/>
        </a:spcBef>
        <a:spcAft>
          <a:spcPct val="0"/>
        </a:spcAft>
        <a:defRPr sz="4100" b="1" kern="1200">
          <a:solidFill>
            <a:schemeClr val="tx2"/>
          </a:solidFill>
          <a:latin typeface="+mj-lt"/>
          <a:ea typeface="+mj-ea"/>
          <a:cs typeface="B Yagut" pitchFamily="2" charset="-78"/>
        </a:defRPr>
      </a:lvl1pPr>
      <a:lvl2pPr algn="r" rtl="1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  <a:cs typeface="B Yagut" pitchFamily="2" charset="-78"/>
        </a:defRPr>
      </a:lvl2pPr>
      <a:lvl3pPr algn="r" rtl="1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  <a:cs typeface="B Yagut" pitchFamily="2" charset="-78"/>
        </a:defRPr>
      </a:lvl3pPr>
      <a:lvl4pPr algn="r" rtl="1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  <a:cs typeface="B Yagut" pitchFamily="2" charset="-78"/>
        </a:defRPr>
      </a:lvl4pPr>
      <a:lvl5pPr algn="r" rtl="1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  <a:cs typeface="B Yagut" pitchFamily="2" charset="-78"/>
        </a:defRPr>
      </a:lvl5pPr>
      <a:lvl6pPr marL="457200" algn="r" rtl="1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  <a:cs typeface="B Yagut" pitchFamily="2" charset="-78"/>
        </a:defRPr>
      </a:lvl6pPr>
      <a:lvl7pPr marL="914400" algn="r" rtl="1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  <a:cs typeface="B Yagut" pitchFamily="2" charset="-78"/>
        </a:defRPr>
      </a:lvl7pPr>
      <a:lvl8pPr marL="1371600" algn="r" rtl="1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  <a:cs typeface="B Yagut" pitchFamily="2" charset="-78"/>
        </a:defRPr>
      </a:lvl8pPr>
      <a:lvl9pPr marL="1828800" algn="r" rtl="1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  <a:cs typeface="B Yagut" pitchFamily="2" charset="-78"/>
        </a:defRPr>
      </a:lvl9pPr>
      <a:extLst/>
    </p:titleStyle>
    <p:bodyStyle>
      <a:lvl1pPr marL="365125" indent="-255588" algn="r" rtl="1" eaLnBrk="0" fontAlgn="base" hangingPunct="0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 kern="1200">
          <a:solidFill>
            <a:schemeClr val="tx1"/>
          </a:solidFill>
          <a:latin typeface="+mn-lt"/>
          <a:ea typeface="+mn-ea"/>
          <a:cs typeface="B Yagut" pitchFamily="2" charset="-78"/>
        </a:defRPr>
      </a:lvl1pPr>
      <a:lvl2pPr marL="620713" indent="-228600" algn="r" rtl="1" eaLnBrk="0" fontAlgn="base" hangingPunct="0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 kern="1200">
          <a:solidFill>
            <a:schemeClr val="tx1"/>
          </a:solidFill>
          <a:latin typeface="+mn-lt"/>
          <a:ea typeface="+mn-ea"/>
          <a:cs typeface="B Yagut" pitchFamily="2" charset="-78"/>
        </a:defRPr>
      </a:lvl2pPr>
      <a:lvl3pPr marL="858838" indent="-228600" algn="r" rtl="1" eaLnBrk="0" fontAlgn="base" hangingPunct="0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B Yagut" pitchFamily="2" charset="-78"/>
        </a:defRPr>
      </a:lvl3pPr>
      <a:lvl4pPr marL="1143000" indent="-228600" algn="r" rtl="1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B Yagut" pitchFamily="2" charset="-78"/>
        </a:defRPr>
      </a:lvl4pPr>
      <a:lvl5pPr marL="1371600" indent="-228600" algn="r" rtl="1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kern="1200">
          <a:solidFill>
            <a:schemeClr val="tx1"/>
          </a:solidFill>
          <a:latin typeface="+mn-lt"/>
          <a:ea typeface="+mn-ea"/>
          <a:cs typeface="B Yagut" pitchFamily="2" charset="-78"/>
        </a:defRPr>
      </a:lvl5pPr>
      <a:lvl6pPr marL="1600200" indent="-228600" algn="r" rtl="1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r" rtl="1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r" rtl="1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r" rtl="1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0" descr="logo final moavenat copy.tif"/>
          <p:cNvPicPr>
            <a:picLocks noChangeAspect="1"/>
          </p:cNvPicPr>
          <p:nvPr/>
        </p:nvPicPr>
        <p:blipFill>
          <a:blip r:embed="rId1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4" b="24445"/>
          <a:stretch>
            <a:fillRect/>
          </a:stretch>
        </p:blipFill>
        <p:spPr bwMode="auto">
          <a:xfrm>
            <a:off x="2209800" y="1600200"/>
            <a:ext cx="48006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Freeform 12"/>
          <p:cNvSpPr>
            <a:spLocks/>
          </p:cNvSpPr>
          <p:nvPr/>
        </p:nvSpPr>
        <p:spPr bwMode="auto">
          <a:xfrm>
            <a:off x="715963" y="5002213"/>
            <a:ext cx="3802062" cy="14430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algn="r" rtl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Lucida Sans Unicode"/>
            </a:endParaRPr>
          </a:p>
        </p:txBody>
      </p:sp>
      <p:sp>
        <p:nvSpPr>
          <p:cNvPr id="1028" name="Freeform 11"/>
          <p:cNvSpPr>
            <a:spLocks/>
          </p:cNvSpPr>
          <p:nvPr/>
        </p:nvSpPr>
        <p:spPr bwMode="auto">
          <a:xfrm>
            <a:off x="-53975" y="5784850"/>
            <a:ext cx="3802063" cy="838200"/>
          </a:xfrm>
          <a:custGeom>
            <a:avLst/>
            <a:gdLst>
              <a:gd name="T0" fmla="*/ 0 w 5760"/>
              <a:gd name="T1" fmla="*/ 0 h 528"/>
              <a:gd name="T2" fmla="*/ 5760 w 5760"/>
              <a:gd name="T3" fmla="*/ 0 h 528"/>
              <a:gd name="T4" fmla="*/ 5760 w 5760"/>
              <a:gd name="T5" fmla="*/ 528 h 528"/>
              <a:gd name="T6" fmla="*/ 48 w 5760"/>
              <a:gd name="T7" fmla="*/ 0 h 528"/>
              <a:gd name="T8" fmla="*/ 0 60000 65536"/>
              <a:gd name="T9" fmla="*/ 0 60000 65536"/>
              <a:gd name="T10" fmla="*/ 0 60000 65536"/>
              <a:gd name="T11" fmla="*/ 0 60000 65536"/>
              <a:gd name="T12" fmla="*/ 0 w 5760"/>
              <a:gd name="T13" fmla="*/ 0 h 528"/>
              <a:gd name="T14" fmla="*/ 5760 w 5760"/>
              <a:gd name="T15" fmla="*/ 528 h 52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fa-IR">
              <a:solidFill>
                <a:prstClr val="black"/>
              </a:solidFill>
            </a:endParaRPr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4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34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algn="l" rtl="1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fa-IR">
              <a:solidFill>
                <a:prstClr val="black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anchor="b"/>
          <a:lstStyle>
            <a:lvl1pPr algn="r" rtl="1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="0">
                <a:solidFill>
                  <a:schemeClr val="tx1"/>
                </a:solidFill>
                <a:latin typeface="+mn-lt"/>
                <a:cs typeface="B Zar" pitchFamily="2" charset="-78"/>
              </a:defRPr>
            </a:lvl1pPr>
            <a:extLst/>
          </a:lstStyle>
          <a:p>
            <a:pPr>
              <a:defRPr/>
            </a:pPr>
            <a:fld id="{3B8F6583-93DF-424E-A836-9A068112C1F4}" type="slidenum">
              <a:rPr lang="fa-IR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fa-IR">
              <a:solidFill>
                <a:prstClr val="black"/>
              </a:solidFill>
            </a:endParaRPr>
          </a:p>
        </p:txBody>
      </p:sp>
      <p:pic>
        <p:nvPicPr>
          <p:cNvPr id="1037" name="Picture 15" descr="MOH logo.bmp"/>
          <p:cNvPicPr>
            <a:picLocks noChangeAspect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5943600"/>
            <a:ext cx="98742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372200" y="6492875"/>
            <a:ext cx="2351087" cy="365125"/>
          </a:xfrm>
          <a:prstGeom prst="rect">
            <a:avLst/>
          </a:prstGeom>
        </p:spPr>
        <p:txBody>
          <a:bodyPr/>
          <a:lstStyle>
            <a:lvl1pPr algn="ctr" rtl="1" fontAlgn="auto">
              <a:spcBef>
                <a:spcPts val="0"/>
              </a:spcBef>
              <a:spcAft>
                <a:spcPts val="0"/>
              </a:spcAft>
              <a:defRPr sz="1200" b="1">
                <a:latin typeface="+mn-lt"/>
                <a:cs typeface="B Yagut" pitchFamily="2" charset="-78"/>
              </a:defRPr>
            </a:lvl1pPr>
            <a:extLst/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Dr Ravari</a:t>
            </a:r>
            <a:endParaRPr lang="fa-IR" dirty="0">
              <a:solidFill>
                <a:prstClr val="black"/>
              </a:solidFill>
            </a:endParaRPr>
          </a:p>
        </p:txBody>
      </p:sp>
      <p:sp>
        <p:nvSpPr>
          <p:cNvPr id="17" name="Footer Placeholder 4"/>
          <p:cNvSpPr txBox="1">
            <a:spLocks/>
          </p:cNvSpPr>
          <p:nvPr userDrawn="1"/>
        </p:nvSpPr>
        <p:spPr>
          <a:xfrm>
            <a:off x="467544" y="6597352"/>
            <a:ext cx="1775023" cy="340222"/>
          </a:xfrm>
          <a:prstGeom prst="rect">
            <a:avLst/>
          </a:prstGeom>
        </p:spPr>
        <p:txBody>
          <a:bodyPr/>
          <a:lstStyle>
            <a:defPPr>
              <a:defRPr lang="fa-IR"/>
            </a:defPPr>
            <a:lvl1pPr algn="ctr" rtl="1" fontAlgn="auto">
              <a:spcBef>
                <a:spcPts val="0"/>
              </a:spcBef>
              <a:spcAft>
                <a:spcPts val="0"/>
              </a:spcAft>
              <a:defRPr sz="1100" b="1" kern="120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B Yagut" pitchFamily="2" charset="-78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r" defTabSz="914400" rtl="1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r" defTabSz="914400" rtl="1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r" defTabSz="914400" rtl="1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r" defTabSz="914400" rtl="1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>
              <a:defRPr/>
            </a:pPr>
            <a:r>
              <a:rPr lang="en-US" smtClean="0">
                <a:solidFill>
                  <a:srgbClr val="676A55">
                    <a:lumMod val="20000"/>
                    <a:lumOff val="80000"/>
                  </a:srgbClr>
                </a:solidFill>
              </a:rPr>
              <a:t>Dr Ravari</a:t>
            </a:r>
            <a:endParaRPr lang="fa-IR" dirty="0">
              <a:solidFill>
                <a:srgbClr val="676A55">
                  <a:lumMod val="20000"/>
                  <a:lumOff val="8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9139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9" r:id="rId1"/>
    <p:sldLayoutId id="2147483900" r:id="rId2"/>
    <p:sldLayoutId id="2147483901" r:id="rId3"/>
    <p:sldLayoutId id="2147483902" r:id="rId4"/>
    <p:sldLayoutId id="2147483903" r:id="rId5"/>
    <p:sldLayoutId id="2147483904" r:id="rId6"/>
    <p:sldLayoutId id="2147483905" r:id="rId7"/>
    <p:sldLayoutId id="2147483906" r:id="rId8"/>
    <p:sldLayoutId id="2147483907" r:id="rId9"/>
    <p:sldLayoutId id="2147483908" r:id="rId10"/>
    <p:sldLayoutId id="2147483909" r:id="rId11"/>
  </p:sldLayoutIdLst>
  <p:hf hdr="0" ftr="0" dt="0"/>
  <p:txStyles>
    <p:titleStyle>
      <a:lvl1pPr algn="r" rtl="1" eaLnBrk="0" fontAlgn="base" hangingPunct="0">
        <a:spcBef>
          <a:spcPct val="0"/>
        </a:spcBef>
        <a:spcAft>
          <a:spcPct val="0"/>
        </a:spcAft>
        <a:defRPr sz="4100" b="1" kern="1200">
          <a:solidFill>
            <a:schemeClr val="tx2"/>
          </a:solidFill>
          <a:latin typeface="+mj-lt"/>
          <a:ea typeface="+mj-ea"/>
          <a:cs typeface="B Yagut" pitchFamily="2" charset="-78"/>
        </a:defRPr>
      </a:lvl1pPr>
      <a:lvl2pPr algn="r" rtl="1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  <a:cs typeface="B Yagut" pitchFamily="2" charset="-78"/>
        </a:defRPr>
      </a:lvl2pPr>
      <a:lvl3pPr algn="r" rtl="1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  <a:cs typeface="B Yagut" pitchFamily="2" charset="-78"/>
        </a:defRPr>
      </a:lvl3pPr>
      <a:lvl4pPr algn="r" rtl="1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  <a:cs typeface="B Yagut" pitchFamily="2" charset="-78"/>
        </a:defRPr>
      </a:lvl4pPr>
      <a:lvl5pPr algn="r" rtl="1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  <a:cs typeface="B Yagut" pitchFamily="2" charset="-78"/>
        </a:defRPr>
      </a:lvl5pPr>
      <a:lvl6pPr marL="457200" algn="r" rtl="1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  <a:cs typeface="B Yagut" pitchFamily="2" charset="-78"/>
        </a:defRPr>
      </a:lvl6pPr>
      <a:lvl7pPr marL="914400" algn="r" rtl="1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  <a:cs typeface="B Yagut" pitchFamily="2" charset="-78"/>
        </a:defRPr>
      </a:lvl7pPr>
      <a:lvl8pPr marL="1371600" algn="r" rtl="1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  <a:cs typeface="B Yagut" pitchFamily="2" charset="-78"/>
        </a:defRPr>
      </a:lvl8pPr>
      <a:lvl9pPr marL="1828800" algn="r" rtl="1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  <a:cs typeface="B Yagut" pitchFamily="2" charset="-78"/>
        </a:defRPr>
      </a:lvl9pPr>
      <a:extLst/>
    </p:titleStyle>
    <p:bodyStyle>
      <a:lvl1pPr marL="365125" indent="-255588" algn="r" rtl="1" eaLnBrk="0" fontAlgn="base" hangingPunct="0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 kern="1200">
          <a:solidFill>
            <a:schemeClr val="tx1"/>
          </a:solidFill>
          <a:latin typeface="+mn-lt"/>
          <a:ea typeface="+mn-ea"/>
          <a:cs typeface="B Yagut" pitchFamily="2" charset="-78"/>
        </a:defRPr>
      </a:lvl1pPr>
      <a:lvl2pPr marL="620713" indent="-228600" algn="r" rtl="1" eaLnBrk="0" fontAlgn="base" hangingPunct="0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 kern="1200">
          <a:solidFill>
            <a:schemeClr val="tx1"/>
          </a:solidFill>
          <a:latin typeface="+mn-lt"/>
          <a:ea typeface="+mn-ea"/>
          <a:cs typeface="B Yagut" pitchFamily="2" charset="-78"/>
        </a:defRPr>
      </a:lvl2pPr>
      <a:lvl3pPr marL="858838" indent="-228600" algn="r" rtl="1" eaLnBrk="0" fontAlgn="base" hangingPunct="0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B Yagut" pitchFamily="2" charset="-78"/>
        </a:defRPr>
      </a:lvl3pPr>
      <a:lvl4pPr marL="1143000" indent="-228600" algn="r" rtl="1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B Yagut" pitchFamily="2" charset="-78"/>
        </a:defRPr>
      </a:lvl4pPr>
      <a:lvl5pPr marL="1371600" indent="-228600" algn="r" rtl="1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kern="1200">
          <a:solidFill>
            <a:schemeClr val="tx1"/>
          </a:solidFill>
          <a:latin typeface="+mn-lt"/>
          <a:ea typeface="+mn-ea"/>
          <a:cs typeface="B Yagut" pitchFamily="2" charset="-78"/>
        </a:defRPr>
      </a:lvl5pPr>
      <a:lvl6pPr marL="1600200" indent="-228600" algn="r" rtl="1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r" rtl="1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r" rtl="1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r" rtl="1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8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file:///D:\slides\Update%20slides\94%20sarem\4%20&#1608;&#1590;&#1593;&#1740;&#1578;%20&#1589;&#1581;&#1740;&#1581;%20&#1588;&#1740;&#1585;&#1583;&#1607;&#1740;\neeew%20Comparison_Points_3b_jpgs.wmv" TargetMode="External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Relationship Id="rId9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0.xml"/><Relationship Id="rId13" Type="http://schemas.openxmlformats.org/officeDocument/2006/relationships/image" Target="../media/image24.jpeg"/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12" Type="http://schemas.microsoft.com/office/2007/relationships/diagramDrawing" Target="../diagrams/drawing10.xml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9.xml"/><Relationship Id="rId11" Type="http://schemas.openxmlformats.org/officeDocument/2006/relationships/diagramColors" Target="../diagrams/colors10.xml"/><Relationship Id="rId5" Type="http://schemas.openxmlformats.org/officeDocument/2006/relationships/diagramQuickStyle" Target="../diagrams/quickStyle9.xml"/><Relationship Id="rId15" Type="http://schemas.openxmlformats.org/officeDocument/2006/relationships/hyperlink" Target="file:///D:\slides\Update%20slides\95%20orumiye\movies\&#1778;&#1776;&#1777;&#1781;&#1777;&#1776;&#1776;&#1779;_&#1777;&#1783;&#1776;&#1780;&#1776;&#1785;.mp4" TargetMode="External"/><Relationship Id="rId10" Type="http://schemas.openxmlformats.org/officeDocument/2006/relationships/diagramQuickStyle" Target="../diagrams/quickStyle10.xml"/><Relationship Id="rId4" Type="http://schemas.openxmlformats.org/officeDocument/2006/relationships/diagramLayout" Target="../diagrams/layout9.xml"/><Relationship Id="rId9" Type="http://schemas.openxmlformats.org/officeDocument/2006/relationships/diagramLayout" Target="../diagrams/layout10.xml"/><Relationship Id="rId14" Type="http://schemas.microsoft.com/office/2007/relationships/hdphoto" Target="../media/hdphoto4.wd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4" Type="http://schemas.openxmlformats.org/officeDocument/2006/relationships/image" Target="../media/image28.jpeg"/><Relationship Id="rId9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Relationship Id="rId9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3.xml"/><Relationship Id="rId5" Type="http://schemas.openxmlformats.org/officeDocument/2006/relationships/diagramQuickStyle" Target="../diagrams/quickStyle13.xml"/><Relationship Id="rId10" Type="http://schemas.openxmlformats.org/officeDocument/2006/relationships/image" Target="../media/image39.jpeg"/><Relationship Id="rId4" Type="http://schemas.openxmlformats.org/officeDocument/2006/relationships/diagramLayout" Target="../diagrams/layout13.xml"/><Relationship Id="rId9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5.xml"/><Relationship Id="rId7" Type="http://schemas.microsoft.com/office/2007/relationships/diagramDrawing" Target="../diagrams/drawing15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5.xml"/><Relationship Id="rId5" Type="http://schemas.openxmlformats.org/officeDocument/2006/relationships/diagramQuickStyle" Target="../diagrams/quickStyle15.xml"/><Relationship Id="rId4" Type="http://schemas.openxmlformats.org/officeDocument/2006/relationships/diagramLayout" Target="../diagrams/layout1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6.xml"/><Relationship Id="rId7" Type="http://schemas.microsoft.com/office/2007/relationships/diagramDrawing" Target="../diagrams/drawing16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6.xml"/><Relationship Id="rId5" Type="http://schemas.openxmlformats.org/officeDocument/2006/relationships/diagramQuickStyle" Target="../diagrams/quickStyle16.xml"/><Relationship Id="rId4" Type="http://schemas.openxmlformats.org/officeDocument/2006/relationships/diagramLayout" Target="../diagrams/layout1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7.xml"/><Relationship Id="rId7" Type="http://schemas.microsoft.com/office/2007/relationships/diagramDrawing" Target="../diagrams/drawing17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7.xml"/><Relationship Id="rId5" Type="http://schemas.openxmlformats.org/officeDocument/2006/relationships/diagramQuickStyle" Target="../diagrams/quickStyle17.xml"/><Relationship Id="rId4" Type="http://schemas.openxmlformats.org/officeDocument/2006/relationships/diagramLayout" Target="../diagrams/layout1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11" Type="http://schemas.openxmlformats.org/officeDocument/2006/relationships/image" Target="../media/image12.png"/><Relationship Id="rId5" Type="http://schemas.openxmlformats.org/officeDocument/2006/relationships/diagramQuickStyle" Target="../diagrams/quickStyle4.xml"/><Relationship Id="rId15" Type="http://schemas.openxmlformats.org/officeDocument/2006/relationships/image" Target="../media/image16.jpeg"/><Relationship Id="rId10" Type="http://schemas.openxmlformats.org/officeDocument/2006/relationships/image" Target="../media/image11.png"/><Relationship Id="rId4" Type="http://schemas.openxmlformats.org/officeDocument/2006/relationships/diagramLayout" Target="../diagrams/layout4.xml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diagramData" Target="../diagrams/data18.xml"/><Relationship Id="rId7" Type="http://schemas.microsoft.com/office/2007/relationships/diagramDrawing" Target="../diagrams/drawing18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8.xml"/><Relationship Id="rId5" Type="http://schemas.openxmlformats.org/officeDocument/2006/relationships/diagramQuickStyle" Target="../diagrams/quickStyle18.xml"/><Relationship Id="rId4" Type="http://schemas.openxmlformats.org/officeDocument/2006/relationships/diagramLayout" Target="../diagrams/layout18.xml"/><Relationship Id="rId9" Type="http://schemas.openxmlformats.org/officeDocument/2006/relationships/image" Target="../media/image48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9.xml"/><Relationship Id="rId7" Type="http://schemas.microsoft.com/office/2007/relationships/diagramDrawing" Target="../diagrams/drawing19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9.xml"/><Relationship Id="rId5" Type="http://schemas.openxmlformats.org/officeDocument/2006/relationships/diagramQuickStyle" Target="../diagrams/quickStyle19.xml"/><Relationship Id="rId4" Type="http://schemas.openxmlformats.org/officeDocument/2006/relationships/diagramLayout" Target="../diagrams/layout19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diagramData" Target="../diagrams/data20.xml"/><Relationship Id="rId7" Type="http://schemas.microsoft.com/office/2007/relationships/diagramDrawing" Target="../diagrams/drawing20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7.xml"/><Relationship Id="rId6" Type="http://schemas.openxmlformats.org/officeDocument/2006/relationships/diagramColors" Target="../diagrams/colors20.xml"/><Relationship Id="rId5" Type="http://schemas.openxmlformats.org/officeDocument/2006/relationships/diagramQuickStyle" Target="../diagrams/quickStyle20.xml"/><Relationship Id="rId4" Type="http://schemas.openxmlformats.org/officeDocument/2006/relationships/diagramLayout" Target="../diagrams/layout2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51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2.png"/><Relationship Id="rId7" Type="http://schemas.microsoft.com/office/2007/relationships/hdphoto" Target="../media/hdphoto6.wdp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microsoft.com/office/2007/relationships/hdphoto" Target="../media/hdphoto5.wdp"/><Relationship Id="rId9" Type="http://schemas.openxmlformats.org/officeDocument/2006/relationships/image" Target="../media/image5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59.xml"/><Relationship Id="rId5" Type="http://schemas.openxmlformats.org/officeDocument/2006/relationships/image" Target="../media/image60.jpg"/><Relationship Id="rId4" Type="http://schemas.openxmlformats.org/officeDocument/2006/relationships/image" Target="../media/image59.jp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6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8.png"/><Relationship Id="rId4" Type="http://schemas.microsoft.com/office/2007/relationships/hdphoto" Target="../media/hdphoto1.wdp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8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48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8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8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8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8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8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76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1.xml"/><Relationship Id="rId7" Type="http://schemas.microsoft.com/office/2007/relationships/diagramDrawing" Target="../diagrams/drawing21.xm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9.xml"/><Relationship Id="rId6" Type="http://schemas.openxmlformats.org/officeDocument/2006/relationships/diagramColors" Target="../diagrams/colors21.xml"/><Relationship Id="rId5" Type="http://schemas.openxmlformats.org/officeDocument/2006/relationships/diagramQuickStyle" Target="../diagrams/quickStyle21.xml"/><Relationship Id="rId4" Type="http://schemas.openxmlformats.org/officeDocument/2006/relationships/diagramLayout" Target="../diagrams/layout21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hyperlink" Target="file:///D:\slides\Update%20slides\94%20sarem\4%20&#1608;&#1590;&#1593;&#1740;&#1578;%20&#1589;&#1581;&#1740;&#1581;%20&#1588;&#1740;&#1585;&#1583;&#1607;&#1740;\pic\case2\post.mp4" TargetMode="External"/><Relationship Id="rId3" Type="http://schemas.openxmlformats.org/officeDocument/2006/relationships/image" Target="../media/image77.jpeg"/><Relationship Id="rId7" Type="http://schemas.openxmlformats.org/officeDocument/2006/relationships/image" Target="../media/image79.png"/><Relationship Id="rId2" Type="http://schemas.openxmlformats.org/officeDocument/2006/relationships/hyperlink" Target="file:///D:\slides\Update%20slides\94%20sarem\4%20&#1608;&#1590;&#1593;&#1740;&#1578;%20&#1589;&#1581;&#1740;&#1581;%20&#1588;&#1740;&#1585;&#1583;&#1607;&#1740;\pic\case%201\1%20mo%203400%203600%20pre.mpg" TargetMode="External"/><Relationship Id="rId1" Type="http://schemas.openxmlformats.org/officeDocument/2006/relationships/slideLayout" Target="../slideLayouts/slideLayout79.xml"/><Relationship Id="rId6" Type="http://schemas.openxmlformats.org/officeDocument/2006/relationships/hyperlink" Target="file:///D:\slides\Update%20slides\94%20sarem\4%20&#1608;&#1590;&#1593;&#1740;&#1578;%20&#1589;&#1581;&#1740;&#1581;%20&#1588;&#1740;&#1585;&#1583;&#1607;&#1740;\pic\case2\pre.mp4" TargetMode="External"/><Relationship Id="rId5" Type="http://schemas.openxmlformats.org/officeDocument/2006/relationships/image" Target="../media/image78.jpeg"/><Relationship Id="rId4" Type="http://schemas.openxmlformats.org/officeDocument/2006/relationships/hyperlink" Target="file:///D:\slides\Update%20slides\94%20sarem\4%20&#1608;&#1590;&#1593;&#1740;&#1578;%20&#1589;&#1581;&#1740;&#1581;%20&#1588;&#1740;&#1585;&#1583;&#1607;&#1740;\pic\case%201\1%20mo%203400%203600%20post.mpg" TargetMode="External"/><Relationship Id="rId9" Type="http://schemas.openxmlformats.org/officeDocument/2006/relationships/image" Target="../media/image80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file:///D:\slides\Update%20slides\94%20sarem\4%20&#1608;&#1590;&#1593;&#1740;&#1578;%20&#1589;&#1581;&#1740;&#1581;%20&#1588;&#1740;&#1585;&#1583;&#1607;&#1740;\pic\case3\1.mp4" TargetMode="Externa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82.png"/><Relationship Id="rId5" Type="http://schemas.openxmlformats.org/officeDocument/2006/relationships/hyperlink" Target="file:///D:\slides\Update%20slides\94%20sarem\4%20&#1608;&#1590;&#1593;&#1740;&#1578;%20&#1589;&#1581;&#1740;&#1581;%20&#1588;&#1740;&#1585;&#1583;&#1607;&#1740;\pic\case3\2.mp4" TargetMode="External"/><Relationship Id="rId4" Type="http://schemas.openxmlformats.org/officeDocument/2006/relationships/image" Target="../media/image8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1034003153"/>
              </p:ext>
            </p:extLst>
          </p:nvPr>
        </p:nvGraphicFramePr>
        <p:xfrm>
          <a:off x="827584" y="1772816"/>
          <a:ext cx="7772400" cy="12961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Rectangle 4"/>
          <p:cNvSpPr>
            <a:spLocks noChangeArrowheads="1"/>
          </p:cNvSpPr>
          <p:nvPr/>
        </p:nvSpPr>
        <p:spPr bwMode="gray">
          <a:xfrm>
            <a:off x="4067944" y="3415569"/>
            <a:ext cx="4680520" cy="1597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80000"/>
              </a:lnSpc>
              <a:spcBef>
                <a:spcPct val="20000"/>
              </a:spcBef>
              <a:defRPr/>
            </a:pPr>
            <a:r>
              <a:rPr lang="fa-IR" sz="2400" b="1" dirty="0">
                <a:ln w="10160">
                  <a:solidFill>
                    <a:schemeClr val="accent1"/>
                  </a:solidFill>
                  <a:prstDash val="solid"/>
                </a:ln>
                <a:latin typeface="Vrinda" pitchFamily="2" charset="0"/>
                <a:cs typeface="Zar" pitchFamily="2" charset="-78"/>
              </a:rPr>
              <a:t>دکترمحمود راوری متخصص کودکان </a:t>
            </a:r>
            <a:endParaRPr lang="en-US" sz="2400" b="1" dirty="0" smtClean="0">
              <a:ln w="10160">
                <a:solidFill>
                  <a:schemeClr val="accent1"/>
                </a:solidFill>
                <a:prstDash val="solid"/>
              </a:ln>
              <a:latin typeface="Vrinda" pitchFamily="2" charset="0"/>
              <a:cs typeface="Zar" pitchFamily="2" charset="-78"/>
            </a:endParaRPr>
          </a:p>
          <a:p>
            <a:pPr algn="ctr">
              <a:lnSpc>
                <a:spcPct val="80000"/>
              </a:lnSpc>
              <a:spcBef>
                <a:spcPct val="20000"/>
              </a:spcBef>
              <a:defRPr/>
            </a:pPr>
            <a:r>
              <a:rPr lang="fa-IR" b="1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tx2"/>
                </a:solidFill>
                <a:cs typeface="Zar" pitchFamily="2" charset="-78"/>
              </a:rPr>
              <a:t>عضوكميته </a:t>
            </a:r>
            <a:r>
              <a:rPr lang="fa-IR" b="1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tx2"/>
                </a:solidFill>
                <a:cs typeface="Zar" pitchFamily="2" charset="-78"/>
              </a:rPr>
              <a:t>كشوري ترويج تغذيه با </a:t>
            </a:r>
            <a:r>
              <a:rPr lang="fa-IR" b="1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tx2"/>
                </a:solidFill>
                <a:cs typeface="Zar" pitchFamily="2" charset="-78"/>
              </a:rPr>
              <a:t>شيرمادر</a:t>
            </a:r>
            <a:endParaRPr lang="fa-IR" b="1" dirty="0">
              <a:ln w="10160">
                <a:solidFill>
                  <a:schemeClr val="accent1"/>
                </a:solidFill>
                <a:prstDash val="solid"/>
              </a:ln>
              <a:solidFill>
                <a:schemeClr val="tx2"/>
              </a:solidFill>
              <a:cs typeface="Zar" pitchFamily="2" charset="-78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971600" y="3068960"/>
            <a:ext cx="3151848" cy="1944216"/>
          </a:xfrm>
          <a:prstGeom prst="roundRect">
            <a:avLst>
              <a:gd name="adj" fmla="val 10000"/>
            </a:avLst>
          </a:prstGeom>
          <a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6000" b="-16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883159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95536" y="1556792"/>
            <a:ext cx="8229600" cy="4525962"/>
          </a:xfrm>
        </p:spPr>
        <p:txBody>
          <a:bodyPr/>
          <a:lstStyle/>
          <a:p>
            <a:r>
              <a:rPr lang="fa-IR" sz="3200" b="1" dirty="0" smtClean="0">
                <a:cs typeface="B Nazanin" panose="00000400000000000000" pitchFamily="2" charset="-78"/>
              </a:rPr>
              <a:t>در ابتدا </a:t>
            </a:r>
            <a:r>
              <a:rPr lang="fa-IR" sz="3200" dirty="0" smtClean="0">
                <a:cs typeface="B Nazanin" panose="00000400000000000000" pitchFamily="2" charset="-78"/>
              </a:rPr>
              <a:t>نوزاد سالم در طی ساعت اول پس از تولد </a:t>
            </a:r>
            <a:r>
              <a:rPr lang="fa-IR" sz="3200" dirty="0" err="1" smtClean="0">
                <a:cs typeface="B Nazanin" panose="00000400000000000000" pitchFamily="2" charset="-78"/>
              </a:rPr>
              <a:t>درحین</a:t>
            </a:r>
            <a:r>
              <a:rPr lang="fa-IR" sz="3200" dirty="0" smtClean="0">
                <a:cs typeface="B Nazanin" panose="00000400000000000000" pitchFamily="2" charset="-78"/>
              </a:rPr>
              <a:t> تماس پوست به پوست با مادر خودش بدون کمک توانائی </a:t>
            </a:r>
            <a:r>
              <a:rPr lang="fa-IR" sz="3200" b="1" dirty="0" smtClean="0">
                <a:cs typeface="B Nazanin" panose="00000400000000000000" pitchFamily="2" charset="-78"/>
              </a:rPr>
              <a:t>جستجو</a:t>
            </a:r>
            <a:r>
              <a:rPr lang="fa-IR" sz="3200" dirty="0" smtClean="0">
                <a:cs typeface="B Nazanin" panose="00000400000000000000" pitchFamily="2" charset="-78"/>
              </a:rPr>
              <a:t>، </a:t>
            </a:r>
            <a:r>
              <a:rPr lang="fa-IR" sz="3200" b="1" dirty="0" smtClean="0">
                <a:cs typeface="B Nazanin" panose="00000400000000000000" pitchFamily="2" charset="-78"/>
              </a:rPr>
              <a:t>یافتن</a:t>
            </a:r>
            <a:r>
              <a:rPr lang="fa-IR" sz="3200" dirty="0" smtClean="0">
                <a:cs typeface="B Nazanin" panose="00000400000000000000" pitchFamily="2" charset="-78"/>
              </a:rPr>
              <a:t>، </a:t>
            </a:r>
            <a:r>
              <a:rPr lang="fa-IR" sz="3200" b="1" dirty="0" smtClean="0">
                <a:cs typeface="B Nazanin" panose="00000400000000000000" pitchFamily="2" charset="-78"/>
              </a:rPr>
              <a:t>گرفتن و مكيدن </a:t>
            </a:r>
            <a:r>
              <a:rPr lang="fa-IR" sz="3200" dirty="0">
                <a:cs typeface="B Nazanin" panose="00000400000000000000" pitchFamily="2" charset="-78"/>
              </a:rPr>
              <a:t>پستان، </a:t>
            </a:r>
            <a:r>
              <a:rPr lang="fa-IR" sz="3200" dirty="0" smtClean="0">
                <a:cs typeface="B Nazanin" panose="00000400000000000000" pitchFamily="2" charset="-78"/>
              </a:rPr>
              <a:t>و </a:t>
            </a:r>
            <a:r>
              <a:rPr lang="fa-IR" sz="3200" b="1" dirty="0" smtClean="0">
                <a:cs typeface="B Nazanin" panose="00000400000000000000" pitchFamily="2" charset="-78"/>
              </a:rPr>
              <a:t>بلع</a:t>
            </a:r>
            <a:r>
              <a:rPr lang="fa-IR" sz="3200" dirty="0" smtClean="0">
                <a:cs typeface="B Nazanin" panose="00000400000000000000" pitchFamily="2" charset="-78"/>
              </a:rPr>
              <a:t> شیر را دارد </a:t>
            </a:r>
            <a:r>
              <a:rPr lang="fa-IR" sz="2800" dirty="0" smtClean="0">
                <a:cs typeface="B Nazanin" panose="00000400000000000000" pitchFamily="2" charset="-78"/>
              </a:rPr>
              <a:t>(در اولین تغذیه چگونگی وضعیت نوزاد درآغوش مادر مهم نیست)</a:t>
            </a:r>
          </a:p>
          <a:p>
            <a:r>
              <a:rPr lang="fa-IR" sz="3200" b="1" dirty="0" smtClean="0">
                <a:cs typeface="B Nazanin" panose="00000400000000000000" pitchFamily="2" charset="-78"/>
              </a:rPr>
              <a:t>سپس</a:t>
            </a:r>
            <a:r>
              <a:rPr lang="fa-IR" sz="3200" dirty="0" smtClean="0">
                <a:cs typeface="B Nazanin" panose="00000400000000000000" pitchFamily="2" charset="-78"/>
              </a:rPr>
              <a:t> شیردهی </a:t>
            </a:r>
            <a:r>
              <a:rPr lang="fa-IR" sz="3200" dirty="0">
                <a:cs typeface="B Nazanin" panose="00000400000000000000" pitchFamily="2" charset="-78"/>
              </a:rPr>
              <a:t>نیاز به </a:t>
            </a:r>
            <a:r>
              <a:rPr lang="fa-IR" sz="3200" dirty="0" smtClean="0">
                <a:cs typeface="B Nazanin" panose="00000400000000000000" pitchFamily="2" charset="-78"/>
              </a:rPr>
              <a:t>کمک در </a:t>
            </a:r>
            <a:r>
              <a:rPr lang="fa-IR" sz="3200" b="1" u="sng" dirty="0" smtClean="0">
                <a:cs typeface="B Nazanin" panose="00000400000000000000" pitchFamily="2" charset="-78"/>
              </a:rPr>
              <a:t>آموزش، تمرین </a:t>
            </a:r>
            <a:r>
              <a:rPr lang="fa-IR" sz="3200" b="1" u="sng" dirty="0">
                <a:cs typeface="B Nazanin" panose="00000400000000000000" pitchFamily="2" charset="-78"/>
              </a:rPr>
              <a:t>و کسب تجربه </a:t>
            </a:r>
            <a:r>
              <a:rPr lang="fa-IR" sz="3200" b="1" u="sng" dirty="0" smtClean="0">
                <a:cs typeface="B Nazanin" panose="00000400000000000000" pitchFamily="2" charset="-78"/>
              </a:rPr>
              <a:t>در </a:t>
            </a:r>
            <a:r>
              <a:rPr lang="fa-IR" sz="3200" b="1" u="sng" dirty="0" err="1" smtClean="0">
                <a:cs typeface="B Nazanin" panose="00000400000000000000" pitchFamily="2" charset="-78"/>
              </a:rPr>
              <a:t>مادرو</a:t>
            </a:r>
            <a:r>
              <a:rPr lang="fa-IR" sz="3200" b="1" u="sng" dirty="0" smtClean="0">
                <a:cs typeface="B Nazanin" panose="00000400000000000000" pitchFamily="2" charset="-78"/>
              </a:rPr>
              <a:t> نوزاد  </a:t>
            </a:r>
            <a:r>
              <a:rPr lang="fa-IR" sz="3200" u="sng" dirty="0" smtClean="0">
                <a:cs typeface="B Nazanin" panose="00000400000000000000" pitchFamily="2" charset="-78"/>
              </a:rPr>
              <a:t>برای یک </a:t>
            </a:r>
            <a:r>
              <a:rPr lang="fa-IR" sz="3200" b="1" u="sng" dirty="0" smtClean="0">
                <a:solidFill>
                  <a:srgbClr val="FF0000"/>
                </a:solidFill>
                <a:cs typeface="B Nazanin" panose="00000400000000000000" pitchFamily="2" charset="-78"/>
              </a:rPr>
              <a:t>وضعیت خوب شیرخوار </a:t>
            </a:r>
            <a:r>
              <a:rPr lang="fa-IR" sz="3200" u="sng" dirty="0" smtClean="0">
                <a:cs typeface="B Nazanin" panose="00000400000000000000" pitchFamily="2" charset="-78"/>
              </a:rPr>
              <a:t>در آغوش مادر و </a:t>
            </a:r>
            <a:r>
              <a:rPr lang="fa-IR" sz="3200" b="1" u="sng" dirty="0" smtClean="0">
                <a:solidFill>
                  <a:srgbClr val="FF0000"/>
                </a:solidFill>
                <a:cs typeface="B Nazanin" panose="00000400000000000000" pitchFamily="2" charset="-78"/>
              </a:rPr>
              <a:t>مکیدن موثر </a:t>
            </a:r>
            <a:r>
              <a:rPr lang="fa-IR" sz="3200" u="sng" dirty="0" smtClean="0">
                <a:cs typeface="B Nazanin" panose="00000400000000000000" pitchFamily="2" charset="-78"/>
              </a:rPr>
              <a:t>او </a:t>
            </a:r>
            <a:r>
              <a:rPr lang="fa-IR" sz="3200" dirty="0" smtClean="0">
                <a:cs typeface="B Nazanin" panose="00000400000000000000" pitchFamily="2" charset="-78"/>
              </a:rPr>
              <a:t>دارد.</a:t>
            </a:r>
            <a:endParaRPr lang="fa-IR" sz="3200" dirty="0">
              <a:cs typeface="B Nazanin" panose="00000400000000000000" pitchFamily="2" charset="-78"/>
            </a:endParaRPr>
          </a:p>
          <a:p>
            <a:pPr lvl="1"/>
            <a:r>
              <a:rPr lang="fa-IR" sz="2800" dirty="0" smtClean="0">
                <a:cs typeface="B Nazanin" panose="00000400000000000000" pitchFamily="2" charset="-78"/>
              </a:rPr>
              <a:t>این آموزش ها بسیار مهم و ضروری است که باید بجز آموزش های قبل زایمان در </a:t>
            </a:r>
            <a:r>
              <a:rPr lang="fa-IR" sz="2800" b="1" u="sng" dirty="0" smtClean="0">
                <a:solidFill>
                  <a:srgbClr val="FF0000"/>
                </a:solidFill>
                <a:cs typeface="B Nazanin" panose="00000400000000000000" pitchFamily="2" charset="-78"/>
              </a:rPr>
              <a:t>طی اقامت مادر و نوزاد در زایشگاه بطور عملی و صورت به صورت انجام شود</a:t>
            </a:r>
            <a:endParaRPr lang="en-US" sz="2800" b="1" u="sng" dirty="0">
              <a:solidFill>
                <a:srgbClr val="FF0000"/>
              </a:solidFill>
              <a:cs typeface="B Nazanin" panose="00000400000000000000" pitchFamily="2" charset="-78"/>
            </a:endParaRP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752604654"/>
              </p:ext>
            </p:extLst>
          </p:nvPr>
        </p:nvGraphicFramePr>
        <p:xfrm>
          <a:off x="457200" y="274638"/>
          <a:ext cx="8229600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A915E6-25D4-4478-83EA-8A1184D8A544}" type="slidenum">
              <a:rPr lang="fa-IR" smtClean="0"/>
              <a:pPr>
                <a:defRPr/>
              </a:pPr>
              <a:t>10</a:t>
            </a:fld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231475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59024" y="1124744"/>
            <a:ext cx="6789440" cy="5256584"/>
          </a:xfrm>
        </p:spPr>
        <p:txBody>
          <a:bodyPr/>
          <a:lstStyle/>
          <a:p>
            <a:r>
              <a:rPr lang="fa-IR" sz="2800" dirty="0" err="1" smtClean="0">
                <a:cs typeface="B Nazanin" panose="00000400000000000000" pitchFamily="2" charset="-78"/>
              </a:rPr>
              <a:t>بايد</a:t>
            </a:r>
            <a:r>
              <a:rPr lang="fa-IR" sz="2800" dirty="0" smtClean="0">
                <a:cs typeface="B Nazanin" panose="00000400000000000000" pitchFamily="2" charset="-78"/>
              </a:rPr>
              <a:t> شيرخوار علاوه </a:t>
            </a:r>
            <a:r>
              <a:rPr lang="fa-IR" sz="2800" dirty="0">
                <a:cs typeface="B Nazanin" panose="00000400000000000000" pitchFamily="2" charset="-78"/>
              </a:rPr>
              <a:t>بر </a:t>
            </a:r>
            <a:r>
              <a:rPr lang="fa-IR" sz="2800" b="1" dirty="0" err="1">
                <a:cs typeface="B Nazanin" panose="00000400000000000000" pitchFamily="2" charset="-78"/>
              </a:rPr>
              <a:t>نوك</a:t>
            </a:r>
            <a:r>
              <a:rPr lang="fa-IR" sz="2800" b="1" dirty="0">
                <a:cs typeface="B Nazanin" panose="00000400000000000000" pitchFamily="2" charset="-78"/>
              </a:rPr>
              <a:t> پستان</a:t>
            </a:r>
            <a:r>
              <a:rPr lang="fa-IR" sz="2800" dirty="0">
                <a:cs typeface="B Nazanin" panose="00000400000000000000" pitchFamily="2" charset="-78"/>
              </a:rPr>
              <a:t>، </a:t>
            </a:r>
            <a:r>
              <a:rPr lang="fa-IR" sz="2800" b="1" dirty="0" smtClean="0">
                <a:cs typeface="B Nazanin" panose="00000400000000000000" pitchFamily="2" charset="-78"/>
              </a:rPr>
              <a:t>بخش بیشتری از هاله</a:t>
            </a:r>
            <a:r>
              <a:rPr lang="fa-IR" sz="2800" dirty="0" smtClean="0">
                <a:cs typeface="B Nazanin" panose="00000400000000000000" pitchFamily="2" charset="-78"/>
              </a:rPr>
              <a:t> موجود </a:t>
            </a:r>
            <a:r>
              <a:rPr lang="fa-IR" sz="2800" dirty="0" err="1" smtClean="0">
                <a:cs typeface="B Nazanin" panose="00000400000000000000" pitchFamily="2" charset="-78"/>
              </a:rPr>
              <a:t>درتماس</a:t>
            </a:r>
            <a:r>
              <a:rPr lang="fa-IR" sz="2800" dirty="0" smtClean="0">
                <a:cs typeface="B Nazanin" panose="00000400000000000000" pitchFamily="2" charset="-78"/>
              </a:rPr>
              <a:t> با فک پائین خود را به دهان ببرد</a:t>
            </a:r>
          </a:p>
          <a:p>
            <a:r>
              <a:rPr lang="fa-IR" sz="2800" dirty="0" smtClean="0">
                <a:cs typeface="B Nazanin" panose="00000400000000000000" pitchFamily="2" charset="-78"/>
              </a:rPr>
              <a:t>با دو عمل </a:t>
            </a:r>
            <a:r>
              <a:rPr lang="fa-IR" sz="2800" b="1" dirty="0" smtClean="0">
                <a:cs typeface="B Nazanin" panose="00000400000000000000" pitchFamily="2" charset="-78"/>
              </a:rPr>
              <a:t>فشردن</a:t>
            </a:r>
            <a:r>
              <a:rPr lang="fa-IR" sz="2800" dirty="0" smtClean="0">
                <a:cs typeface="B Nazanin" panose="00000400000000000000" pitchFamily="2" charset="-78"/>
              </a:rPr>
              <a:t> با کمک فک و زبان به آنچه که در دهان او هست و </a:t>
            </a:r>
            <a:r>
              <a:rPr lang="fa-IR" sz="2800" b="1" dirty="0" smtClean="0">
                <a:cs typeface="B Nazanin" panose="00000400000000000000" pitchFamily="2" charset="-78"/>
              </a:rPr>
              <a:t>ایجاد </a:t>
            </a:r>
            <a:r>
              <a:rPr lang="fa-IR" sz="2800" b="1" dirty="0" err="1" smtClean="0">
                <a:cs typeface="B Nazanin" panose="00000400000000000000" pitchFamily="2" charset="-78"/>
              </a:rPr>
              <a:t>فشارمنفی</a:t>
            </a:r>
            <a:r>
              <a:rPr lang="fa-IR" sz="2800" b="1" dirty="0" smtClean="0">
                <a:cs typeface="B Nazanin" panose="00000400000000000000" pitchFamily="2" charset="-78"/>
              </a:rPr>
              <a:t> </a:t>
            </a:r>
            <a:r>
              <a:rPr lang="fa-IR" sz="2800" dirty="0" smtClean="0">
                <a:cs typeface="B Nazanin" panose="00000400000000000000" pitchFamily="2" charset="-78"/>
              </a:rPr>
              <a:t>با پائین آمدن زبان و انبساط نوک پستان و هاله و مجاری شیر داخل آن، شيرخوار پستان را </a:t>
            </a:r>
            <a:r>
              <a:rPr lang="fa-IR" sz="2800" dirty="0">
                <a:cs typeface="B Nazanin" panose="00000400000000000000" pitchFamily="2" charset="-78"/>
              </a:rPr>
              <a:t>در دهان خود </a:t>
            </a:r>
            <a:r>
              <a:rPr lang="fa-IR" sz="2800" dirty="0" err="1">
                <a:cs typeface="B Nazanin" panose="00000400000000000000" pitchFamily="2" charset="-78"/>
              </a:rPr>
              <a:t>دوشيده</a:t>
            </a:r>
            <a:r>
              <a:rPr lang="fa-IR" sz="2800" dirty="0">
                <a:cs typeface="B Nazanin" panose="00000400000000000000" pitchFamily="2" charset="-78"/>
              </a:rPr>
              <a:t> و </a:t>
            </a:r>
            <a:r>
              <a:rPr lang="fa-IR" sz="2800" dirty="0" err="1" smtClean="0">
                <a:cs typeface="B Nazanin" panose="00000400000000000000" pitchFamily="2" charset="-78"/>
              </a:rPr>
              <a:t>شیرمی</a:t>
            </a:r>
            <a:r>
              <a:rPr lang="fa-IR" sz="2800" dirty="0">
                <a:cs typeface="B Nazanin" panose="00000400000000000000" pitchFamily="2" charset="-78"/>
              </a:rPr>
              <a:t> </a:t>
            </a:r>
            <a:r>
              <a:rPr lang="fa-IR" sz="2800" dirty="0" smtClean="0">
                <a:cs typeface="B Nazanin" panose="00000400000000000000" pitchFamily="2" charset="-78"/>
              </a:rPr>
              <a:t>خورد.</a:t>
            </a:r>
          </a:p>
          <a:p>
            <a:r>
              <a:rPr lang="fa-IR" sz="2800" dirty="0" smtClean="0">
                <a:cs typeface="B Nazanin" panose="00000400000000000000" pitchFamily="2" charset="-78"/>
              </a:rPr>
              <a:t> </a:t>
            </a:r>
            <a:r>
              <a:rPr lang="fa-IR" sz="2800" dirty="0">
                <a:cs typeface="B Nazanin" panose="00000400000000000000" pitchFamily="2" charset="-78"/>
              </a:rPr>
              <a:t>مسئله </a:t>
            </a:r>
            <a:r>
              <a:rPr lang="fa-IR" sz="2800" dirty="0" smtClean="0">
                <a:cs typeface="B Nazanin" panose="00000400000000000000" pitchFamily="2" charset="-78"/>
              </a:rPr>
              <a:t>مهم در گرفتن پستان، </a:t>
            </a:r>
            <a:r>
              <a:rPr lang="fa-IR" sz="2800" b="1" dirty="0" smtClean="0">
                <a:cs typeface="B Nazanin" panose="00000400000000000000" pitchFamily="2" charset="-78"/>
              </a:rPr>
              <a:t>مکیدن نوک پستان نیست </a:t>
            </a:r>
            <a:r>
              <a:rPr lang="fa-IR" sz="2800" dirty="0" smtClean="0">
                <a:cs typeface="B Nazanin" panose="00000400000000000000" pitchFamily="2" charset="-78"/>
              </a:rPr>
              <a:t>(</a:t>
            </a:r>
            <a:r>
              <a:rPr lang="fa-IR" sz="2800" dirty="0" err="1" smtClean="0">
                <a:cs typeface="B Nazanin" panose="00000400000000000000" pitchFamily="2" charset="-78"/>
              </a:rPr>
              <a:t>كوتاه</a:t>
            </a:r>
            <a:r>
              <a:rPr lang="fa-IR" sz="2800" dirty="0">
                <a:cs typeface="B Nazanin" panose="00000400000000000000" pitchFamily="2" charset="-78"/>
              </a:rPr>
              <a:t>، </a:t>
            </a:r>
            <a:r>
              <a:rPr lang="fa-IR" sz="2800" dirty="0" smtClean="0">
                <a:cs typeface="B Nazanin" panose="00000400000000000000" pitchFamily="2" charset="-78"/>
              </a:rPr>
              <a:t>بلند، بزرگ، صاف </a:t>
            </a:r>
            <a:r>
              <a:rPr lang="fa-IR" sz="2800" dirty="0" err="1">
                <a:cs typeface="B Nazanin" panose="00000400000000000000" pitchFamily="2" charset="-78"/>
              </a:rPr>
              <a:t>يا</a:t>
            </a:r>
            <a:r>
              <a:rPr lang="fa-IR" sz="2800" dirty="0">
                <a:cs typeface="B Nazanin" panose="00000400000000000000" pitchFamily="2" charset="-78"/>
              </a:rPr>
              <a:t> فرو </a:t>
            </a:r>
            <a:r>
              <a:rPr lang="fa-IR" sz="2800" dirty="0" smtClean="0">
                <a:cs typeface="B Nazanin" panose="00000400000000000000" pitchFamily="2" charset="-78"/>
              </a:rPr>
              <a:t>رفته) بلکه با کمک چسبیدن لبها به روی پستان(برای حفظ فشار منفی تولید شده در دهان) ،فقط </a:t>
            </a:r>
            <a:r>
              <a:rPr lang="fa-IR" sz="2800" b="1" dirty="0" smtClean="0">
                <a:solidFill>
                  <a:srgbClr val="FF0000"/>
                </a:solidFill>
                <a:cs typeface="B Nazanin" panose="00000400000000000000" pitchFamily="2" charset="-78"/>
              </a:rPr>
              <a:t>فشردن نسج نرم هاله </a:t>
            </a:r>
            <a:r>
              <a:rPr lang="fa-IR" sz="2800" dirty="0" smtClean="0">
                <a:cs typeface="B Nazanin" panose="00000400000000000000" pitchFamily="2" charset="-78"/>
              </a:rPr>
              <a:t>و </a:t>
            </a:r>
            <a:r>
              <a:rPr lang="fa-IR" sz="2800" b="1" dirty="0" smtClean="0">
                <a:solidFill>
                  <a:srgbClr val="FF0000"/>
                </a:solidFill>
                <a:cs typeface="B Nazanin" panose="00000400000000000000" pitchFamily="2" charset="-78"/>
              </a:rPr>
              <a:t>تولید فشار منفی در دهان</a:t>
            </a:r>
            <a:r>
              <a:rPr lang="fa-IR" sz="2800" dirty="0" smtClean="0">
                <a:cs typeface="B Nazanin" panose="00000400000000000000" pitchFamily="2" charset="-78"/>
              </a:rPr>
              <a:t> مهم است</a:t>
            </a:r>
            <a:endParaRPr lang="fa-IR" sz="2800" dirty="0">
              <a:cs typeface="B Nazanin" panose="00000400000000000000" pitchFamily="2" charset="-78"/>
            </a:endParaRPr>
          </a:p>
          <a:p>
            <a:endParaRPr lang="fa-IR" sz="2800" dirty="0">
              <a:cs typeface="B Nazanin" panose="00000400000000000000" pitchFamily="2" charset="-78"/>
            </a:endParaRPr>
          </a:p>
          <a:p>
            <a:endParaRPr lang="en-US" sz="2800" dirty="0">
              <a:cs typeface="B Nazanin" panose="00000400000000000000" pitchFamily="2" charset="-78"/>
            </a:endParaRPr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322625696"/>
              </p:ext>
            </p:extLst>
          </p:nvPr>
        </p:nvGraphicFramePr>
        <p:xfrm>
          <a:off x="457200" y="274638"/>
          <a:ext cx="8229600" cy="6340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A915E6-25D4-4478-83EA-8A1184D8A544}" type="slidenum">
              <a:rPr lang="fa-IR" smtClean="0">
                <a:solidFill>
                  <a:prstClr val="black"/>
                </a:solidFill>
              </a:rPr>
              <a:pPr>
                <a:defRPr/>
              </a:pPr>
              <a:t>11</a:t>
            </a:fld>
            <a:endParaRPr lang="fa-IR" dirty="0">
              <a:solidFill>
                <a:prstClr val="black"/>
              </a:solidFill>
            </a:endParaRPr>
          </a:p>
        </p:txBody>
      </p:sp>
      <p:pic>
        <p:nvPicPr>
          <p:cNvPr id="1027" name="Picture 3">
            <a:hlinkClick r:id="rId8" action="ppaction://program"/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89" t="2254" r="35776" b="8124"/>
          <a:stretch/>
        </p:blipFill>
        <p:spPr bwMode="auto">
          <a:xfrm>
            <a:off x="539552" y="1340768"/>
            <a:ext cx="1403284" cy="40324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0332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fa-IR" sz="3600" b="1" dirty="0" smtClean="0">
                <a:cs typeface="B Nazanin" panose="00000400000000000000" pitchFamily="2" charset="-78"/>
              </a:rPr>
              <a:t>3-وضعیت </a:t>
            </a:r>
            <a:r>
              <a:rPr lang="fa-IR" sz="3600" b="1" dirty="0">
                <a:cs typeface="B Nazanin" panose="00000400000000000000" pitchFamily="2" charset="-78"/>
              </a:rPr>
              <a:t>صحیح شیرخوار جهت شیردهی در آغوش </a:t>
            </a:r>
            <a:r>
              <a:rPr lang="fa-IR" sz="3600" b="1" dirty="0" smtClean="0">
                <a:cs typeface="B Nazanin" panose="00000400000000000000" pitchFamily="2" charset="-78"/>
              </a:rPr>
              <a:t>مادر چگونه </a:t>
            </a:r>
            <a:r>
              <a:rPr lang="fa-IR" sz="3600" b="1" dirty="0">
                <a:cs typeface="B Nazanin" panose="00000400000000000000" pitchFamily="2" charset="-78"/>
              </a:rPr>
              <a:t>است؟ </a:t>
            </a:r>
            <a:endParaRPr lang="en-US" sz="3600" b="1" dirty="0">
              <a:cs typeface="B Nazanin" panose="000004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A915E6-25D4-4478-83EA-8A1184D8A544}" type="slidenum">
              <a:rPr lang="fa-IR" smtClean="0"/>
              <a:pPr>
                <a:defRPr/>
              </a:pPr>
              <a:t>12</a:t>
            </a:fld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3237394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23528" y="1711350"/>
            <a:ext cx="8392334" cy="4813994"/>
          </a:xfrm>
        </p:spPr>
        <p:txBody>
          <a:bodyPr/>
          <a:lstStyle/>
          <a:p>
            <a:pPr marL="623887" indent="-514350">
              <a:buFont typeface="+mj-lt"/>
              <a:buAutoNum type="arabicPeriod"/>
            </a:pPr>
            <a:r>
              <a:rPr lang="fa-IR" sz="2800" dirty="0">
                <a:cs typeface="B Nazanin" panose="00000400000000000000" pitchFamily="2" charset="-78"/>
              </a:rPr>
              <a:t>قرار گرفتن در وضعیتی که دسترسی به پستان آسان </a:t>
            </a:r>
            <a:r>
              <a:rPr lang="fa-IR" sz="2800" dirty="0" smtClean="0">
                <a:cs typeface="B Nazanin" panose="00000400000000000000" pitchFamily="2" charset="-78"/>
              </a:rPr>
              <a:t>باشد</a:t>
            </a:r>
          </a:p>
          <a:p>
            <a:pPr marL="623887" indent="-514350">
              <a:buFont typeface="+mj-lt"/>
              <a:buAutoNum type="arabicPeriod"/>
            </a:pPr>
            <a:r>
              <a:rPr lang="fa-IR" sz="2800" dirty="0">
                <a:cs typeface="B Nazanin" panose="00000400000000000000" pitchFamily="2" charset="-78"/>
              </a:rPr>
              <a:t>بدن شيرخوار </a:t>
            </a:r>
            <a:r>
              <a:rPr lang="fa-IR" sz="2800" dirty="0" smtClean="0">
                <a:cs typeface="B Nazanin" panose="00000400000000000000" pitchFamily="2" charset="-78"/>
              </a:rPr>
              <a:t>روبرو و </a:t>
            </a:r>
            <a:r>
              <a:rPr lang="fa-IR" sz="2800" dirty="0">
                <a:cs typeface="B Nazanin" panose="00000400000000000000" pitchFamily="2" charset="-78"/>
              </a:rPr>
              <a:t>در </a:t>
            </a:r>
            <a:r>
              <a:rPr lang="fa-IR" sz="2800" b="1" dirty="0">
                <a:cs typeface="B Nazanin" panose="00000400000000000000" pitchFamily="2" charset="-78"/>
              </a:rPr>
              <a:t>تماس </a:t>
            </a:r>
            <a:r>
              <a:rPr lang="fa-IR" sz="2800" b="1" dirty="0" err="1">
                <a:cs typeface="B Nazanin" panose="00000400000000000000" pitchFamily="2" charset="-78"/>
              </a:rPr>
              <a:t>نزديك</a:t>
            </a:r>
            <a:r>
              <a:rPr lang="fa-IR" sz="2800" b="1" dirty="0">
                <a:cs typeface="B Nazanin" panose="00000400000000000000" pitchFamily="2" charset="-78"/>
              </a:rPr>
              <a:t> </a:t>
            </a:r>
            <a:r>
              <a:rPr lang="fa-IR" sz="2800" dirty="0">
                <a:cs typeface="B Nazanin" panose="00000400000000000000" pitchFamily="2" charset="-78"/>
              </a:rPr>
              <a:t>با بدن </a:t>
            </a:r>
            <a:r>
              <a:rPr lang="fa-IR" sz="2800" dirty="0" smtClean="0">
                <a:cs typeface="B Nazanin" panose="00000400000000000000" pitchFamily="2" charset="-78"/>
              </a:rPr>
              <a:t>مادر است</a:t>
            </a:r>
            <a:r>
              <a:rPr lang="fa-IR" sz="2800" dirty="0">
                <a:cs typeface="B Nazanin" panose="00000400000000000000" pitchFamily="2" charset="-78"/>
              </a:rPr>
              <a:t>. </a:t>
            </a:r>
            <a:endParaRPr lang="fa-IR" sz="2800" dirty="0" smtClean="0">
              <a:cs typeface="B Nazanin" panose="00000400000000000000" pitchFamily="2" charset="-78"/>
            </a:endParaRPr>
          </a:p>
          <a:p>
            <a:pPr marL="623887" indent="-514350">
              <a:buFont typeface="+mj-lt"/>
              <a:buAutoNum type="arabicPeriod"/>
            </a:pPr>
            <a:r>
              <a:rPr lang="fa-IR" sz="2800" b="1" dirty="0" smtClean="0">
                <a:cs typeface="B Nazanin" panose="00000400000000000000" pitchFamily="2" charset="-78"/>
              </a:rPr>
              <a:t>صورتش </a:t>
            </a:r>
            <a:r>
              <a:rPr lang="fa-IR" sz="2800" b="1" dirty="0" err="1" smtClean="0">
                <a:cs typeface="B Nazanin" panose="00000400000000000000" pitchFamily="2" charset="-78"/>
              </a:rPr>
              <a:t>روبروي</a:t>
            </a:r>
            <a:r>
              <a:rPr lang="fa-IR" sz="2800" b="1" dirty="0" smtClean="0">
                <a:cs typeface="B Nazanin" panose="00000400000000000000" pitchFamily="2" charset="-78"/>
              </a:rPr>
              <a:t> </a:t>
            </a:r>
            <a:r>
              <a:rPr lang="fa-IR" sz="2800" b="1" dirty="0">
                <a:cs typeface="B Nazanin" panose="00000400000000000000" pitchFamily="2" charset="-78"/>
              </a:rPr>
              <a:t>پستان است </a:t>
            </a:r>
            <a:r>
              <a:rPr lang="fa-IR" sz="2800" dirty="0" smtClean="0">
                <a:cs typeface="B Nazanin" panose="00000400000000000000" pitchFamily="2" charset="-78"/>
              </a:rPr>
              <a:t>(چانه </a:t>
            </a:r>
            <a:r>
              <a:rPr lang="fa-IR" sz="2800" dirty="0">
                <a:cs typeface="B Nazanin" panose="00000400000000000000" pitchFamily="2" charset="-78"/>
              </a:rPr>
              <a:t> </a:t>
            </a:r>
            <a:r>
              <a:rPr lang="fa-IR" sz="2800" dirty="0" err="1">
                <a:cs typeface="B Nazanin" panose="00000400000000000000" pitchFamily="2" charset="-78"/>
              </a:rPr>
              <a:t>چسبيده</a:t>
            </a:r>
            <a:r>
              <a:rPr lang="fa-IR" sz="2800" dirty="0">
                <a:cs typeface="B Nazanin" panose="00000400000000000000" pitchFamily="2" charset="-78"/>
              </a:rPr>
              <a:t> </a:t>
            </a:r>
            <a:r>
              <a:rPr lang="fa-IR" sz="2800" dirty="0" smtClean="0">
                <a:cs typeface="B Nazanin" panose="00000400000000000000" pitchFamily="2" charset="-78"/>
              </a:rPr>
              <a:t>به پستان)</a:t>
            </a:r>
          </a:p>
          <a:p>
            <a:pPr marL="623887" indent="-514350">
              <a:buFont typeface="+mj-lt"/>
              <a:buAutoNum type="arabicPeriod"/>
            </a:pPr>
            <a:r>
              <a:rPr lang="fa-IR" sz="2800" b="1" dirty="0" smtClean="0">
                <a:cs typeface="B Nazanin" panose="00000400000000000000" pitchFamily="2" charset="-78"/>
              </a:rPr>
              <a:t>سر</a:t>
            </a:r>
            <a:r>
              <a:rPr lang="fa-IR" sz="2800" dirty="0" smtClean="0">
                <a:cs typeface="B Nazanin" panose="00000400000000000000" pitchFamily="2" charset="-78"/>
              </a:rPr>
              <a:t>(گوشها) و</a:t>
            </a:r>
            <a:r>
              <a:rPr lang="fa-IR" sz="2800" b="1" dirty="0" smtClean="0">
                <a:cs typeface="B Nazanin" panose="00000400000000000000" pitchFamily="2" charset="-78"/>
              </a:rPr>
              <a:t> بدن </a:t>
            </a:r>
            <a:r>
              <a:rPr lang="fa-IR" sz="2800" dirty="0" smtClean="0">
                <a:cs typeface="B Nazanin" panose="00000400000000000000" pitchFamily="2" charset="-78"/>
              </a:rPr>
              <a:t>(شانه و </a:t>
            </a:r>
            <a:r>
              <a:rPr lang="fa-IR" sz="2800" dirty="0" err="1" smtClean="0">
                <a:cs typeface="B Nazanin" panose="00000400000000000000" pitchFamily="2" charset="-78"/>
              </a:rPr>
              <a:t>باسن</a:t>
            </a:r>
            <a:r>
              <a:rPr lang="fa-IR" sz="2800" dirty="0" smtClean="0">
                <a:cs typeface="B Nazanin" panose="00000400000000000000" pitchFamily="2" charset="-78"/>
              </a:rPr>
              <a:t>) شيرخوار در امتداد </a:t>
            </a:r>
            <a:r>
              <a:rPr lang="fa-IR" sz="2800" b="1" dirty="0" err="1" smtClean="0">
                <a:cs typeface="B Nazanin" panose="00000400000000000000" pitchFamily="2" charset="-78"/>
              </a:rPr>
              <a:t>خطي</a:t>
            </a:r>
            <a:r>
              <a:rPr lang="fa-IR" sz="2800" b="1" dirty="0" smtClean="0">
                <a:cs typeface="B Nazanin" panose="00000400000000000000" pitchFamily="2" charset="-78"/>
              </a:rPr>
              <a:t> </a:t>
            </a:r>
            <a:r>
              <a:rPr lang="fa-IR" sz="2800" b="1" dirty="0" err="1" smtClean="0">
                <a:cs typeface="B Nazanin" panose="00000400000000000000" pitchFamily="2" charset="-78"/>
              </a:rPr>
              <a:t>مستقيم</a:t>
            </a:r>
            <a:r>
              <a:rPr lang="fa-IR" sz="2800" b="1" dirty="0" smtClean="0">
                <a:cs typeface="B Nazanin" panose="00000400000000000000" pitchFamily="2" charset="-78"/>
              </a:rPr>
              <a:t> </a:t>
            </a:r>
            <a:r>
              <a:rPr lang="fa-IR" sz="2800" dirty="0" smtClean="0">
                <a:cs typeface="B Nazanin" panose="00000400000000000000" pitchFamily="2" charset="-78"/>
              </a:rPr>
              <a:t>باشد. </a:t>
            </a:r>
          </a:p>
          <a:p>
            <a:pPr marL="623887" indent="-514350">
              <a:buFont typeface="+mj-lt"/>
              <a:buAutoNum type="arabicPeriod"/>
            </a:pPr>
            <a:r>
              <a:rPr lang="fa-IR" sz="2800" b="1" dirty="0" smtClean="0">
                <a:cs typeface="B Nazanin" panose="00000400000000000000" pitchFamily="2" charset="-78"/>
                <a:hlinkClick r:id="" action="ppaction://customshow?id=44&amp;return=true"/>
              </a:rPr>
              <a:t>هم سطح بودن </a:t>
            </a:r>
            <a:r>
              <a:rPr lang="fa-IR" sz="2800" dirty="0" smtClean="0">
                <a:cs typeface="B Nazanin" panose="00000400000000000000" pitchFamily="2" charset="-78"/>
              </a:rPr>
              <a:t>و </a:t>
            </a:r>
            <a:r>
              <a:rPr lang="fa-IR" sz="2800" b="1" dirty="0" smtClean="0">
                <a:cs typeface="B Nazanin" panose="00000400000000000000" pitchFamily="2" charset="-78"/>
              </a:rPr>
              <a:t>حمایت خوب </a:t>
            </a:r>
            <a:r>
              <a:rPr lang="fa-IR" sz="2800" b="1" dirty="0">
                <a:cs typeface="B Nazanin" panose="00000400000000000000" pitchFamily="2" charset="-78"/>
              </a:rPr>
              <a:t>بدن شيرخوار</a:t>
            </a:r>
            <a:r>
              <a:rPr lang="fa-IR" sz="2800" dirty="0">
                <a:cs typeface="B Nazanin" panose="00000400000000000000" pitchFamily="2" charset="-78"/>
              </a:rPr>
              <a:t> با </a:t>
            </a:r>
            <a:r>
              <a:rPr lang="fa-IR" sz="2800" dirty="0" smtClean="0">
                <a:cs typeface="B Nazanin" panose="00000400000000000000" pitchFamily="2" charset="-78"/>
              </a:rPr>
              <a:t>کمی تمایل سر </a:t>
            </a:r>
            <a:r>
              <a:rPr lang="fa-IR" sz="2800" dirty="0" err="1">
                <a:cs typeface="B Nazanin" panose="00000400000000000000" pitchFamily="2" charset="-78"/>
              </a:rPr>
              <a:t>بطرف</a:t>
            </a:r>
            <a:r>
              <a:rPr lang="fa-IR" sz="2800" dirty="0">
                <a:cs typeface="B Nazanin" panose="00000400000000000000" pitchFamily="2" charset="-78"/>
              </a:rPr>
              <a:t> </a:t>
            </a:r>
            <a:r>
              <a:rPr lang="fa-IR" sz="2800" dirty="0" smtClean="0">
                <a:cs typeface="B Nazanin" panose="00000400000000000000" pitchFamily="2" charset="-78"/>
              </a:rPr>
              <a:t>عقب (فاصله پستان با </a:t>
            </a:r>
            <a:r>
              <a:rPr lang="fa-IR" sz="2800" dirty="0" err="1" smtClean="0">
                <a:cs typeface="B Nazanin" panose="00000400000000000000" pitchFamily="2" charset="-78"/>
              </a:rPr>
              <a:t>بيني</a:t>
            </a:r>
            <a:r>
              <a:rPr lang="fa-IR" sz="2800" dirty="0" smtClean="0">
                <a:cs typeface="B Nazanin" panose="00000400000000000000" pitchFamily="2" charset="-78"/>
              </a:rPr>
              <a:t> برای تنفس شيرخوار) </a:t>
            </a:r>
          </a:p>
          <a:p>
            <a:pPr marL="623887" indent="-514350">
              <a:buFont typeface="+mj-lt"/>
              <a:buAutoNum type="arabicPeriod"/>
            </a:pPr>
            <a:r>
              <a:rPr lang="fa-IR" sz="2800" b="1" dirty="0" smtClean="0">
                <a:cs typeface="B Nazanin" panose="00000400000000000000" pitchFamily="2" charset="-78"/>
              </a:rPr>
              <a:t>هم </a:t>
            </a:r>
            <a:r>
              <a:rPr lang="fa-IR" sz="2800" b="1" dirty="0">
                <a:cs typeface="B Nazanin" panose="00000400000000000000" pitchFamily="2" charset="-78"/>
              </a:rPr>
              <a:t>تراز </a:t>
            </a:r>
            <a:r>
              <a:rPr lang="fa-IR" sz="2800" b="1" dirty="0" smtClean="0">
                <a:cs typeface="B Nazanin" panose="00000400000000000000" pitchFamily="2" charset="-78"/>
              </a:rPr>
              <a:t> بودن نوک </a:t>
            </a:r>
            <a:r>
              <a:rPr lang="fa-IR" sz="2800" b="1" dirty="0">
                <a:cs typeface="B Nazanin" panose="00000400000000000000" pitchFamily="2" charset="-78"/>
              </a:rPr>
              <a:t>پستان </a:t>
            </a:r>
            <a:r>
              <a:rPr lang="fa-IR" sz="2800" b="1" dirty="0" smtClean="0">
                <a:cs typeface="B Nazanin" panose="00000400000000000000" pitchFamily="2" charset="-78"/>
              </a:rPr>
              <a:t>با </a:t>
            </a:r>
            <a:r>
              <a:rPr lang="fa-IR" sz="2800" b="1" dirty="0">
                <a:cs typeface="B Nazanin" panose="00000400000000000000" pitchFamily="2" charset="-78"/>
              </a:rPr>
              <a:t>بینی</a:t>
            </a:r>
            <a:r>
              <a:rPr lang="fa-IR" sz="2800" dirty="0">
                <a:cs typeface="B Nazanin" panose="00000400000000000000" pitchFamily="2" charset="-78"/>
              </a:rPr>
              <a:t> </a:t>
            </a:r>
            <a:r>
              <a:rPr lang="fa-IR" sz="2800" dirty="0" smtClean="0">
                <a:cs typeface="B Nazanin" panose="00000400000000000000" pitchFamily="2" charset="-78"/>
              </a:rPr>
              <a:t>و هاله با دهان شیرخوار</a:t>
            </a:r>
          </a:p>
          <a:p>
            <a:pPr marL="623887" indent="-514350">
              <a:buFont typeface="+mj-lt"/>
              <a:buAutoNum type="arabicPeriod"/>
            </a:pPr>
            <a:r>
              <a:rPr lang="fa-IR" sz="2800" b="1" dirty="0" smtClean="0">
                <a:cs typeface="B Nazanin" panose="00000400000000000000" pitchFamily="2" charset="-78"/>
              </a:rPr>
              <a:t>خم شدن دست و پاهای</a:t>
            </a:r>
            <a:r>
              <a:rPr lang="fa-IR" sz="2800" dirty="0" smtClean="0">
                <a:cs typeface="B Nazanin" panose="00000400000000000000" pitchFamily="2" charset="-78"/>
              </a:rPr>
              <a:t> او </a:t>
            </a:r>
            <a:r>
              <a:rPr lang="fa-IR" sz="2800" dirty="0" err="1">
                <a:cs typeface="B Nazanin" panose="00000400000000000000" pitchFamily="2" charset="-78"/>
              </a:rPr>
              <a:t>بطرف</a:t>
            </a:r>
            <a:r>
              <a:rPr lang="fa-IR" sz="2800" dirty="0">
                <a:cs typeface="B Nazanin" panose="00000400000000000000" pitchFamily="2" charset="-78"/>
              </a:rPr>
              <a:t> </a:t>
            </a:r>
            <a:r>
              <a:rPr lang="fa-IR" sz="2800" dirty="0" smtClean="0">
                <a:cs typeface="B Nazanin" panose="00000400000000000000" pitchFamily="2" charset="-78"/>
              </a:rPr>
              <a:t>بدنش به منظور پیشگیری از تکان دادن آنها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A915E6-25D4-4478-83EA-8A1184D8A544}" type="slidenum">
              <a:rPr lang="fa-IR" smtClean="0"/>
              <a:pPr>
                <a:defRPr/>
              </a:pPr>
              <a:t>13</a:t>
            </a:fld>
            <a:endParaRPr lang="fa-IR" dirty="0"/>
          </a:p>
        </p:txBody>
      </p:sp>
      <p:grpSp>
        <p:nvGrpSpPr>
          <p:cNvPr id="8" name="Group 7"/>
          <p:cNvGrpSpPr/>
          <p:nvPr/>
        </p:nvGrpSpPr>
        <p:grpSpPr>
          <a:xfrm>
            <a:off x="486262" y="400248"/>
            <a:ext cx="8229600" cy="1142121"/>
            <a:chOff x="0" y="0"/>
            <a:chExt cx="8229600" cy="1142121"/>
          </a:xfrm>
        </p:grpSpPr>
        <p:sp>
          <p:nvSpPr>
            <p:cNvPr id="9" name="Rounded Rectangle 8"/>
            <p:cNvSpPr/>
            <p:nvPr/>
          </p:nvSpPr>
          <p:spPr>
            <a:xfrm>
              <a:off x="0" y="0"/>
              <a:ext cx="8229600" cy="1142121"/>
            </a:xfrm>
            <a:prstGeom prst="roundRect">
              <a:avLst/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Rounded Rectangle 4"/>
            <p:cNvSpPr/>
            <p:nvPr/>
          </p:nvSpPr>
          <p:spPr>
            <a:xfrm>
              <a:off x="55754" y="55754"/>
              <a:ext cx="8118092" cy="103061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0" tIns="152400" rIns="152400" bIns="152400" numCol="1" spcCol="1270" anchor="ctr" anchorCtr="0">
              <a:noAutofit/>
            </a:bodyPr>
            <a:lstStyle/>
            <a:p>
              <a:pPr lvl="0" algn="ctr" defTabSz="177800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a-IR" sz="4000" b="1" kern="12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B Nazanin" panose="00000400000000000000" pitchFamily="2" charset="-78"/>
                </a:rPr>
                <a:t>نکات کلیدی در شیردهی برای شیرخوار</a:t>
              </a:r>
              <a:endParaRPr lang="en-US" sz="4000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27051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067944" y="1988840"/>
            <a:ext cx="4464496" cy="4669978"/>
          </a:xfrm>
        </p:spPr>
        <p:txBody>
          <a:bodyPr/>
          <a:lstStyle/>
          <a:p>
            <a:r>
              <a:rPr lang="fa-IR" sz="3200" dirty="0">
                <a:cs typeface="B Nazanin" panose="00000400000000000000" pitchFamily="2" charset="-78"/>
              </a:rPr>
              <a:t>بدن شيرخوار هم سطح پستان مادر </a:t>
            </a:r>
            <a:r>
              <a:rPr lang="fa-IR" sz="3200" dirty="0" smtClean="0">
                <a:cs typeface="B Nazanin" panose="00000400000000000000" pitchFamily="2" charset="-78"/>
              </a:rPr>
              <a:t>باشد</a:t>
            </a:r>
          </a:p>
          <a:p>
            <a:r>
              <a:rPr lang="fa-IR" sz="3200" dirty="0" smtClean="0">
                <a:cs typeface="B Nazanin" panose="00000400000000000000" pitchFamily="2" charset="-78"/>
              </a:rPr>
              <a:t>شیرخوار به زیر پستان آویزان نباشد</a:t>
            </a:r>
          </a:p>
          <a:p>
            <a:r>
              <a:rPr lang="fa-IR" sz="3200" dirty="0" smtClean="0">
                <a:cs typeface="B Nazanin" panose="00000400000000000000" pitchFamily="2" charset="-78"/>
              </a:rPr>
              <a:t>پرهیز از وضعیتی که سبب چرخش گردن شیرخوار به طرفین شود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A915E6-25D4-4478-83EA-8A1184D8A544}" type="slidenum">
              <a:rPr lang="fa-IR" smtClean="0">
                <a:solidFill>
                  <a:prstClr val="black"/>
                </a:solidFill>
              </a:rPr>
              <a:pPr>
                <a:defRPr/>
              </a:pPr>
              <a:t>14</a:t>
            </a:fld>
            <a:endParaRPr lang="fa-IR" dirty="0">
              <a:solidFill>
                <a:prstClr val="black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084" r="7691"/>
          <a:stretch/>
        </p:blipFill>
        <p:spPr bwMode="auto">
          <a:xfrm>
            <a:off x="1115616" y="1689318"/>
            <a:ext cx="2473119" cy="4043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472190" y="404664"/>
            <a:ext cx="8348282" cy="1142121"/>
            <a:chOff x="0" y="0"/>
            <a:chExt cx="8348282" cy="1142121"/>
          </a:xfrm>
        </p:grpSpPr>
        <p:sp>
          <p:nvSpPr>
            <p:cNvPr id="10" name="Rounded Rectangle 9"/>
            <p:cNvSpPr/>
            <p:nvPr/>
          </p:nvSpPr>
          <p:spPr>
            <a:xfrm>
              <a:off x="0" y="0"/>
              <a:ext cx="8229600" cy="1142121"/>
            </a:xfrm>
            <a:prstGeom prst="roundRect">
              <a:avLst/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Rounded Rectangle 4"/>
            <p:cNvSpPr/>
            <p:nvPr/>
          </p:nvSpPr>
          <p:spPr>
            <a:xfrm>
              <a:off x="55754" y="55754"/>
              <a:ext cx="8292528" cy="103061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0" tIns="152400" rIns="152400" bIns="152400" numCol="1" spcCol="1270" anchor="ctr" anchorCtr="0">
              <a:noAutofit/>
            </a:bodyPr>
            <a:lstStyle/>
            <a:p>
              <a:pPr algn="ctr" defTabSz="1778000" rtl="1">
                <a:lnSpc>
                  <a:spcPct val="90000"/>
                </a:lnSpc>
                <a:spcAft>
                  <a:spcPct val="35000"/>
                </a:spcAft>
              </a:pPr>
              <a:r>
                <a:rPr lang="fa-IR" sz="40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B Nazanin" panose="00000400000000000000" pitchFamily="2" charset="-78"/>
                </a:rPr>
                <a:t>هم سطح </a:t>
              </a:r>
              <a:r>
                <a:rPr lang="fa-IR" sz="4000" b="1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B Nazanin" panose="00000400000000000000" pitchFamily="2" charset="-78"/>
                </a:rPr>
                <a:t>بودن سر شیرخوار با پستان</a:t>
              </a:r>
              <a:endParaRPr lang="en-US" sz="4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21513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457200" y="260648"/>
            <a:ext cx="8229600" cy="1123200"/>
            <a:chOff x="0" y="0"/>
            <a:chExt cx="8229600" cy="1123200"/>
          </a:xfrm>
        </p:grpSpPr>
        <p:sp>
          <p:nvSpPr>
            <p:cNvPr id="6" name="Rounded Rectangle 5"/>
            <p:cNvSpPr/>
            <p:nvPr/>
          </p:nvSpPr>
          <p:spPr>
            <a:xfrm>
              <a:off x="0" y="0"/>
              <a:ext cx="8229600" cy="1123200"/>
            </a:xfrm>
            <a:prstGeom prst="roundRect">
              <a:avLst/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Rounded Rectangle 4"/>
            <p:cNvSpPr/>
            <p:nvPr/>
          </p:nvSpPr>
          <p:spPr>
            <a:xfrm>
              <a:off x="54830" y="54830"/>
              <a:ext cx="8119940" cy="101354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0" tIns="152400" rIns="152400" bIns="152400" numCol="1" spcCol="1270" anchor="ctr" anchorCtr="0">
              <a:noAutofit/>
            </a:bodyPr>
            <a:lstStyle/>
            <a:p>
              <a:pPr algn="ctr" defTabSz="1778000" rtl="1">
                <a:lnSpc>
                  <a:spcPct val="90000"/>
                </a:lnSpc>
                <a:spcAft>
                  <a:spcPct val="35000"/>
                </a:spcAft>
              </a:pPr>
              <a:r>
                <a:rPr lang="fa-IR" sz="44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B Nazanin" panose="00000400000000000000" pitchFamily="2" charset="-78"/>
                </a:rPr>
                <a:t>وضعیت دهان </a:t>
              </a:r>
              <a:r>
                <a:rPr lang="fa-IR" sz="4400" b="1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B Nazanin" panose="00000400000000000000" pitchFamily="2" charset="-78"/>
                </a:rPr>
                <a:t>شیرخوار در گرفتن پستان</a:t>
              </a:r>
              <a:endParaRPr lang="fa-IR" sz="4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endParaRPr>
            </a:p>
          </p:txBody>
        </p:sp>
      </p:grp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087206" y="1700808"/>
            <a:ext cx="5400750" cy="4968552"/>
          </a:xfrm>
        </p:spPr>
        <p:txBody>
          <a:bodyPr/>
          <a:lstStyle/>
          <a:p>
            <a:r>
              <a:rPr lang="fa-IR" sz="2800" dirty="0">
                <a:cs typeface="B Nazanin" panose="00000400000000000000" pitchFamily="2" charset="-78"/>
              </a:rPr>
              <a:t>دهان کاملا </a:t>
            </a:r>
            <a:r>
              <a:rPr lang="fa-IR" sz="2800" dirty="0" smtClean="0">
                <a:cs typeface="B Nazanin" panose="00000400000000000000" pitchFamily="2" charset="-78"/>
              </a:rPr>
              <a:t>باز</a:t>
            </a:r>
            <a:endParaRPr lang="fa-IR" sz="2800" dirty="0">
              <a:cs typeface="B Nazanin" panose="00000400000000000000" pitchFamily="2" charset="-78"/>
            </a:endParaRPr>
          </a:p>
          <a:p>
            <a:r>
              <a:rPr lang="fa-IR" sz="2800" dirty="0" smtClean="0">
                <a:cs typeface="B Nazanin" panose="00000400000000000000" pitchFamily="2" charset="-78"/>
              </a:rPr>
              <a:t>مشاهده قسمت </a:t>
            </a:r>
            <a:r>
              <a:rPr lang="fa-IR" sz="2800" dirty="0" err="1">
                <a:cs typeface="B Nazanin" panose="00000400000000000000" pitchFamily="2" charset="-78"/>
              </a:rPr>
              <a:t>كمي</a:t>
            </a:r>
            <a:r>
              <a:rPr lang="fa-IR" sz="2800" dirty="0">
                <a:cs typeface="B Nazanin" panose="00000400000000000000" pitchFamily="2" charset="-78"/>
              </a:rPr>
              <a:t> از هاله پستان در </a:t>
            </a:r>
            <a:r>
              <a:rPr lang="fa-IR" sz="2800" dirty="0" err="1">
                <a:cs typeface="B Nazanin" panose="00000400000000000000" pitchFamily="2" charset="-78"/>
              </a:rPr>
              <a:t>بالاي</a:t>
            </a:r>
            <a:r>
              <a:rPr lang="fa-IR" sz="2800" dirty="0">
                <a:cs typeface="B Nazanin" panose="00000400000000000000" pitchFamily="2" charset="-78"/>
              </a:rPr>
              <a:t> لب </a:t>
            </a:r>
            <a:r>
              <a:rPr lang="fa-IR" sz="2800" dirty="0" err="1">
                <a:cs typeface="B Nazanin" panose="00000400000000000000" pitchFamily="2" charset="-78"/>
              </a:rPr>
              <a:t>فوقاني</a:t>
            </a:r>
            <a:r>
              <a:rPr lang="fa-IR" sz="2800" dirty="0">
                <a:cs typeface="B Nazanin" panose="00000400000000000000" pitchFamily="2" charset="-78"/>
              </a:rPr>
              <a:t> </a:t>
            </a:r>
            <a:r>
              <a:rPr lang="fa-IR" sz="2800" dirty="0" smtClean="0">
                <a:cs typeface="B Nazanin" panose="00000400000000000000" pitchFamily="2" charset="-78"/>
              </a:rPr>
              <a:t>او</a:t>
            </a:r>
          </a:p>
          <a:p>
            <a:r>
              <a:rPr lang="fa-IR" sz="2800" dirty="0" smtClean="0">
                <a:cs typeface="B Nazanin" panose="00000400000000000000" pitchFamily="2" charset="-78"/>
              </a:rPr>
              <a:t>گرفتن پستان </a:t>
            </a:r>
            <a:r>
              <a:rPr lang="fa-IR" sz="2800" dirty="0" err="1" smtClean="0">
                <a:cs typeface="B Nazanin" panose="00000400000000000000" pitchFamily="2" charset="-78"/>
              </a:rPr>
              <a:t>بصورت</a:t>
            </a:r>
            <a:r>
              <a:rPr lang="fa-IR" sz="2800" dirty="0" smtClean="0">
                <a:cs typeface="B Nazanin" panose="00000400000000000000" pitchFamily="2" charset="-78"/>
              </a:rPr>
              <a:t> </a:t>
            </a:r>
            <a:r>
              <a:rPr lang="fa-IR" sz="2400" dirty="0" smtClean="0">
                <a:cs typeface="B Nazanin" panose="00000400000000000000" pitchFamily="2" charset="-78"/>
              </a:rPr>
              <a:t>غیر قرینه (ترجیحا)</a:t>
            </a:r>
          </a:p>
          <a:p>
            <a:r>
              <a:rPr lang="fa-IR" sz="2800" dirty="0">
                <a:cs typeface="B Nazanin" panose="00000400000000000000" pitchFamily="2" charset="-78"/>
              </a:rPr>
              <a:t>زاویه گوشه دهان(150-130درجه) یا </a:t>
            </a:r>
            <a:r>
              <a:rPr lang="fa-IR" sz="2800" dirty="0" smtClean="0">
                <a:cs typeface="B Nazanin" panose="00000400000000000000" pitchFamily="2" charset="-78"/>
              </a:rPr>
              <a:t>بهتر</a:t>
            </a:r>
          </a:p>
          <a:p>
            <a:r>
              <a:rPr lang="fa-IR" sz="2800" dirty="0">
                <a:cs typeface="B Nazanin" panose="00000400000000000000" pitchFamily="2" charset="-78"/>
              </a:rPr>
              <a:t>قرارگرفتن حدود 2-1اینچ  از هاله پستان در دهان </a:t>
            </a:r>
            <a:r>
              <a:rPr lang="fa-IR" sz="2800" dirty="0" smtClean="0">
                <a:cs typeface="B Nazanin" panose="00000400000000000000" pitchFamily="2" charset="-78"/>
              </a:rPr>
              <a:t>شیرخوار</a:t>
            </a:r>
            <a:endParaRPr lang="fa-IR" sz="2400" dirty="0">
              <a:cs typeface="B Nazanin" panose="00000400000000000000" pitchFamily="2" charset="-78"/>
            </a:endParaRPr>
          </a:p>
          <a:p>
            <a:r>
              <a:rPr lang="fa-IR" sz="2800" dirty="0" smtClean="0">
                <a:cs typeface="B Nazanin" panose="00000400000000000000" pitchFamily="2" charset="-78"/>
              </a:rPr>
              <a:t>عدم فرورفتگی </a:t>
            </a:r>
            <a:r>
              <a:rPr lang="fa-IR" sz="2800" dirty="0" err="1" smtClean="0">
                <a:cs typeface="B Nazanin" panose="00000400000000000000" pitchFamily="2" charset="-78"/>
              </a:rPr>
              <a:t>درگونه</a:t>
            </a:r>
            <a:r>
              <a:rPr lang="fa-IR" sz="2800" dirty="0" smtClean="0">
                <a:cs typeface="B Nazanin" panose="00000400000000000000" pitchFamily="2" charset="-78"/>
              </a:rPr>
              <a:t> های شیرخوار </a:t>
            </a:r>
          </a:p>
          <a:p>
            <a:r>
              <a:rPr lang="fa-IR" sz="2800" dirty="0">
                <a:cs typeface="B Nazanin" panose="00000400000000000000" pitchFamily="2" charset="-78"/>
              </a:rPr>
              <a:t>برگشته شدن لب </a:t>
            </a:r>
            <a:r>
              <a:rPr lang="fa-IR" sz="2800" dirty="0" err="1">
                <a:cs typeface="B Nazanin" panose="00000400000000000000" pitchFamily="2" charset="-78"/>
              </a:rPr>
              <a:t>تحتاني</a:t>
            </a:r>
            <a:r>
              <a:rPr lang="fa-IR" sz="2800" dirty="0">
                <a:cs typeface="B Nazanin" panose="00000400000000000000" pitchFamily="2" charset="-78"/>
              </a:rPr>
              <a:t> </a:t>
            </a:r>
            <a:r>
              <a:rPr lang="fa-IR" sz="2800" dirty="0" err="1">
                <a:cs typeface="B Nazanin" panose="00000400000000000000" pitchFamily="2" charset="-78"/>
              </a:rPr>
              <a:t>بطرف</a:t>
            </a:r>
            <a:r>
              <a:rPr lang="fa-IR" sz="2800" dirty="0">
                <a:cs typeface="B Nazanin" panose="00000400000000000000" pitchFamily="2" charset="-78"/>
              </a:rPr>
              <a:t> بیرون  و نه مکیدن لب پائینی</a:t>
            </a:r>
          </a:p>
          <a:p>
            <a:endParaRPr lang="fa-IR" sz="2800" dirty="0" smtClean="0">
              <a:cs typeface="B Nazanin" panose="00000400000000000000" pitchFamily="2" charset="-78"/>
            </a:endParaRPr>
          </a:p>
          <a:p>
            <a:endParaRPr lang="fa-IR" sz="2800" dirty="0" smtClean="0">
              <a:cs typeface="B Nazanin" panose="00000400000000000000" pitchFamily="2" charset="-78"/>
            </a:endParaRPr>
          </a:p>
          <a:p>
            <a:pPr lvl="1"/>
            <a:endParaRPr lang="fa-IR" sz="2400" dirty="0">
              <a:cs typeface="B Nazanin" panose="00000400000000000000" pitchFamily="2" charset="-78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A915E6-25D4-4478-83EA-8A1184D8A544}" type="slidenum">
              <a:rPr lang="fa-IR" smtClean="0">
                <a:solidFill>
                  <a:prstClr val="black"/>
                </a:solidFill>
              </a:rPr>
              <a:pPr>
                <a:defRPr/>
              </a:pPr>
              <a:t>15</a:t>
            </a:fld>
            <a:endParaRPr lang="fa-IR" dirty="0">
              <a:solidFill>
                <a:prstClr val="black"/>
              </a:solidFill>
            </a:endParaRPr>
          </a:p>
        </p:txBody>
      </p:sp>
      <p:pic>
        <p:nvPicPr>
          <p:cNvPr id="2050" name="Picture 2" descr="D:\slides\Update slides\new pic\my pic and position\position grafic\latch 2.bmp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25"/>
          <a:stretch/>
        </p:blipFill>
        <p:spPr bwMode="auto">
          <a:xfrm flipH="1">
            <a:off x="541757" y="1483224"/>
            <a:ext cx="2545448" cy="2619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slides\Update slides\new pic\my pic and position\position grafic\latch 3.bm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63533" flipH="1">
            <a:off x="860108" y="3915741"/>
            <a:ext cx="1978549" cy="1861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8" t="5518" r="6774" b="5004"/>
          <a:stretch/>
        </p:blipFill>
        <p:spPr bwMode="auto">
          <a:xfrm>
            <a:off x="-170919" y="-31463"/>
            <a:ext cx="9279423" cy="7217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8697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A915E6-25D4-4478-83EA-8A1184D8A544}" type="slidenum">
              <a:rPr lang="fa-IR" smtClean="0"/>
              <a:pPr>
                <a:defRPr/>
              </a:pPr>
              <a:t>16</a:t>
            </a:fld>
            <a:endParaRPr lang="fa-IR" dirty="0"/>
          </a:p>
        </p:txBody>
      </p:sp>
      <p:graphicFrame>
        <p:nvGraphicFramePr>
          <p:cNvPr id="12" name="Diagram 11"/>
          <p:cNvGraphicFramePr/>
          <p:nvPr>
            <p:extLst>
              <p:ext uri="{D42A27DB-BD31-4B8C-83A1-F6EECF244321}">
                <p14:modId xmlns:p14="http://schemas.microsoft.com/office/powerpoint/2010/main" val="444912687"/>
              </p:ext>
            </p:extLst>
          </p:nvPr>
        </p:nvGraphicFramePr>
        <p:xfrm>
          <a:off x="899592" y="404664"/>
          <a:ext cx="3464124" cy="12955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3" name="Diagram 12"/>
          <p:cNvGraphicFramePr/>
          <p:nvPr>
            <p:extLst>
              <p:ext uri="{D42A27DB-BD31-4B8C-83A1-F6EECF244321}">
                <p14:modId xmlns:p14="http://schemas.microsoft.com/office/powerpoint/2010/main" val="913493508"/>
              </p:ext>
            </p:extLst>
          </p:nvPr>
        </p:nvGraphicFramePr>
        <p:xfrm>
          <a:off x="4860032" y="332656"/>
          <a:ext cx="3687187" cy="13128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4100" name="Picture 4" descr="C:\Users\Dr Ravari\Pictures\مم.jpg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59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418" y="1794681"/>
            <a:ext cx="3737869" cy="4074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" name="Picture 1" descr="C:\Users\Dr Ravari\Pictures\Picture1mn.png">
            <a:hlinkClick r:id="rId15" action="ppaction://hlinkfile"/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61"/>
          <a:stretch/>
        </p:blipFill>
        <p:spPr bwMode="auto">
          <a:xfrm>
            <a:off x="4989268" y="1772816"/>
            <a:ext cx="3454465" cy="40877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2780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9" name="Text Placeholder 7"/>
          <p:cNvSpPr>
            <a:spLocks noGrp="1"/>
          </p:cNvSpPr>
          <p:nvPr>
            <p:ph sz="half" idx="2"/>
          </p:nvPr>
        </p:nvSpPr>
        <p:spPr>
          <a:xfrm>
            <a:off x="4565848" y="476672"/>
            <a:ext cx="4038600" cy="792088"/>
          </a:xfrm>
        </p:spPr>
        <p:txBody>
          <a:bodyPr/>
          <a:lstStyle/>
          <a:p>
            <a:pPr algn="ctr"/>
            <a:r>
              <a:rPr lang="en-US" alt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Incorrect latch-on and </a:t>
            </a:r>
            <a:r>
              <a:rPr lang="en-GB" alt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positioning </a:t>
            </a:r>
            <a:endParaRPr lang="en-US" altLang="en-US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1378" name="Text Placeholder 5"/>
          <p:cNvSpPr>
            <a:spLocks noGrp="1"/>
          </p:cNvSpPr>
          <p:nvPr>
            <p:ph type="body" sz="half" idx="4294967295"/>
          </p:nvPr>
        </p:nvSpPr>
        <p:spPr>
          <a:xfrm>
            <a:off x="971600" y="434752"/>
            <a:ext cx="4041775" cy="762000"/>
          </a:xfrm>
        </p:spPr>
        <p:txBody>
          <a:bodyPr/>
          <a:lstStyle/>
          <a:p>
            <a:pPr algn="ctr"/>
            <a:r>
              <a:rPr lang="en-GB" alt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Good Latch-On and positioning </a:t>
            </a:r>
            <a:endParaRPr lang="en-US" altLang="en-US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4218" name="Picture 10" descr="C:\Users\Mahmoud\Pictures\posit\c.png"/>
          <p:cNvPicPr>
            <a:picLocks noChangeAspect="1" noChangeArrowheads="1"/>
          </p:cNvPicPr>
          <p:nvPr/>
        </p:nvPicPr>
        <p:blipFill>
          <a:blip r:embed="rId2"/>
          <a:srcRect l="1603" t="2313" r="48718" b="2828"/>
          <a:stretch>
            <a:fillRect/>
          </a:stretch>
        </p:blipFill>
        <p:spPr bwMode="auto">
          <a:xfrm>
            <a:off x="4599295" y="1340768"/>
            <a:ext cx="3456782" cy="4572000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4219" name="Picture 11" descr="C:\Users\Mahmoud\Pictures\posit\c.png"/>
          <p:cNvPicPr>
            <a:picLocks noChangeAspect="1" noChangeArrowheads="1"/>
          </p:cNvPicPr>
          <p:nvPr/>
        </p:nvPicPr>
        <p:blipFill>
          <a:blip r:embed="rId2"/>
          <a:srcRect l="51866" t="2415" r="1287" b="2174"/>
          <a:stretch>
            <a:fillRect/>
          </a:stretch>
        </p:blipFill>
        <p:spPr bwMode="auto">
          <a:xfrm>
            <a:off x="1129454" y="1340768"/>
            <a:ext cx="3429000" cy="4572000"/>
          </a:xfrm>
          <a:prstGeom prst="rect">
            <a:avLst/>
          </a:prstGeom>
          <a:ln w="38100" cap="sq">
            <a:solidFill>
              <a:srgbClr val="CCFF33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B0FEEC-C887-49A2-813C-0F3E191FE232}" type="slidenum">
              <a:rPr lang="fa-IR" smtClean="0">
                <a:solidFill>
                  <a:prstClr val="white"/>
                </a:solidFill>
              </a:rPr>
              <a:pPr>
                <a:defRPr/>
              </a:pPr>
              <a:t>17</a:t>
            </a:fld>
            <a:endParaRPr lang="fa-I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1145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39552" y="1124744"/>
            <a:ext cx="8229600" cy="4525962"/>
          </a:xfrm>
        </p:spPr>
        <p:txBody>
          <a:bodyPr/>
          <a:lstStyle/>
          <a:p>
            <a:r>
              <a:rPr lang="fa-IR" sz="3600" b="1" dirty="0" smtClean="0">
                <a:cs typeface="B Nazanin" panose="00000400000000000000" pitchFamily="2" charset="-78"/>
              </a:rPr>
              <a:t>4- چگونه </a:t>
            </a:r>
            <a:r>
              <a:rPr lang="fa-IR" sz="3600" b="1" dirty="0">
                <a:cs typeface="B Nazanin" panose="00000400000000000000" pitchFamily="2" charset="-78"/>
              </a:rPr>
              <a:t>مادر پستانهایش را با دست </a:t>
            </a:r>
            <a:r>
              <a:rPr lang="fa-IR" sz="3600" b="1" dirty="0" err="1">
                <a:cs typeface="B Nazanin" panose="00000400000000000000" pitchFamily="2" charset="-78"/>
              </a:rPr>
              <a:t>نگهدارد</a:t>
            </a:r>
            <a:r>
              <a:rPr lang="fa-IR" sz="3600" b="1" dirty="0" smtClean="0">
                <a:cs typeface="B Nazanin" panose="00000400000000000000" pitchFamily="2" charset="-78"/>
              </a:rPr>
              <a:t>؟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A915E6-25D4-4478-83EA-8A1184D8A544}" type="slidenum">
              <a:rPr lang="fa-IR" smtClean="0"/>
              <a:pPr>
                <a:defRPr/>
              </a:pPr>
              <a:t>18</a:t>
            </a:fld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1389865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457200" y="260648"/>
            <a:ext cx="8229600" cy="1123200"/>
            <a:chOff x="0" y="0"/>
            <a:chExt cx="8229600" cy="1123200"/>
          </a:xfrm>
        </p:grpSpPr>
        <p:sp>
          <p:nvSpPr>
            <p:cNvPr id="6" name="Rounded Rectangle 5"/>
            <p:cNvSpPr/>
            <p:nvPr/>
          </p:nvSpPr>
          <p:spPr>
            <a:xfrm>
              <a:off x="0" y="0"/>
              <a:ext cx="8229600" cy="1123200"/>
            </a:xfrm>
            <a:prstGeom prst="roundRect">
              <a:avLst/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Rounded Rectangle 4"/>
            <p:cNvSpPr/>
            <p:nvPr/>
          </p:nvSpPr>
          <p:spPr>
            <a:xfrm>
              <a:off x="54830" y="54830"/>
              <a:ext cx="8119940" cy="101354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0" tIns="152400" rIns="152400" bIns="152400" numCol="1" spcCol="1270" anchor="ctr" anchorCtr="0">
              <a:noAutofit/>
            </a:bodyPr>
            <a:lstStyle/>
            <a:p>
              <a:pPr lvl="0" algn="ctr" defTabSz="1778000" rtl="1">
                <a:lnSpc>
                  <a:spcPct val="90000"/>
                </a:lnSpc>
                <a:spcAft>
                  <a:spcPct val="35000"/>
                </a:spcAft>
              </a:pPr>
              <a:r>
                <a:rPr lang="fa-IR" sz="4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B Nazanin" panose="00000400000000000000" pitchFamily="2" charset="-78"/>
                </a:rPr>
                <a:t> روشهای حمایت پستان</a:t>
              </a:r>
              <a:endParaRPr lang="fa-IR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endParaRPr>
            </a:p>
          </p:txBody>
        </p:sp>
      </p:grp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16283" y="1700808"/>
            <a:ext cx="8229600" cy="4525962"/>
          </a:xfrm>
        </p:spPr>
        <p:txBody>
          <a:bodyPr/>
          <a:lstStyle/>
          <a:p>
            <a:pPr lvl="1" algn="l" rtl="0">
              <a:lnSpc>
                <a:spcPct val="150000"/>
              </a:lnSpc>
            </a:pPr>
            <a:r>
              <a:rPr lang="en-US" sz="3600" dirty="0" smtClean="0">
                <a:cs typeface="B Nazanin" panose="00000400000000000000" pitchFamily="2" charset="-78"/>
              </a:rPr>
              <a:t>C-hold</a:t>
            </a:r>
          </a:p>
          <a:p>
            <a:pPr lvl="2" algn="l" rtl="0">
              <a:lnSpc>
                <a:spcPct val="150000"/>
              </a:lnSpc>
            </a:pPr>
            <a:r>
              <a:rPr lang="en-US" sz="3600" dirty="0" smtClean="0">
                <a:cs typeface="B Nazanin" panose="00000400000000000000" pitchFamily="2" charset="-78"/>
              </a:rPr>
              <a:t>C-hold with chest wall support</a:t>
            </a:r>
          </a:p>
          <a:p>
            <a:pPr lvl="1" algn="l" rtl="0">
              <a:lnSpc>
                <a:spcPct val="150000"/>
              </a:lnSpc>
            </a:pPr>
            <a:r>
              <a:rPr lang="en-US" sz="3600" dirty="0" smtClean="0">
                <a:cs typeface="B Nazanin" panose="00000400000000000000" pitchFamily="2" charset="-78"/>
              </a:rPr>
              <a:t>V-hold </a:t>
            </a:r>
            <a:r>
              <a:rPr lang="en-US" sz="3600" dirty="0">
                <a:cs typeface="B Nazanin" panose="00000400000000000000" pitchFamily="2" charset="-78"/>
              </a:rPr>
              <a:t>(scissors</a:t>
            </a:r>
            <a:r>
              <a:rPr lang="en-US" sz="3600" dirty="0" smtClean="0">
                <a:cs typeface="B Nazanin" panose="00000400000000000000" pitchFamily="2" charset="-78"/>
              </a:rPr>
              <a:t>)</a:t>
            </a:r>
            <a:endParaRPr lang="en-US" sz="3600" dirty="0">
              <a:cs typeface="B Nazanin" panose="00000400000000000000" pitchFamily="2" charset="-78"/>
            </a:endParaRPr>
          </a:p>
          <a:p>
            <a:pPr lvl="1" algn="l" rtl="0">
              <a:lnSpc>
                <a:spcPct val="150000"/>
              </a:lnSpc>
            </a:pPr>
            <a:r>
              <a:rPr lang="en-US" sz="3600" dirty="0" smtClean="0">
                <a:cs typeface="B Nazanin" panose="00000400000000000000" pitchFamily="2" charset="-78"/>
              </a:rPr>
              <a:t> </a:t>
            </a:r>
            <a:r>
              <a:rPr lang="en-US" sz="3600" dirty="0">
                <a:cs typeface="B Nazanin" panose="00000400000000000000" pitchFamily="2" charset="-78"/>
              </a:rPr>
              <a:t>U-hold (Dancer </a:t>
            </a:r>
            <a:r>
              <a:rPr lang="en-US" sz="3600" dirty="0" smtClean="0">
                <a:cs typeface="B Nazanin" panose="00000400000000000000" pitchFamily="2" charset="-78"/>
              </a:rPr>
              <a:t>hold)</a:t>
            </a:r>
          </a:p>
          <a:p>
            <a:pPr lvl="1" algn="l" rtl="0">
              <a:lnSpc>
                <a:spcPct val="150000"/>
              </a:lnSpc>
            </a:pPr>
            <a:r>
              <a:rPr lang="en-US" sz="3600" dirty="0" smtClean="0">
                <a:cs typeface="B Nazanin" panose="00000400000000000000" pitchFamily="2" charset="-78"/>
              </a:rPr>
              <a:t> Nipple </a:t>
            </a:r>
            <a:r>
              <a:rPr lang="en-US" sz="3600" dirty="0">
                <a:cs typeface="B Nazanin" panose="00000400000000000000" pitchFamily="2" charset="-78"/>
              </a:rPr>
              <a:t>sandwich </a:t>
            </a:r>
            <a:r>
              <a:rPr lang="en-US" sz="3600" dirty="0" smtClean="0">
                <a:cs typeface="B Nazanin" panose="00000400000000000000" pitchFamily="2" charset="-78"/>
              </a:rPr>
              <a:t>hold</a:t>
            </a:r>
            <a:r>
              <a:rPr lang="fa-IR" sz="3600" dirty="0" smtClean="0">
                <a:cs typeface="B Nazanin" panose="00000400000000000000" pitchFamily="2" charset="-78"/>
              </a:rPr>
              <a:t>)</a:t>
            </a:r>
            <a:r>
              <a:rPr lang="en-US" sz="3600" dirty="0" smtClean="0">
                <a:cs typeface="B Nazanin" panose="00000400000000000000" pitchFamily="2" charset="-78"/>
              </a:rPr>
              <a:t>Taco</a:t>
            </a:r>
            <a:r>
              <a:rPr lang="fa-IR" sz="3600" dirty="0" smtClean="0">
                <a:cs typeface="B Nazanin" panose="00000400000000000000" pitchFamily="2" charset="-78"/>
              </a:rPr>
              <a:t>(</a:t>
            </a:r>
            <a:endParaRPr lang="en-US" sz="3600" dirty="0">
              <a:cs typeface="B Nazanin" panose="00000400000000000000" pitchFamily="2" charset="-78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A915E6-25D4-4478-83EA-8A1184D8A544}" type="slidenum">
              <a:rPr lang="fa-IR" smtClean="0"/>
              <a:pPr>
                <a:defRPr/>
              </a:pPr>
              <a:t>19</a:t>
            </a:fld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1432167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567334"/>
            <a:ext cx="8229600" cy="4525962"/>
          </a:xfrm>
        </p:spPr>
        <p:txBody>
          <a:bodyPr/>
          <a:lstStyle/>
          <a:p>
            <a:pPr>
              <a:buClr>
                <a:srgbClr val="B0CCB0"/>
              </a:buClr>
            </a:pPr>
            <a:r>
              <a:rPr lang="fa-IR" sz="2800" dirty="0" smtClean="0">
                <a:solidFill>
                  <a:prstClr val="black"/>
                </a:solidFill>
                <a:cs typeface="B Nazanin" panose="00000400000000000000" pitchFamily="2" charset="-78"/>
              </a:rPr>
              <a:t>یکی از مهمترین </a:t>
            </a:r>
            <a:r>
              <a:rPr lang="fa-IR" sz="2800" dirty="0" err="1" smtClean="0">
                <a:solidFill>
                  <a:prstClr val="black"/>
                </a:solidFill>
                <a:cs typeface="B Nazanin" panose="00000400000000000000" pitchFamily="2" charset="-78"/>
              </a:rPr>
              <a:t>وموثرترین</a:t>
            </a:r>
            <a:r>
              <a:rPr lang="fa-IR" sz="2800" dirty="0" smtClean="0">
                <a:solidFill>
                  <a:prstClr val="black"/>
                </a:solidFill>
                <a:cs typeface="B Nazanin" panose="00000400000000000000" pitchFamily="2" charset="-78"/>
              </a:rPr>
              <a:t> عمل در موفقیت تغذیه با </a:t>
            </a:r>
            <a:r>
              <a:rPr lang="fa-IR" sz="2800" dirty="0">
                <a:solidFill>
                  <a:prstClr val="black"/>
                </a:solidFill>
                <a:cs typeface="B Nazanin" panose="00000400000000000000" pitchFamily="2" charset="-78"/>
              </a:rPr>
              <a:t>شیرمادر </a:t>
            </a:r>
            <a:r>
              <a:rPr lang="fa-IR" sz="2800" b="1" u="sng" dirty="0">
                <a:solidFill>
                  <a:prstClr val="black"/>
                </a:solidFill>
                <a:cs typeface="B Nazanin" panose="00000400000000000000" pitchFamily="2" charset="-78"/>
              </a:rPr>
              <a:t>آموزش </a:t>
            </a:r>
            <a:r>
              <a:rPr lang="fa-IR" sz="2800" b="1" u="sng" dirty="0" smtClean="0">
                <a:solidFill>
                  <a:prstClr val="black"/>
                </a:solidFill>
                <a:cs typeface="B Nazanin" panose="00000400000000000000" pitchFamily="2" charset="-78"/>
              </a:rPr>
              <a:t>های </a:t>
            </a:r>
            <a:r>
              <a:rPr lang="fa-IR" sz="2800" b="1" u="sng" dirty="0">
                <a:solidFill>
                  <a:prstClr val="black"/>
                </a:solidFill>
                <a:cs typeface="B Nazanin" panose="00000400000000000000" pitchFamily="2" charset="-78"/>
              </a:rPr>
              <a:t>وضعیت </a:t>
            </a:r>
            <a:r>
              <a:rPr lang="fa-IR" sz="2800" b="1" u="sng" dirty="0" smtClean="0">
                <a:solidFill>
                  <a:prstClr val="black"/>
                </a:solidFill>
                <a:cs typeface="B Nazanin" panose="00000400000000000000" pitchFamily="2" charset="-78"/>
              </a:rPr>
              <a:t>شیردهی صحیح</a:t>
            </a:r>
            <a:r>
              <a:rPr lang="fa-IR" sz="2800" dirty="0" smtClean="0">
                <a:solidFill>
                  <a:prstClr val="black"/>
                </a:solidFill>
                <a:cs typeface="B Nazanin" panose="00000400000000000000" pitchFamily="2" charset="-78"/>
              </a:rPr>
              <a:t> است </a:t>
            </a:r>
            <a:r>
              <a:rPr lang="fa-IR" sz="1800" dirty="0" smtClean="0">
                <a:solidFill>
                  <a:prstClr val="black"/>
                </a:solidFill>
                <a:cs typeface="B Nazanin" panose="00000400000000000000" pitchFamily="2" charset="-78"/>
              </a:rPr>
              <a:t>(از همان ساعات اولیه پس از تولد)</a:t>
            </a:r>
            <a:endParaRPr lang="fa-IR" sz="2800" dirty="0" smtClean="0">
              <a:solidFill>
                <a:prstClr val="black"/>
              </a:solidFill>
              <a:cs typeface="B Nazanin" panose="00000400000000000000" pitchFamily="2" charset="-78"/>
            </a:endParaRPr>
          </a:p>
          <a:p>
            <a:pPr>
              <a:buClr>
                <a:srgbClr val="B0CCB0"/>
              </a:buClr>
            </a:pPr>
            <a:r>
              <a:rPr lang="fa-IR" sz="2800" dirty="0" smtClean="0">
                <a:solidFill>
                  <a:prstClr val="black"/>
                </a:solidFill>
                <a:cs typeface="B Nazanin" panose="00000400000000000000" pitchFamily="2" charset="-78"/>
              </a:rPr>
              <a:t>اهمیت درآغوش گرفتن </a:t>
            </a:r>
            <a:r>
              <a:rPr lang="fa-IR" sz="2800" dirty="0" err="1" smtClean="0">
                <a:solidFill>
                  <a:prstClr val="black"/>
                </a:solidFill>
                <a:cs typeface="B Nazanin" panose="00000400000000000000" pitchFamily="2" charset="-78"/>
              </a:rPr>
              <a:t>شيرخوار</a:t>
            </a:r>
            <a:r>
              <a:rPr lang="fa-IR" sz="2800" dirty="0" smtClean="0">
                <a:solidFill>
                  <a:prstClr val="black"/>
                </a:solidFill>
                <a:cs typeface="B Nazanin" panose="00000400000000000000" pitchFamily="2" charset="-78"/>
              </a:rPr>
              <a:t> و </a:t>
            </a:r>
            <a:r>
              <a:rPr lang="fa-IR" sz="2800" dirty="0">
                <a:solidFill>
                  <a:prstClr val="black"/>
                </a:solidFill>
                <a:cs typeface="B Nazanin" panose="00000400000000000000" pitchFamily="2" charset="-78"/>
              </a:rPr>
              <a:t>پستان </a:t>
            </a:r>
            <a:r>
              <a:rPr lang="fa-IR" sz="2800" dirty="0" smtClean="0">
                <a:solidFill>
                  <a:prstClr val="black"/>
                </a:solidFill>
                <a:cs typeface="B Nazanin" panose="00000400000000000000" pitchFamily="2" charset="-78"/>
              </a:rPr>
              <a:t>گرفتن صحیح وی</a:t>
            </a:r>
          </a:p>
          <a:p>
            <a:pPr lvl="1">
              <a:buClr>
                <a:srgbClr val="B0CCB0"/>
              </a:buClr>
            </a:pPr>
            <a:r>
              <a:rPr lang="fa-IR" sz="2400" b="1" dirty="0" smtClean="0">
                <a:solidFill>
                  <a:prstClr val="black"/>
                </a:solidFill>
                <a:cs typeface="B Nazanin" panose="00000400000000000000" pitchFamily="2" charset="-78"/>
              </a:rPr>
              <a:t>اساس دستیابی موثر شیرخوار </a:t>
            </a:r>
            <a:r>
              <a:rPr lang="fa-IR" sz="2400" dirty="0" smtClean="0">
                <a:solidFill>
                  <a:prstClr val="black"/>
                </a:solidFill>
                <a:cs typeface="B Nazanin" panose="00000400000000000000" pitchFamily="2" charset="-78"/>
              </a:rPr>
              <a:t>به شیر پستان</a:t>
            </a:r>
          </a:p>
          <a:p>
            <a:pPr lvl="1">
              <a:buClr>
                <a:srgbClr val="B0CCB0"/>
              </a:buClr>
            </a:pPr>
            <a:r>
              <a:rPr lang="fa-IR" sz="2400" b="1" dirty="0" smtClean="0">
                <a:solidFill>
                  <a:prstClr val="black"/>
                </a:solidFill>
                <a:cs typeface="B Nazanin" panose="00000400000000000000" pitchFamily="2" charset="-78"/>
              </a:rPr>
              <a:t>کلید موفقیت در تغذیه با شیرمادر </a:t>
            </a:r>
            <a:r>
              <a:rPr lang="fa-IR" sz="2400" dirty="0" smtClean="0">
                <a:solidFill>
                  <a:prstClr val="black"/>
                </a:solidFill>
                <a:cs typeface="B Nazanin" panose="00000400000000000000" pitchFamily="2" charset="-78"/>
              </a:rPr>
              <a:t>است چون </a:t>
            </a:r>
            <a:r>
              <a:rPr lang="fa-IR" sz="2400" dirty="0" err="1" smtClean="0">
                <a:solidFill>
                  <a:prstClr val="black"/>
                </a:solidFill>
                <a:cs typeface="B Nazanin" panose="00000400000000000000" pitchFamily="2" charset="-78"/>
              </a:rPr>
              <a:t>ودر</a:t>
            </a:r>
            <a:r>
              <a:rPr lang="fa-IR" sz="2400" dirty="0" smtClean="0">
                <a:solidFill>
                  <a:prstClr val="black"/>
                </a:solidFill>
                <a:cs typeface="B Nazanin" panose="00000400000000000000" pitchFamily="2" charset="-78"/>
              </a:rPr>
              <a:t> مطالعات : </a:t>
            </a:r>
            <a:endParaRPr lang="fa-IR" sz="2800" dirty="0">
              <a:solidFill>
                <a:prstClr val="black"/>
              </a:solidFill>
              <a:cs typeface="B Nazanin" panose="00000400000000000000" pitchFamily="2" charset="-78"/>
            </a:endParaRPr>
          </a:p>
          <a:p>
            <a:pPr lvl="2">
              <a:buClr>
                <a:srgbClr val="B0CCB0"/>
              </a:buClr>
            </a:pPr>
            <a:r>
              <a:rPr lang="fa-IR" sz="2400" dirty="0" smtClean="0">
                <a:solidFill>
                  <a:prstClr val="black"/>
                </a:solidFill>
                <a:cs typeface="B Nazanin" panose="00000400000000000000" pitchFamily="2" charset="-78"/>
              </a:rPr>
              <a:t>94% مادران با مشکلات شیردهی، وضعیت غلط </a:t>
            </a:r>
            <a:r>
              <a:rPr lang="fa-IR" sz="2400" dirty="0">
                <a:solidFill>
                  <a:prstClr val="black"/>
                </a:solidFill>
                <a:cs typeface="B Nazanin" panose="00000400000000000000" pitchFamily="2" charset="-78"/>
              </a:rPr>
              <a:t>و سطحی مکیدن نوک پستان </a:t>
            </a:r>
            <a:r>
              <a:rPr lang="fa-IR" sz="2400" dirty="0" smtClean="0">
                <a:solidFill>
                  <a:prstClr val="black"/>
                </a:solidFill>
                <a:cs typeface="B Nazanin" panose="00000400000000000000" pitchFamily="2" charset="-78"/>
              </a:rPr>
              <a:t>را داشته </a:t>
            </a:r>
            <a:r>
              <a:rPr lang="fa-IR" sz="2400" dirty="0" err="1" smtClean="0">
                <a:solidFill>
                  <a:prstClr val="black"/>
                </a:solidFill>
                <a:cs typeface="B Nazanin" panose="00000400000000000000" pitchFamily="2" charset="-78"/>
              </a:rPr>
              <a:t>اند</a:t>
            </a:r>
            <a:endParaRPr lang="fa-IR" sz="2400" dirty="0" smtClean="0">
              <a:solidFill>
                <a:prstClr val="black"/>
              </a:solidFill>
              <a:cs typeface="B Nazanin" panose="00000400000000000000" pitchFamily="2" charset="-78"/>
            </a:endParaRPr>
          </a:p>
          <a:p>
            <a:pPr lvl="2">
              <a:buClr>
                <a:srgbClr val="B0CCB0"/>
              </a:buClr>
            </a:pPr>
            <a:r>
              <a:rPr lang="fa-IR" sz="2400" dirty="0" smtClean="0">
                <a:solidFill>
                  <a:prstClr val="black"/>
                </a:solidFill>
                <a:cs typeface="B Nazanin" panose="00000400000000000000" pitchFamily="2" charset="-78"/>
              </a:rPr>
              <a:t>فقط 10% زوج </a:t>
            </a:r>
            <a:r>
              <a:rPr lang="fa-IR" sz="2400" dirty="0" err="1" smtClean="0">
                <a:solidFill>
                  <a:prstClr val="black"/>
                </a:solidFill>
                <a:cs typeface="B Nazanin" panose="00000400000000000000" pitchFamily="2" charset="-78"/>
              </a:rPr>
              <a:t>مادرو</a:t>
            </a:r>
            <a:r>
              <a:rPr lang="fa-IR" sz="2400" dirty="0" smtClean="0">
                <a:solidFill>
                  <a:prstClr val="black"/>
                </a:solidFill>
                <a:cs typeface="B Nazanin" panose="00000400000000000000" pitchFamily="2" charset="-78"/>
              </a:rPr>
              <a:t> شیرخوار </a:t>
            </a:r>
            <a:r>
              <a:rPr lang="fa-IR" sz="2400" dirty="0">
                <a:solidFill>
                  <a:prstClr val="black"/>
                </a:solidFill>
                <a:cs typeface="B Nazanin" panose="00000400000000000000" pitchFamily="2" charset="-78"/>
              </a:rPr>
              <a:t>که مشکلات </a:t>
            </a:r>
            <a:r>
              <a:rPr lang="fa-IR" sz="2400" dirty="0" smtClean="0">
                <a:solidFill>
                  <a:prstClr val="black"/>
                </a:solidFill>
                <a:cs typeface="B Nazanin" panose="00000400000000000000" pitchFamily="2" charset="-78"/>
              </a:rPr>
              <a:t>شیردهی ندارند، وضعیت شیردهی و گرفتن پستان </a:t>
            </a:r>
            <a:r>
              <a:rPr lang="fa-IR" sz="2400" dirty="0">
                <a:solidFill>
                  <a:prstClr val="black"/>
                </a:solidFill>
                <a:cs typeface="B Nazanin" panose="00000400000000000000" pitchFamily="2" charset="-78"/>
              </a:rPr>
              <a:t>نادرست </a:t>
            </a:r>
            <a:r>
              <a:rPr lang="fa-IR" sz="2400" dirty="0" smtClean="0">
                <a:solidFill>
                  <a:prstClr val="black"/>
                </a:solidFill>
                <a:cs typeface="B Nazanin" panose="00000400000000000000" pitchFamily="2" charset="-78"/>
              </a:rPr>
              <a:t>داشته </a:t>
            </a:r>
            <a:r>
              <a:rPr lang="fa-IR" sz="2400" dirty="0" err="1" smtClean="0">
                <a:solidFill>
                  <a:prstClr val="black"/>
                </a:solidFill>
                <a:cs typeface="B Nazanin" panose="00000400000000000000" pitchFamily="2" charset="-78"/>
              </a:rPr>
              <a:t>اند</a:t>
            </a:r>
            <a:endParaRPr lang="fa-IR" sz="2400" dirty="0" smtClean="0">
              <a:solidFill>
                <a:prstClr val="black"/>
              </a:solidFill>
              <a:cs typeface="B Nazanin" panose="00000400000000000000" pitchFamily="2" charset="-78"/>
            </a:endParaRPr>
          </a:p>
          <a:p>
            <a:pPr lvl="2">
              <a:buClr>
                <a:srgbClr val="B0CCB0"/>
              </a:buClr>
            </a:pPr>
            <a:r>
              <a:rPr lang="fa-IR" sz="2400" dirty="0" smtClean="0">
                <a:solidFill>
                  <a:prstClr val="black"/>
                </a:solidFill>
                <a:cs typeface="B Nazanin" panose="00000400000000000000" pitchFamily="2" charset="-78"/>
              </a:rPr>
              <a:t>90% </a:t>
            </a:r>
            <a:r>
              <a:rPr lang="fa-IR" sz="2400" dirty="0">
                <a:solidFill>
                  <a:prstClr val="black"/>
                </a:solidFill>
                <a:cs typeface="B Nazanin" panose="00000400000000000000" pitchFamily="2" charset="-78"/>
              </a:rPr>
              <a:t>مشکلات </a:t>
            </a:r>
            <a:r>
              <a:rPr lang="fa-IR" sz="2400" dirty="0" smtClean="0">
                <a:solidFill>
                  <a:prstClr val="black"/>
                </a:solidFill>
                <a:cs typeface="B Nazanin" panose="00000400000000000000" pitchFamily="2" charset="-78"/>
              </a:rPr>
              <a:t>شیردهی را می توان فقط با گرفتن صحیح پستان پیشگیری کرد</a:t>
            </a:r>
            <a:endParaRPr lang="fa-IR" sz="2400" dirty="0">
              <a:solidFill>
                <a:prstClr val="black"/>
              </a:solidFill>
              <a:cs typeface="B Nazanin" panose="00000400000000000000" pitchFamily="2" charset="-78"/>
            </a:endParaRP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997255927"/>
              </p:ext>
            </p:extLst>
          </p:nvPr>
        </p:nvGraphicFramePr>
        <p:xfrm>
          <a:off x="457200" y="274638"/>
          <a:ext cx="8229600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A915E6-25D4-4478-83EA-8A1184D8A544}" type="slidenum">
              <a:rPr lang="fa-IR" smtClean="0"/>
              <a:pPr>
                <a:defRPr/>
              </a:pPr>
              <a:t>2</a:t>
            </a:fld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175779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 descr="C:\slides\Update slides\positioning\position\my pic\c hold 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69" y="260648"/>
            <a:ext cx="2917471" cy="2869645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6" descr="C:\slides\Update slides\positioning\position\my pic\v hold.jpg"/>
          <p:cNvPicPr>
            <a:picLocks noChangeAspect="1" noChangeArrowheads="1"/>
          </p:cNvPicPr>
          <p:nvPr/>
        </p:nvPicPr>
        <p:blipFill rotWithShape="1">
          <a:blip r:embed="rId4" cstate="print"/>
          <a:srcRect l="3713" t="20236" r="9040" b="3156"/>
          <a:stretch/>
        </p:blipFill>
        <p:spPr bwMode="auto">
          <a:xfrm>
            <a:off x="3106497" y="277418"/>
            <a:ext cx="2977671" cy="2863550"/>
          </a:xfrm>
          <a:prstGeom prst="roundRect">
            <a:avLst/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3059832" y="3223150"/>
            <a:ext cx="3080123" cy="2814451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A915E6-25D4-4478-83EA-8A1184D8A544}" type="slidenum">
              <a:rPr lang="fa-IR" smtClean="0"/>
              <a:pPr>
                <a:defRPr/>
              </a:pPr>
              <a:t>20</a:t>
            </a:fld>
            <a:endParaRPr lang="fa-IR" dirty="0"/>
          </a:p>
        </p:txBody>
      </p:sp>
      <p:pic>
        <p:nvPicPr>
          <p:cNvPr id="2050" name="Picture 2" descr="C:\Users\Dr Ravari\Pictures\ررر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4" t="7057" r="12406" b="11203"/>
          <a:stretch/>
        </p:blipFill>
        <p:spPr bwMode="auto">
          <a:xfrm>
            <a:off x="13089" y="3128349"/>
            <a:ext cx="3026004" cy="2748899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679720" y="480378"/>
            <a:ext cx="8643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C-hold</a:t>
            </a:r>
          </a:p>
        </p:txBody>
      </p:sp>
      <p:sp>
        <p:nvSpPr>
          <p:cNvPr id="4" name="Rectangle 3"/>
          <p:cNvSpPr/>
          <p:nvPr/>
        </p:nvSpPr>
        <p:spPr>
          <a:xfrm>
            <a:off x="3707904" y="5186809"/>
            <a:ext cx="15055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Dancer hold)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4256" y="4725144"/>
            <a:ext cx="27995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C-hold </a:t>
            </a:r>
            <a:endParaRPr lang="fa-IR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with chest wall support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91880" y="539388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V-hold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6112615" y="3238457"/>
            <a:ext cx="3008644" cy="2783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 descr="D:\slides\Update slides\new pic\my pic and position\my pic and movies\taco 2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18"/>
          <a:stretch/>
        </p:blipFill>
        <p:spPr bwMode="auto">
          <a:xfrm>
            <a:off x="6084168" y="359600"/>
            <a:ext cx="2907059" cy="286355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5114461"/>
            <a:ext cx="1603375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708269" y="578319"/>
            <a:ext cx="672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Taco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0928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21860" y="1412776"/>
            <a:ext cx="8229600" cy="4536504"/>
          </a:xfrm>
        </p:spPr>
        <p:txBody>
          <a:bodyPr/>
          <a:lstStyle/>
          <a:p>
            <a:r>
              <a:rPr lang="fa-IR" sz="3600" b="1" dirty="0" smtClean="0">
                <a:cs typeface="B Nazanin" panose="00000400000000000000" pitchFamily="2" charset="-78"/>
              </a:rPr>
              <a:t>  </a:t>
            </a:r>
            <a:r>
              <a:rPr lang="fa-IR" sz="3200" b="1" dirty="0" smtClean="0">
                <a:cs typeface="B Nazanin" panose="00000400000000000000" pitchFamily="2" charset="-78"/>
              </a:rPr>
              <a:t>محل قراردادن کف دست و انگشتان</a:t>
            </a:r>
            <a:endParaRPr lang="fa-IR" sz="3600" b="1" dirty="0" smtClean="0">
              <a:cs typeface="B Nazanin" panose="00000400000000000000" pitchFamily="2" charset="-78"/>
            </a:endParaRPr>
          </a:p>
          <a:p>
            <a:pPr marL="914400" lvl="3" indent="0">
              <a:buNone/>
            </a:pPr>
            <a:r>
              <a:rPr lang="fa-IR" sz="3200" b="1" dirty="0" smtClean="0">
                <a:solidFill>
                  <a:srgbClr val="FF0000"/>
                </a:solidFill>
                <a:cs typeface="B Nazanin" panose="00000400000000000000" pitchFamily="2" charset="-78"/>
              </a:rPr>
              <a:t>دور از هاله به منظور  بردن بیشتر هاله به دهان</a:t>
            </a:r>
          </a:p>
          <a:p>
            <a:pPr lvl="1"/>
            <a:r>
              <a:rPr lang="fa-IR" sz="3200" dirty="0" smtClean="0">
                <a:cs typeface="B Nazanin" panose="00000400000000000000" pitchFamily="2" charset="-78"/>
              </a:rPr>
              <a:t>حمایت پستان توسط دست به منظور </a:t>
            </a:r>
            <a:r>
              <a:rPr lang="fa-IR" sz="3200" dirty="0" err="1" smtClean="0">
                <a:cs typeface="B Nazanin" panose="00000400000000000000" pitchFamily="2" charset="-78"/>
              </a:rPr>
              <a:t>نگهداشتن</a:t>
            </a:r>
            <a:r>
              <a:rPr lang="fa-IR" sz="3200" dirty="0" smtClean="0">
                <a:cs typeface="B Nazanin" panose="00000400000000000000" pitchFamily="2" charset="-78"/>
              </a:rPr>
              <a:t> وزن </a:t>
            </a:r>
            <a:r>
              <a:rPr lang="fa-IR" sz="3200" b="1" dirty="0" smtClean="0">
                <a:cs typeface="B Nazanin" panose="00000400000000000000" pitchFamily="2" charset="-78"/>
              </a:rPr>
              <a:t>پستان</a:t>
            </a:r>
            <a:r>
              <a:rPr lang="fa-IR" sz="2800" dirty="0" smtClean="0">
                <a:cs typeface="B Nazanin" panose="00000400000000000000" pitchFamily="2" charset="-78"/>
              </a:rPr>
              <a:t>(سنگین یا آویزان) </a:t>
            </a:r>
            <a:r>
              <a:rPr lang="fa-IR" sz="3200" dirty="0" smtClean="0">
                <a:cs typeface="B Nazanin" panose="00000400000000000000" pitchFamily="2" charset="-78"/>
              </a:rPr>
              <a:t>که چسبیدن دهان شیرخوار به پستان بهم نخورد </a:t>
            </a:r>
          </a:p>
          <a:p>
            <a:pPr lvl="1"/>
            <a:r>
              <a:rPr lang="fa-IR" sz="3600" b="1" dirty="0" smtClean="0">
                <a:cs typeface="B Nazanin" panose="00000400000000000000" pitchFamily="2" charset="-78"/>
              </a:rPr>
              <a:t>پستان بزرگ</a:t>
            </a:r>
            <a:r>
              <a:rPr lang="fa-IR" sz="3200" dirty="0" smtClean="0">
                <a:cs typeface="B Nazanin" panose="00000400000000000000" pitchFamily="2" charset="-78"/>
              </a:rPr>
              <a:t>(گذاشتن دست جلوی حوله لوله شده)</a:t>
            </a:r>
          </a:p>
          <a:p>
            <a:pPr lvl="1"/>
            <a:r>
              <a:rPr lang="fa-IR" sz="3600" b="1" dirty="0" smtClean="0">
                <a:cs typeface="B Nazanin" panose="00000400000000000000" pitchFamily="2" charset="-78"/>
              </a:rPr>
              <a:t>پستان </a:t>
            </a:r>
            <a:r>
              <a:rPr lang="fa-IR" sz="3600" b="1" dirty="0">
                <a:cs typeface="B Nazanin" panose="00000400000000000000" pitchFamily="2" charset="-78"/>
              </a:rPr>
              <a:t>کوچک</a:t>
            </a:r>
            <a:r>
              <a:rPr lang="fa-IR" sz="3200" dirty="0">
                <a:cs typeface="B Nazanin" panose="00000400000000000000" pitchFamily="2" charset="-78"/>
              </a:rPr>
              <a:t> (عدم نیاز به </a:t>
            </a:r>
            <a:r>
              <a:rPr lang="fa-IR" sz="3200" dirty="0" smtClean="0">
                <a:cs typeface="B Nazanin" panose="00000400000000000000" pitchFamily="2" charset="-78"/>
              </a:rPr>
              <a:t>حمایت پستان</a:t>
            </a:r>
            <a:r>
              <a:rPr lang="fa-IR" sz="3200" dirty="0">
                <a:cs typeface="B Nazanin" panose="00000400000000000000" pitchFamily="2" charset="-78"/>
              </a:rPr>
              <a:t>، در صورت </a:t>
            </a:r>
            <a:r>
              <a:rPr lang="fa-IR" sz="3200" dirty="0" smtClean="0">
                <a:cs typeface="B Nazanin" panose="00000400000000000000" pitchFamily="2" charset="-78"/>
              </a:rPr>
              <a:t>نیاز گذاشتن انگشتان </a:t>
            </a:r>
            <a:r>
              <a:rPr lang="fa-IR" sz="3200" dirty="0" err="1">
                <a:cs typeface="B Nazanin" panose="00000400000000000000" pitchFamily="2" charset="-78"/>
              </a:rPr>
              <a:t>ویا</a:t>
            </a:r>
            <a:r>
              <a:rPr lang="fa-IR" sz="3200" dirty="0">
                <a:cs typeface="B Nazanin" panose="00000400000000000000" pitchFamily="2" charset="-78"/>
              </a:rPr>
              <a:t> کف دست </a:t>
            </a:r>
            <a:r>
              <a:rPr lang="fa-IR" sz="3200" dirty="0" smtClean="0">
                <a:cs typeface="B Nazanin" panose="00000400000000000000" pitchFamily="2" charset="-78"/>
              </a:rPr>
              <a:t>بروی </a:t>
            </a:r>
            <a:r>
              <a:rPr lang="fa-IR" sz="3200" dirty="0">
                <a:cs typeface="B Nazanin" panose="00000400000000000000" pitchFamily="2" charset="-78"/>
              </a:rPr>
              <a:t>قفسه سینه زیر پستان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A915E6-25D4-4478-83EA-8A1184D8A544}" type="slidenum">
              <a:rPr lang="fa-IR" smtClean="0">
                <a:solidFill>
                  <a:prstClr val="black"/>
                </a:solidFill>
              </a:rPr>
              <a:pPr>
                <a:defRPr/>
              </a:pPr>
              <a:t>21</a:t>
            </a:fld>
            <a:endParaRPr lang="fa-IR" dirty="0">
              <a:solidFill>
                <a:prstClr val="black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539552" y="217405"/>
            <a:ext cx="8136904" cy="979347"/>
            <a:chOff x="0" y="-72008"/>
            <a:chExt cx="8235167" cy="1123200"/>
          </a:xfrm>
        </p:grpSpPr>
        <p:sp>
          <p:nvSpPr>
            <p:cNvPr id="9" name="Rounded Rectangle 8"/>
            <p:cNvSpPr/>
            <p:nvPr/>
          </p:nvSpPr>
          <p:spPr>
            <a:xfrm>
              <a:off x="0" y="-72008"/>
              <a:ext cx="8229600" cy="1123200"/>
            </a:xfrm>
            <a:prstGeom prst="roundRect">
              <a:avLst/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Rounded Rectangle 4"/>
            <p:cNvSpPr/>
            <p:nvPr/>
          </p:nvSpPr>
          <p:spPr>
            <a:xfrm>
              <a:off x="115227" y="6534"/>
              <a:ext cx="8119940" cy="99636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0" tIns="152400" rIns="152400" bIns="152400" numCol="1" spcCol="1270" anchor="ctr" anchorCtr="0">
              <a:noAutofit/>
            </a:bodyPr>
            <a:lstStyle/>
            <a:p>
              <a:pPr algn="ctr" defTabSz="1778000" rtl="1">
                <a:lnSpc>
                  <a:spcPct val="90000"/>
                </a:lnSpc>
                <a:spcAft>
                  <a:spcPct val="35000"/>
                </a:spcAft>
              </a:pPr>
              <a:r>
                <a:rPr lang="fa-IR" sz="5400" b="1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B Nazanin" panose="00000400000000000000" pitchFamily="2" charset="-78"/>
                </a:rPr>
                <a:t>نگهداشتن</a:t>
              </a:r>
              <a:r>
                <a:rPr lang="fa-IR" sz="54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B Nazanin" panose="00000400000000000000" pitchFamily="2" charset="-78"/>
                </a:rPr>
                <a:t> </a:t>
              </a:r>
              <a:r>
                <a:rPr lang="fa-IR" sz="5400" b="1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B Nazanin" panose="00000400000000000000" pitchFamily="2" charset="-78"/>
                </a:rPr>
                <a:t>پستان</a:t>
              </a:r>
              <a:endParaRPr lang="en-US" sz="4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32735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Diagram 10"/>
          <p:cNvGraphicFramePr/>
          <p:nvPr>
            <p:extLst>
              <p:ext uri="{D42A27DB-BD31-4B8C-83A1-F6EECF244321}">
                <p14:modId xmlns:p14="http://schemas.microsoft.com/office/powerpoint/2010/main" val="3649681037"/>
              </p:ext>
            </p:extLst>
          </p:nvPr>
        </p:nvGraphicFramePr>
        <p:xfrm>
          <a:off x="457200" y="274638"/>
          <a:ext cx="8229600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179512" y="5410200"/>
            <a:ext cx="4248472" cy="762000"/>
          </a:xfrm>
          <a:solidFill>
            <a:schemeClr val="accent1">
              <a:lumMod val="50000"/>
            </a:schemeClr>
          </a:solidFill>
        </p:spPr>
        <p:txBody>
          <a:bodyPr/>
          <a:lstStyle/>
          <a:p>
            <a:pPr lvl="0"/>
            <a:r>
              <a:rPr lang="fa-I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بزرگ : </a:t>
            </a:r>
            <a:r>
              <a:rPr lang="fa-I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دست جلوی حوله </a:t>
            </a:r>
            <a:r>
              <a:rPr lang="fa-I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لوله </a:t>
            </a:r>
            <a:r>
              <a:rPr lang="fa-I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شده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half" idx="3"/>
          </p:nvPr>
        </p:nvSpPr>
        <p:spPr>
          <a:xfrm>
            <a:off x="4499992" y="5410200"/>
            <a:ext cx="4248472" cy="762000"/>
          </a:xfrm>
          <a:solidFill>
            <a:schemeClr val="accent1">
              <a:lumMod val="50000"/>
            </a:schemeClr>
          </a:solidFill>
        </p:spPr>
        <p:txBody>
          <a:bodyPr/>
          <a:lstStyle/>
          <a:p>
            <a:r>
              <a:rPr lang="fa-I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کوچک :</a:t>
            </a:r>
            <a:r>
              <a:rPr lang="fa-I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عدم نیاز به حمایت</a:t>
            </a:r>
          </a:p>
          <a:p>
            <a:r>
              <a:rPr lang="fa-I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 </a:t>
            </a:r>
            <a:r>
              <a:rPr lang="fa-IR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ویا</a:t>
            </a:r>
            <a:r>
              <a:rPr lang="fa-I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 کف دست به قفسه سینه 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endParaRPr>
          </a:p>
        </p:txBody>
      </p:sp>
      <p:pic>
        <p:nvPicPr>
          <p:cNvPr id="2051" name="Picture 3" descr="D:\slides\Update slides\new pic\my pic and position\my pic and movies\jadid\larg breast with towel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98279" y="1444625"/>
            <a:ext cx="2958029" cy="3941763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A915E6-25D4-4478-83EA-8A1184D8A544}" type="slidenum">
              <a:rPr lang="fa-IR" smtClean="0"/>
              <a:pPr>
                <a:defRPr/>
              </a:pPr>
              <a:t>22</a:t>
            </a:fld>
            <a:endParaRPr lang="fa-IR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4739" y="1628800"/>
            <a:ext cx="4046979" cy="367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2013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39552" y="1556792"/>
            <a:ext cx="8064895" cy="4824536"/>
          </a:xfrm>
        </p:spPr>
        <p:txBody>
          <a:bodyPr/>
          <a:lstStyle/>
          <a:p>
            <a:r>
              <a:rPr lang="fa-IR" sz="3200" b="1" dirty="0" smtClean="0">
                <a:cs typeface="B Nazanin" panose="00000400000000000000" pitchFamily="2" charset="-78"/>
              </a:rPr>
              <a:t>فشار بیمورد انگشت شست به روی پستان به بهانه باز نگه داشتن راه بینی ممکن است سبب:</a:t>
            </a:r>
          </a:p>
          <a:p>
            <a:pPr lvl="1"/>
            <a:r>
              <a:rPr lang="fa-IR" sz="3200" dirty="0" smtClean="0">
                <a:cs typeface="B Nazanin" panose="00000400000000000000" pitchFamily="2" charset="-78"/>
              </a:rPr>
              <a:t>اختلال در چسبیدن دهان به پستان، خروج پستان از دهان،</a:t>
            </a:r>
          </a:p>
          <a:p>
            <a:pPr lvl="1"/>
            <a:r>
              <a:rPr lang="fa-IR" sz="3200" dirty="0" smtClean="0">
                <a:cs typeface="B Nazanin" panose="00000400000000000000" pitchFamily="2" charset="-78"/>
              </a:rPr>
              <a:t>درد نوک پستان(زخم و شقاق) و مجاری بسته شده شیر شود</a:t>
            </a:r>
          </a:p>
          <a:p>
            <a:r>
              <a:rPr lang="fa-IR" sz="3200" b="1" dirty="0" smtClean="0">
                <a:cs typeface="B Nazanin" panose="00000400000000000000" pitchFamily="2" charset="-78"/>
              </a:rPr>
              <a:t>پرهیز جدی از گذاشتن سایر انگشتان در زیر پستان بطوریکه نزدیک هاله باشد </a:t>
            </a:r>
            <a:r>
              <a:rPr lang="fa-IR" sz="3200" dirty="0" smtClean="0">
                <a:cs typeface="B Nazanin" panose="00000400000000000000" pitchFamily="2" charset="-78"/>
              </a:rPr>
              <a:t>(گرفتن نوک پستان و یا جدا شدن از پستان)</a:t>
            </a:r>
            <a:endParaRPr lang="fa-IR" sz="2800" dirty="0" smtClean="0">
              <a:cs typeface="B Nazanin" panose="00000400000000000000" pitchFamily="2" charset="-78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A915E6-25D4-4478-83EA-8A1184D8A544}" type="slidenum">
              <a:rPr lang="fa-IR" smtClean="0">
                <a:solidFill>
                  <a:prstClr val="black"/>
                </a:solidFill>
              </a:rPr>
              <a:pPr>
                <a:defRPr/>
              </a:pPr>
              <a:t>23</a:t>
            </a:fld>
            <a:endParaRPr lang="fa-IR" dirty="0">
              <a:solidFill>
                <a:prstClr val="black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539552" y="217405"/>
            <a:ext cx="8136904" cy="979347"/>
            <a:chOff x="0" y="-72008"/>
            <a:chExt cx="8235167" cy="1123200"/>
          </a:xfrm>
        </p:grpSpPr>
        <p:sp>
          <p:nvSpPr>
            <p:cNvPr id="10" name="Rounded Rectangle 9"/>
            <p:cNvSpPr/>
            <p:nvPr/>
          </p:nvSpPr>
          <p:spPr>
            <a:xfrm>
              <a:off x="0" y="-72008"/>
              <a:ext cx="8229600" cy="1123200"/>
            </a:xfrm>
            <a:prstGeom prst="roundRect">
              <a:avLst/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Rounded Rectangle 4"/>
            <p:cNvSpPr/>
            <p:nvPr/>
          </p:nvSpPr>
          <p:spPr>
            <a:xfrm>
              <a:off x="115227" y="6534"/>
              <a:ext cx="8119940" cy="99636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0" tIns="152400" rIns="152400" bIns="152400" numCol="1" spcCol="1270" anchor="ctr" anchorCtr="0">
              <a:noAutofit/>
            </a:bodyPr>
            <a:lstStyle/>
            <a:p>
              <a:pPr algn="ctr" defTabSz="1778000" rtl="1">
                <a:lnSpc>
                  <a:spcPct val="90000"/>
                </a:lnSpc>
                <a:spcAft>
                  <a:spcPct val="35000"/>
                </a:spcAft>
              </a:pPr>
              <a:r>
                <a:rPr lang="fa-IR" sz="5400" b="1" dirty="0" err="1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B Nazanin" panose="00000400000000000000" pitchFamily="2" charset="-78"/>
                </a:rPr>
                <a:t>نگهداشتن</a:t>
              </a:r>
              <a:r>
                <a:rPr lang="fa-IR" sz="5400" b="1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B Nazanin" panose="00000400000000000000" pitchFamily="2" charset="-78"/>
                </a:rPr>
                <a:t> پستان</a:t>
              </a:r>
              <a:endParaRPr lang="en-US" sz="4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61572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67544" y="1124744"/>
            <a:ext cx="8229600" cy="4525962"/>
          </a:xfrm>
        </p:spPr>
        <p:txBody>
          <a:bodyPr/>
          <a:lstStyle/>
          <a:p>
            <a:pPr algn="ctr"/>
            <a:r>
              <a:rPr lang="fa-IR" sz="3600" b="1" dirty="0" smtClean="0">
                <a:cs typeface="B Nazanin" panose="00000400000000000000" pitchFamily="2" charset="-78"/>
              </a:rPr>
              <a:t>5- چگونه </a:t>
            </a:r>
            <a:r>
              <a:rPr lang="fa-IR" sz="3600" b="1" dirty="0">
                <a:cs typeface="B Nazanin" panose="00000400000000000000" pitchFamily="2" charset="-78"/>
              </a:rPr>
              <a:t>مادر به کودک کمک کند تا پستان را بگیرد؟</a:t>
            </a:r>
            <a:endParaRPr lang="en-US" sz="3600" b="1" dirty="0">
              <a:cs typeface="B Nazanin" panose="000004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A915E6-25D4-4478-83EA-8A1184D8A544}" type="slidenum">
              <a:rPr lang="fa-IR" smtClean="0"/>
              <a:pPr>
                <a:defRPr/>
              </a:pPr>
              <a:t>24</a:t>
            </a:fld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1908741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67544" y="1556792"/>
            <a:ext cx="8208912" cy="4306292"/>
          </a:xfrm>
        </p:spPr>
        <p:txBody>
          <a:bodyPr/>
          <a:lstStyle/>
          <a:p>
            <a:pPr marL="623887" indent="-514350">
              <a:buFont typeface="+mj-lt"/>
              <a:buAutoNum type="arabicPeriod"/>
            </a:pPr>
            <a:r>
              <a:rPr lang="fa-IR" sz="2800" b="1" dirty="0" smtClean="0">
                <a:cs typeface="B Nazanin" panose="00000400000000000000" pitchFamily="2" charset="-78"/>
              </a:rPr>
              <a:t>تماس و یا مالیدن نوک پستان به لبها </a:t>
            </a:r>
            <a:r>
              <a:rPr lang="fa-IR" sz="2800" dirty="0" smtClean="0">
                <a:cs typeface="B Nazanin" panose="00000400000000000000" pitchFamily="2" charset="-78"/>
              </a:rPr>
              <a:t>(ترجیحا لب بالا) </a:t>
            </a:r>
          </a:p>
          <a:p>
            <a:pPr lvl="1"/>
            <a:r>
              <a:rPr lang="fa-IR" sz="2400" dirty="0" smtClean="0">
                <a:cs typeface="B Nazanin" panose="00000400000000000000" pitchFamily="2" charset="-78"/>
              </a:rPr>
              <a:t>برای باز </a:t>
            </a:r>
            <a:r>
              <a:rPr lang="fa-IR" sz="2400" dirty="0">
                <a:cs typeface="B Nazanin" panose="00000400000000000000" pitchFamily="2" charset="-78"/>
              </a:rPr>
              <a:t>شدن </a:t>
            </a:r>
            <a:r>
              <a:rPr lang="fa-IR" sz="2400" dirty="0" smtClean="0">
                <a:cs typeface="B Nazanin" panose="00000400000000000000" pitchFamily="2" charset="-78"/>
              </a:rPr>
              <a:t>دهان</a:t>
            </a:r>
            <a:endParaRPr lang="fa-IR" sz="2800" dirty="0" smtClean="0">
              <a:cs typeface="B Nazanin" panose="00000400000000000000" pitchFamily="2" charset="-78"/>
            </a:endParaRPr>
          </a:p>
          <a:p>
            <a:pPr lvl="1"/>
            <a:r>
              <a:rPr lang="fa-IR" sz="2800" dirty="0" smtClean="0">
                <a:cs typeface="B Nazanin" panose="00000400000000000000" pitchFamily="2" charset="-78"/>
              </a:rPr>
              <a:t>دقت در عدم تماس انگشتان مادر با دهان شیرخوار</a:t>
            </a:r>
          </a:p>
          <a:p>
            <a:pPr lvl="2"/>
            <a:r>
              <a:rPr lang="fa-IR" sz="2400" dirty="0" smtClean="0">
                <a:cs typeface="B Nazanin" panose="00000400000000000000" pitchFamily="2" charset="-78"/>
              </a:rPr>
              <a:t>امکان بستن دهان و یا گاز گرفتن شیرخوار</a:t>
            </a:r>
          </a:p>
          <a:p>
            <a:pPr marL="623887" indent="-514350">
              <a:buFont typeface="+mj-lt"/>
              <a:buAutoNum type="arabicPeriod"/>
            </a:pPr>
            <a:r>
              <a:rPr lang="fa-IR" sz="3200" dirty="0" smtClean="0">
                <a:cs typeface="B Nazanin" panose="00000400000000000000" pitchFamily="2" charset="-78"/>
              </a:rPr>
              <a:t>در ابتدا باید </a:t>
            </a:r>
            <a:r>
              <a:rPr lang="fa-IR" sz="3200" b="1" u="sng" dirty="0" smtClean="0">
                <a:cs typeface="B Nazanin" panose="00000400000000000000" pitchFamily="2" charset="-78"/>
              </a:rPr>
              <a:t>چانه در تماس با پستان </a:t>
            </a:r>
            <a:r>
              <a:rPr lang="fa-IR" sz="3200" dirty="0" smtClean="0">
                <a:cs typeface="B Nazanin" panose="00000400000000000000" pitchFamily="2" charset="-78"/>
              </a:rPr>
              <a:t>و </a:t>
            </a:r>
            <a:r>
              <a:rPr lang="fa-IR" sz="3200" b="1" dirty="0" smtClean="0">
                <a:cs typeface="B Nazanin" panose="00000400000000000000" pitchFamily="2" charset="-78"/>
              </a:rPr>
              <a:t>نوک بینی نزدیک و هم سطح با نوک پستان</a:t>
            </a:r>
            <a:r>
              <a:rPr lang="fa-IR" sz="3200" dirty="0" smtClean="0">
                <a:cs typeface="B Nazanin" panose="00000400000000000000" pitchFamily="2" charset="-78"/>
              </a:rPr>
              <a:t> باشد:</a:t>
            </a: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3545648010"/>
              </p:ext>
            </p:extLst>
          </p:nvPr>
        </p:nvGraphicFramePr>
        <p:xfrm>
          <a:off x="467544" y="260648"/>
          <a:ext cx="8229600" cy="11521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A915E6-25D4-4478-83EA-8A1184D8A544}" type="slidenum">
              <a:rPr lang="fa-IR" smtClean="0">
                <a:solidFill>
                  <a:prstClr val="black"/>
                </a:solidFill>
              </a:rPr>
              <a:pPr>
                <a:defRPr/>
              </a:pPr>
              <a:t>25</a:t>
            </a:fld>
            <a:endParaRPr lang="fa-IR" dirty="0">
              <a:solidFill>
                <a:prstClr val="black"/>
              </a:solidFill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90" t="20371" r="34149" b="25473"/>
          <a:stretch/>
        </p:blipFill>
        <p:spPr bwMode="auto">
          <a:xfrm>
            <a:off x="611560" y="3902952"/>
            <a:ext cx="2131284" cy="2046328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Content Placeholder 1"/>
          <p:cNvSpPr txBox="1">
            <a:spLocks/>
          </p:cNvSpPr>
          <p:nvPr/>
        </p:nvSpPr>
        <p:spPr bwMode="auto">
          <a:xfrm>
            <a:off x="2771800" y="4365104"/>
            <a:ext cx="5688632" cy="4306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5125" indent="-255588" algn="r" rtl="1" eaLnBrk="0" fontAlgn="base" hangingPunct="0"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 kern="1200">
                <a:solidFill>
                  <a:schemeClr val="tx1"/>
                </a:solidFill>
                <a:latin typeface="+mn-lt"/>
                <a:ea typeface="+mn-ea"/>
                <a:cs typeface="B Yagut" pitchFamily="2" charset="-78"/>
              </a:defRPr>
            </a:lvl1pPr>
            <a:lvl2pPr marL="620713" indent="-228600" algn="r" rtl="1" eaLnBrk="0" fontAlgn="base" hangingPunct="0">
              <a:spcBef>
                <a:spcPts val="325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◦"/>
              <a:defRPr sz="2300" kern="1200">
                <a:solidFill>
                  <a:schemeClr val="tx1"/>
                </a:solidFill>
                <a:latin typeface="+mn-lt"/>
                <a:ea typeface="+mn-ea"/>
                <a:cs typeface="B Yagut" pitchFamily="2" charset="-78"/>
              </a:defRPr>
            </a:lvl2pPr>
            <a:lvl3pPr marL="858838" indent="-228600" algn="r" rtl="1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 kern="1200">
                <a:solidFill>
                  <a:schemeClr val="tx1"/>
                </a:solidFill>
                <a:latin typeface="+mn-lt"/>
                <a:ea typeface="+mn-ea"/>
                <a:cs typeface="B Yagut" pitchFamily="2" charset="-78"/>
              </a:defRPr>
            </a:lvl3pPr>
            <a:lvl4pPr marL="1143000" indent="-228600" algn="r" rtl="1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1900" kern="1200">
                <a:solidFill>
                  <a:schemeClr val="tx1"/>
                </a:solidFill>
                <a:latin typeface="+mn-lt"/>
                <a:ea typeface="+mn-ea"/>
                <a:cs typeface="B Yagut" pitchFamily="2" charset="-78"/>
              </a:defRPr>
            </a:lvl4pPr>
            <a:lvl5pPr marL="1371600" indent="-228600" algn="r" rtl="1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kern="1200">
                <a:solidFill>
                  <a:schemeClr val="tx1"/>
                </a:solidFill>
                <a:latin typeface="+mn-lt"/>
                <a:ea typeface="+mn-ea"/>
                <a:cs typeface="B Yagut" pitchFamily="2" charset="-78"/>
              </a:defRPr>
            </a:lvl5pPr>
            <a:lvl6pPr marL="1600200" indent="-228600" algn="r" rtl="1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r" rtl="1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r" rtl="1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r" rtl="1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lvl="1"/>
            <a:r>
              <a:rPr lang="fa-IR" sz="2800" dirty="0" smtClean="0">
                <a:cs typeface="B Nazanin" panose="00000400000000000000" pitchFamily="2" charset="-78"/>
              </a:rPr>
              <a:t>دهان شیرخوار رو به بالا بطوریکه از طرف چانه بخش زیادی </a:t>
            </a:r>
            <a:r>
              <a:rPr lang="fa-IR" sz="2800" dirty="0" err="1" smtClean="0">
                <a:cs typeface="B Nazanin" panose="00000400000000000000" pitchFamily="2" charset="-78"/>
              </a:rPr>
              <a:t>ازهاله</a:t>
            </a:r>
            <a:r>
              <a:rPr lang="fa-IR" sz="2800" dirty="0" smtClean="0">
                <a:cs typeface="B Nazanin" panose="00000400000000000000" pitchFamily="2" charset="-78"/>
              </a:rPr>
              <a:t> را بپوشاند</a:t>
            </a:r>
          </a:p>
          <a:p>
            <a:pPr lvl="1"/>
            <a:r>
              <a:rPr lang="fa-IR" sz="2800" dirty="0" smtClean="0">
                <a:cs typeface="B Nazanin" panose="00000400000000000000" pitchFamily="2" charset="-78"/>
              </a:rPr>
              <a:t>دهان باز همانند </a:t>
            </a:r>
            <a:r>
              <a:rPr lang="fa-IR" sz="2800" b="1" dirty="0" smtClean="0">
                <a:cs typeface="B Nazanin" panose="00000400000000000000" pitchFamily="2" charset="-78"/>
              </a:rPr>
              <a:t>اولین گاز زدن به یک ساندویچ بزرگ</a:t>
            </a:r>
            <a:r>
              <a:rPr lang="fa-IR" sz="2800" dirty="0" smtClean="0">
                <a:cs typeface="B Nazanin" panose="00000400000000000000" pitchFamily="2" charset="-78"/>
              </a:rPr>
              <a:t>، کمک کننده است</a:t>
            </a:r>
          </a:p>
          <a:p>
            <a:pPr lvl="2"/>
            <a:endParaRPr lang="fa-IR" sz="2400" dirty="0" smtClean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58482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203848" y="1628800"/>
            <a:ext cx="5736878" cy="3168352"/>
          </a:xfrm>
        </p:spPr>
        <p:txBody>
          <a:bodyPr/>
          <a:lstStyle/>
          <a:p>
            <a:pPr marL="852487" indent="-742950">
              <a:buFont typeface="+mj-lt"/>
              <a:buAutoNum type="arabicPeriod" startAt="3"/>
            </a:pPr>
            <a:r>
              <a:rPr lang="fa-IR" sz="3200" b="1" dirty="0">
                <a:cs typeface="B Nazanin" panose="00000400000000000000" pitchFamily="2" charset="-78"/>
              </a:rPr>
              <a:t>هدایت </a:t>
            </a:r>
            <a:r>
              <a:rPr lang="fa-IR" sz="3200" b="1" dirty="0" smtClean="0">
                <a:cs typeface="B Nazanin" panose="00000400000000000000" pitchFamily="2" charset="-78"/>
              </a:rPr>
              <a:t>شیرخوار</a:t>
            </a:r>
            <a:r>
              <a:rPr lang="en-US" sz="3200" b="1" dirty="0" smtClean="0">
                <a:cs typeface="B Nazanin" panose="00000400000000000000" pitchFamily="2" charset="-78"/>
              </a:rPr>
              <a:t> </a:t>
            </a:r>
            <a:r>
              <a:rPr lang="fa-IR" sz="3200" b="1" dirty="0" err="1" smtClean="0">
                <a:cs typeface="B Nazanin" panose="00000400000000000000" pitchFamily="2" charset="-78"/>
              </a:rPr>
              <a:t>بطرف</a:t>
            </a:r>
            <a:r>
              <a:rPr lang="fa-IR" sz="3200" b="1" dirty="0" smtClean="0">
                <a:cs typeface="B Nazanin" panose="00000400000000000000" pitchFamily="2" charset="-78"/>
              </a:rPr>
              <a:t> پستان</a:t>
            </a:r>
          </a:p>
          <a:p>
            <a:pPr marL="566737" indent="-457200"/>
            <a:r>
              <a:rPr lang="fa-IR" sz="2800" dirty="0">
                <a:cs typeface="B Nazanin" panose="00000400000000000000" pitchFamily="2" charset="-78"/>
              </a:rPr>
              <a:t>دهان </a:t>
            </a:r>
            <a:r>
              <a:rPr lang="fa-IR" sz="2800" dirty="0" err="1">
                <a:cs typeface="B Nazanin" panose="00000400000000000000" pitchFamily="2" charset="-78"/>
              </a:rPr>
              <a:t>باید</a:t>
            </a:r>
            <a:r>
              <a:rPr lang="fa-IR" sz="2800" b="1" dirty="0" err="1">
                <a:cs typeface="B Nazanin" panose="00000400000000000000" pitchFamily="2" charset="-78"/>
              </a:rPr>
              <a:t>کاملا</a:t>
            </a:r>
            <a:r>
              <a:rPr lang="fa-IR" sz="2800" b="1" dirty="0">
                <a:cs typeface="B Nazanin" panose="00000400000000000000" pitchFamily="2" charset="-78"/>
              </a:rPr>
              <a:t> باز </a:t>
            </a:r>
            <a:r>
              <a:rPr lang="fa-IR" sz="2800" dirty="0">
                <a:cs typeface="B Nazanin" panose="00000400000000000000" pitchFamily="2" charset="-78"/>
              </a:rPr>
              <a:t>و زبان در کف آن </a:t>
            </a:r>
            <a:r>
              <a:rPr lang="fa-IR" sz="2800" dirty="0" smtClean="0">
                <a:cs typeface="B Nazanin" panose="00000400000000000000" pitchFamily="2" charset="-78"/>
              </a:rPr>
              <a:t>باشد</a:t>
            </a:r>
          </a:p>
          <a:p>
            <a:pPr marL="566737" indent="-457200"/>
            <a:r>
              <a:rPr lang="fa-IR" sz="2800" dirty="0" smtClean="0">
                <a:cs typeface="B Nazanin" panose="00000400000000000000" pitchFamily="2" charset="-78"/>
              </a:rPr>
              <a:t>وقتی </a:t>
            </a:r>
            <a:r>
              <a:rPr lang="fa-IR" sz="2800" dirty="0">
                <a:cs typeface="B Nazanin" panose="00000400000000000000" pitchFamily="2" charset="-78"/>
              </a:rPr>
              <a:t>که کاملا  دهان باز شود  وی را </a:t>
            </a:r>
            <a:r>
              <a:rPr lang="fa-IR" sz="2800" b="1" dirty="0" err="1">
                <a:cs typeface="B Nazanin" panose="00000400000000000000" pitchFamily="2" charset="-78"/>
              </a:rPr>
              <a:t>سريعا</a:t>
            </a:r>
            <a:r>
              <a:rPr lang="fa-IR" sz="2800" b="1" dirty="0">
                <a:cs typeface="B Nazanin" panose="00000400000000000000" pitchFamily="2" charset="-78"/>
              </a:rPr>
              <a:t> و به آرامی </a:t>
            </a:r>
            <a:r>
              <a:rPr lang="fa-IR" sz="2800" dirty="0">
                <a:cs typeface="B Nazanin" panose="00000400000000000000" pitchFamily="2" charset="-78"/>
              </a:rPr>
              <a:t>در حالی </a:t>
            </a:r>
            <a:r>
              <a:rPr lang="fa-IR" sz="2800" dirty="0" smtClean="0">
                <a:cs typeface="B Nazanin" panose="00000400000000000000" pitchFamily="2" charset="-78"/>
              </a:rPr>
              <a:t>که لب فوقانی با نوک پستان در تماس است و </a:t>
            </a:r>
            <a:r>
              <a:rPr lang="fa-IR" sz="2800" dirty="0">
                <a:cs typeface="B Nazanin" panose="00000400000000000000" pitchFamily="2" charset="-78"/>
              </a:rPr>
              <a:t>لب تحتانی او </a:t>
            </a:r>
            <a:r>
              <a:rPr lang="fa-IR" sz="2800" dirty="0" smtClean="0">
                <a:cs typeface="B Nazanin" panose="00000400000000000000" pitchFamily="2" charset="-78"/>
              </a:rPr>
              <a:t>زیر و به دور از </a:t>
            </a:r>
            <a:r>
              <a:rPr lang="fa-IR" sz="2800" dirty="0">
                <a:cs typeface="B Nazanin" panose="00000400000000000000" pitchFamily="2" charset="-78"/>
              </a:rPr>
              <a:t>نوک </a:t>
            </a:r>
            <a:r>
              <a:rPr lang="fa-IR" sz="2800" dirty="0" smtClean="0">
                <a:cs typeface="B Nazanin" panose="00000400000000000000" pitchFamily="2" charset="-78"/>
              </a:rPr>
              <a:t>پستان است </a:t>
            </a:r>
            <a:r>
              <a:rPr lang="fa-IR" sz="2800" dirty="0" err="1" smtClean="0">
                <a:cs typeface="B Nazanin" panose="00000400000000000000" pitchFamily="2" charset="-78"/>
              </a:rPr>
              <a:t>بطرف</a:t>
            </a:r>
            <a:r>
              <a:rPr lang="fa-IR" sz="2800" dirty="0" smtClean="0">
                <a:cs typeface="B Nazanin" panose="00000400000000000000" pitchFamily="2" charset="-78"/>
              </a:rPr>
              <a:t> </a:t>
            </a:r>
            <a:r>
              <a:rPr lang="fa-IR" sz="2800" dirty="0">
                <a:cs typeface="B Nazanin" panose="00000400000000000000" pitchFamily="2" charset="-78"/>
              </a:rPr>
              <a:t>پستان </a:t>
            </a:r>
            <a:r>
              <a:rPr lang="fa-IR" sz="2800" dirty="0" smtClean="0">
                <a:cs typeface="B Nazanin" panose="00000400000000000000" pitchFamily="2" charset="-78"/>
              </a:rPr>
              <a:t>هدایت کنید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A915E6-25D4-4478-83EA-8A1184D8A544}" type="slidenum">
              <a:rPr lang="fa-IR" smtClean="0">
                <a:solidFill>
                  <a:prstClr val="black"/>
                </a:solidFill>
              </a:rPr>
              <a:pPr>
                <a:defRPr/>
              </a:pPr>
              <a:t>26</a:t>
            </a:fld>
            <a:endParaRPr lang="fa-IR" dirty="0">
              <a:solidFill>
                <a:prstClr val="black"/>
              </a:solidFill>
            </a:endParaRPr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1133336463"/>
              </p:ext>
            </p:extLst>
          </p:nvPr>
        </p:nvGraphicFramePr>
        <p:xfrm>
          <a:off x="467544" y="260648"/>
          <a:ext cx="8229600" cy="11521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Content Placeholder 1"/>
          <p:cNvSpPr txBox="1">
            <a:spLocks/>
          </p:cNvSpPr>
          <p:nvPr/>
        </p:nvSpPr>
        <p:spPr bwMode="auto">
          <a:xfrm>
            <a:off x="3491880" y="4797152"/>
            <a:ext cx="5377957" cy="144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5125" indent="-255588" algn="r" rtl="1" eaLnBrk="0" fontAlgn="base" hangingPunct="0"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 kern="1200">
                <a:solidFill>
                  <a:schemeClr val="tx1"/>
                </a:solidFill>
                <a:latin typeface="+mn-lt"/>
                <a:ea typeface="+mn-ea"/>
                <a:cs typeface="B Yagut" pitchFamily="2" charset="-78"/>
              </a:defRPr>
            </a:lvl1pPr>
            <a:lvl2pPr marL="620713" indent="-228600" algn="r" rtl="1" eaLnBrk="0" fontAlgn="base" hangingPunct="0">
              <a:spcBef>
                <a:spcPts val="325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◦"/>
              <a:defRPr sz="2300" kern="1200">
                <a:solidFill>
                  <a:schemeClr val="tx1"/>
                </a:solidFill>
                <a:latin typeface="+mn-lt"/>
                <a:ea typeface="+mn-ea"/>
                <a:cs typeface="B Yagut" pitchFamily="2" charset="-78"/>
              </a:defRPr>
            </a:lvl2pPr>
            <a:lvl3pPr marL="858838" indent="-228600" algn="r" rtl="1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 kern="1200">
                <a:solidFill>
                  <a:schemeClr val="tx1"/>
                </a:solidFill>
                <a:latin typeface="+mn-lt"/>
                <a:ea typeface="+mn-ea"/>
                <a:cs typeface="B Yagut" pitchFamily="2" charset="-78"/>
              </a:defRPr>
            </a:lvl3pPr>
            <a:lvl4pPr marL="1143000" indent="-228600" algn="r" rtl="1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1900" kern="1200">
                <a:solidFill>
                  <a:schemeClr val="tx1"/>
                </a:solidFill>
                <a:latin typeface="+mn-lt"/>
                <a:ea typeface="+mn-ea"/>
                <a:cs typeface="B Yagut" pitchFamily="2" charset="-78"/>
              </a:defRPr>
            </a:lvl4pPr>
            <a:lvl5pPr marL="1371600" indent="-228600" algn="r" rtl="1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kern="1200">
                <a:solidFill>
                  <a:schemeClr val="tx1"/>
                </a:solidFill>
                <a:latin typeface="+mn-lt"/>
                <a:ea typeface="+mn-ea"/>
                <a:cs typeface="B Yagut" pitchFamily="2" charset="-78"/>
              </a:defRPr>
            </a:lvl5pPr>
            <a:lvl6pPr marL="1600200" indent="-228600" algn="r" rtl="1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r" rtl="1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r" rtl="1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r" rtl="1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fa-IR" sz="2800" dirty="0" smtClean="0">
                <a:cs typeface="B Nazanin" panose="00000400000000000000" pitchFamily="2" charset="-78"/>
              </a:rPr>
              <a:t>ارتباط کلامی (گفتن باز) و دیدن (باز نمودن دهان مادر) کمک کننده است</a:t>
            </a:r>
          </a:p>
        </p:txBody>
      </p:sp>
      <p:pic>
        <p:nvPicPr>
          <p:cNvPr id="1026" name="Picture 2" descr="D:\slides\Update slides\new pic\my pic and position\position grafic\latch.bmp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95840" y="1442616"/>
            <a:ext cx="2952024" cy="270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93"/>
          <a:stretch/>
        </p:blipFill>
        <p:spPr bwMode="auto">
          <a:xfrm flipH="1">
            <a:off x="440125" y="3975758"/>
            <a:ext cx="2833443" cy="21175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6" descr="D:\slides\Update slides\new pic\my pic and position\aaa for print\amadeh\Picture2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30" b="8733"/>
          <a:stretch/>
        </p:blipFill>
        <p:spPr bwMode="auto">
          <a:xfrm flipH="1">
            <a:off x="523707" y="1628800"/>
            <a:ext cx="2796303" cy="2292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1335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9313" name="Picture 17" descr="position_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19671" y="1556792"/>
            <a:ext cx="6418783" cy="457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39314" name="Picture 18" descr="position_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46158" y="1484784"/>
            <a:ext cx="6467708" cy="457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39315" name="Picture 19" descr="position_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136" y="1484784"/>
            <a:ext cx="6682840" cy="4644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611560" y="188640"/>
            <a:ext cx="8136904" cy="126188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   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Latch-On Well</a:t>
            </a:r>
            <a:r>
              <a:rPr lang="fa-I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 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 </a:t>
            </a:r>
            <a:r>
              <a:rPr lang="fa-IR" sz="3600" b="1" dirty="0" smtClean="0">
                <a:cs typeface="B Nazanin" panose="00000400000000000000" pitchFamily="2" charset="-78"/>
              </a:rPr>
              <a:t>چفت شدن خوب به پستان </a:t>
            </a:r>
            <a:endParaRPr lang="en-US" sz="3200" b="1" dirty="0" smtClean="0">
              <a:cs typeface="B Nazanin" panose="00000400000000000000" pitchFamily="2" charset="-78"/>
            </a:endParaRPr>
          </a:p>
          <a:p>
            <a:pPr algn="ctr"/>
            <a:r>
              <a:rPr lang="fa-IR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 </a:t>
            </a:r>
            <a:r>
              <a:rPr lang="fa-IR" sz="4000" b="1" dirty="0" smtClean="0">
                <a:cs typeface="B Nazanin" panose="00000400000000000000" pitchFamily="2" charset="-78"/>
              </a:rPr>
              <a:t>قلب موفقیت در </a:t>
            </a:r>
            <a:r>
              <a:rPr lang="fa-IR" sz="4000" b="1" dirty="0" err="1" smtClean="0">
                <a:cs typeface="B Nazanin" panose="00000400000000000000" pitchFamily="2" charset="-78"/>
              </a:rPr>
              <a:t>تغذيه</a:t>
            </a:r>
            <a:r>
              <a:rPr lang="fa-IR" sz="4000" b="1" dirty="0" smtClean="0">
                <a:cs typeface="B Nazanin" panose="00000400000000000000" pitchFamily="2" charset="-78"/>
              </a:rPr>
              <a:t> با شیرمادر است</a:t>
            </a:r>
            <a:endParaRPr lang="en-US" sz="4000" b="1" dirty="0">
              <a:cs typeface="B Nazanin" panose="00000400000000000000" pitchFamily="2" charset="-78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A915E6-25D4-4478-83EA-8A1184D8A544}" type="slidenum">
              <a:rPr lang="fa-IR" smtClean="0"/>
              <a:pPr>
                <a:defRPr/>
              </a:pPr>
              <a:t>27</a:t>
            </a:fld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226170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fa-IR" sz="3600" b="1" dirty="0" smtClean="0">
                <a:cs typeface="B Nazanin" panose="00000400000000000000" pitchFamily="2" charset="-78"/>
              </a:rPr>
              <a:t>6-چه </a:t>
            </a:r>
            <a:r>
              <a:rPr lang="fa-IR" sz="3600" b="1" dirty="0" err="1" smtClean="0">
                <a:cs typeface="B Nazanin" panose="00000400000000000000" pitchFamily="2" charset="-78"/>
              </a:rPr>
              <a:t>مواردی</a:t>
            </a:r>
            <a:r>
              <a:rPr lang="fa-IR" sz="3600" b="1" dirty="0" smtClean="0">
                <a:cs typeface="B Nazanin" panose="00000400000000000000" pitchFamily="2" charset="-78"/>
              </a:rPr>
              <a:t> هست که باید </a:t>
            </a:r>
            <a:r>
              <a:rPr lang="fa-IR" sz="3600" b="1" dirty="0">
                <a:cs typeface="B Nazanin" panose="00000400000000000000" pitchFamily="2" charset="-78"/>
              </a:rPr>
              <a:t>در هنگام گرفتن پستان پرهیز </a:t>
            </a:r>
            <a:r>
              <a:rPr lang="fa-IR" sz="3600" b="1" dirty="0" smtClean="0">
                <a:cs typeface="B Nazanin" panose="00000400000000000000" pitchFamily="2" charset="-78"/>
              </a:rPr>
              <a:t>کرد؟</a:t>
            </a:r>
            <a:endParaRPr lang="fa-IR" sz="3600" b="1" dirty="0">
              <a:cs typeface="B Nazanin" panose="00000400000000000000" pitchFamily="2" charset="-78"/>
            </a:endParaRPr>
          </a:p>
          <a:p>
            <a:pPr algn="ctr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A915E6-25D4-4478-83EA-8A1184D8A544}" type="slidenum">
              <a:rPr lang="fa-IR" smtClean="0"/>
              <a:pPr>
                <a:defRPr/>
              </a:pPr>
              <a:t>28</a:t>
            </a:fld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3070876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79512" y="1556792"/>
            <a:ext cx="8424936" cy="4896544"/>
          </a:xfrm>
        </p:spPr>
        <p:txBody>
          <a:bodyPr/>
          <a:lstStyle/>
          <a:p>
            <a:r>
              <a:rPr lang="fa-IR" sz="2800" dirty="0" smtClean="0">
                <a:cs typeface="B Nazanin" panose="00000400000000000000" pitchFamily="2" charset="-78"/>
              </a:rPr>
              <a:t>بردن </a:t>
            </a:r>
            <a:r>
              <a:rPr lang="fa-IR" sz="2800" dirty="0">
                <a:cs typeface="B Nazanin" panose="00000400000000000000" pitchFamily="2" charset="-78"/>
              </a:rPr>
              <a:t>پستان به طرف دهان و یا خم شدن </a:t>
            </a:r>
            <a:r>
              <a:rPr lang="fa-IR" sz="2800" dirty="0" smtClean="0">
                <a:cs typeface="B Nazanin" panose="00000400000000000000" pitchFamily="2" charset="-78"/>
              </a:rPr>
              <a:t>مادر به جلو </a:t>
            </a:r>
            <a:endParaRPr lang="fa-IR" sz="2800" dirty="0">
              <a:cs typeface="B Nazanin" panose="00000400000000000000" pitchFamily="2" charset="-78"/>
            </a:endParaRPr>
          </a:p>
          <a:p>
            <a:r>
              <a:rPr lang="fa-IR" sz="2800" dirty="0">
                <a:cs typeface="B Nazanin" panose="00000400000000000000" pitchFamily="2" charset="-78"/>
              </a:rPr>
              <a:t>خم کردن </a:t>
            </a:r>
            <a:r>
              <a:rPr lang="fa-IR" sz="2800" dirty="0" smtClean="0">
                <a:cs typeface="B Nazanin" panose="00000400000000000000" pitchFamily="2" charset="-78"/>
              </a:rPr>
              <a:t>گردن </a:t>
            </a:r>
            <a:r>
              <a:rPr lang="fa-IR" sz="2400" dirty="0" smtClean="0">
                <a:cs typeface="B Nazanin" panose="00000400000000000000" pitchFamily="2" charset="-78"/>
              </a:rPr>
              <a:t>و یا </a:t>
            </a:r>
            <a:r>
              <a:rPr lang="fa-IR" sz="2800" dirty="0" smtClean="0">
                <a:cs typeface="B Nazanin" panose="00000400000000000000" pitchFamily="2" charset="-78"/>
              </a:rPr>
              <a:t>عقب </a:t>
            </a:r>
            <a:r>
              <a:rPr lang="fa-IR" sz="2800" dirty="0">
                <a:cs typeface="B Nazanin" panose="00000400000000000000" pitchFamily="2" charset="-78"/>
              </a:rPr>
              <a:t>کشیدن </a:t>
            </a:r>
            <a:r>
              <a:rPr lang="fa-IR" sz="2800" dirty="0" smtClean="0">
                <a:cs typeface="B Nazanin" panose="00000400000000000000" pitchFamily="2" charset="-78"/>
              </a:rPr>
              <a:t>بیش از حد</a:t>
            </a:r>
            <a:r>
              <a:rPr lang="en-US" sz="2800" dirty="0" smtClean="0">
                <a:cs typeface="B Nazanin" panose="00000400000000000000" pitchFamily="2" charset="-78"/>
              </a:rPr>
              <a:t> </a:t>
            </a:r>
            <a:r>
              <a:rPr lang="fa-IR" sz="2800" dirty="0" smtClean="0">
                <a:cs typeface="B Nazanin" panose="00000400000000000000" pitchFamily="2" charset="-78"/>
              </a:rPr>
              <a:t>گردن </a:t>
            </a:r>
            <a:r>
              <a:rPr lang="fa-IR" sz="2800" dirty="0">
                <a:cs typeface="B Nazanin" panose="00000400000000000000" pitchFamily="2" charset="-78"/>
              </a:rPr>
              <a:t>شیرخوار </a:t>
            </a:r>
          </a:p>
          <a:p>
            <a:r>
              <a:rPr lang="fa-IR" sz="2800" dirty="0" smtClean="0">
                <a:cs typeface="B Nazanin" panose="00000400000000000000" pitchFamily="2" charset="-78"/>
              </a:rPr>
              <a:t>فشار </a:t>
            </a:r>
            <a:r>
              <a:rPr lang="fa-IR" sz="2800" dirty="0">
                <a:cs typeface="B Nazanin" panose="00000400000000000000" pitchFamily="2" charset="-78"/>
              </a:rPr>
              <a:t>به چانه شیرخوار جهت به زور باز کردن </a:t>
            </a:r>
            <a:r>
              <a:rPr lang="fa-IR" sz="2800" dirty="0" smtClean="0">
                <a:cs typeface="B Nazanin" panose="00000400000000000000" pitchFamily="2" charset="-78"/>
              </a:rPr>
              <a:t>دهان</a:t>
            </a:r>
            <a:endParaRPr lang="en-US" sz="2800" dirty="0" smtClean="0">
              <a:cs typeface="B Nazanin" panose="00000400000000000000" pitchFamily="2" charset="-78"/>
            </a:endParaRPr>
          </a:p>
          <a:p>
            <a:r>
              <a:rPr lang="fa-IR" sz="2800" dirty="0">
                <a:cs typeface="B Nazanin" panose="00000400000000000000" pitchFamily="2" charset="-78"/>
              </a:rPr>
              <a:t>گرفتن پس سر یا فشار دادن سر شیرخوار به داخل پستان </a:t>
            </a:r>
            <a:endParaRPr lang="fa-IR" sz="2800" dirty="0" smtClean="0">
              <a:cs typeface="B Nazanin" panose="00000400000000000000" pitchFamily="2" charset="-78"/>
            </a:endParaRPr>
          </a:p>
          <a:p>
            <a:r>
              <a:rPr lang="fa-IR" sz="2800" dirty="0" smtClean="0">
                <a:cs typeface="B Nazanin" panose="00000400000000000000" pitchFamily="2" charset="-78"/>
              </a:rPr>
              <a:t>احساس ترس و مقاومت در شیرخوار درصورت رفتار سریع و خشن </a:t>
            </a:r>
          </a:p>
          <a:p>
            <a:r>
              <a:rPr lang="fa-IR" sz="2800" dirty="0" smtClean="0">
                <a:cs typeface="B Nazanin" panose="00000400000000000000" pitchFamily="2" charset="-78"/>
              </a:rPr>
              <a:t>پرهیز </a:t>
            </a:r>
            <a:r>
              <a:rPr lang="fa-IR" sz="2800" dirty="0">
                <a:cs typeface="B Nazanin" panose="00000400000000000000" pitchFamily="2" charset="-78"/>
              </a:rPr>
              <a:t>از هل دادن و به زور بردن شیرخوار </a:t>
            </a:r>
            <a:r>
              <a:rPr lang="fa-IR" sz="2800" dirty="0" err="1">
                <a:cs typeface="B Nazanin" panose="00000400000000000000" pitchFamily="2" charset="-78"/>
              </a:rPr>
              <a:t>بطرف</a:t>
            </a:r>
            <a:r>
              <a:rPr lang="fa-IR" sz="2800" dirty="0">
                <a:cs typeface="B Nazanin" panose="00000400000000000000" pitchFamily="2" charset="-78"/>
              </a:rPr>
              <a:t> پستان مادر</a:t>
            </a:r>
          </a:p>
          <a:p>
            <a:r>
              <a:rPr lang="fa-IR" sz="2800" dirty="0">
                <a:cs typeface="B Nazanin" panose="00000400000000000000" pitchFamily="2" charset="-78"/>
              </a:rPr>
              <a:t>پرهیز از </a:t>
            </a:r>
            <a:r>
              <a:rPr lang="fa-IR" sz="2800" dirty="0" smtClean="0">
                <a:cs typeface="B Nazanin" panose="00000400000000000000" pitchFamily="2" charset="-78"/>
              </a:rPr>
              <a:t>شیردادن شیرخوار در حال گریه</a:t>
            </a:r>
            <a:endParaRPr lang="fa-IR" sz="2400" dirty="0" smtClean="0">
              <a:cs typeface="B Nazanin" panose="00000400000000000000" pitchFamily="2" charset="-78"/>
            </a:endParaRPr>
          </a:p>
          <a:p>
            <a:r>
              <a:rPr lang="fa-IR" sz="2800" dirty="0" smtClean="0">
                <a:cs typeface="B Nazanin" panose="00000400000000000000" pitchFamily="2" charset="-78"/>
              </a:rPr>
              <a:t>درآوردن پستان از دهان شیرخوار در وقفه های شیرخوردن</a:t>
            </a:r>
          </a:p>
          <a:p>
            <a:r>
              <a:rPr lang="fa-IR" sz="2800" dirty="0" smtClean="0">
                <a:cs typeface="B Nazanin" panose="00000400000000000000" pitchFamily="2" charset="-78"/>
              </a:rPr>
              <a:t>چرخش بدن مادر یا شیرخوار </a:t>
            </a:r>
            <a:r>
              <a:rPr lang="fa-IR" sz="2800" dirty="0" err="1" smtClean="0">
                <a:cs typeface="B Nazanin" panose="00000400000000000000" pitchFamily="2" charset="-78"/>
              </a:rPr>
              <a:t>ویا</a:t>
            </a:r>
            <a:r>
              <a:rPr lang="fa-IR" sz="2800" dirty="0" smtClean="0">
                <a:cs typeface="B Nazanin" panose="00000400000000000000" pitchFamily="2" charset="-78"/>
              </a:rPr>
              <a:t> تکان دادن سر شیرخوار</a:t>
            </a:r>
            <a:endParaRPr lang="fa-IR" sz="2800" dirty="0">
              <a:cs typeface="B Nazanin" panose="00000400000000000000" pitchFamily="2" charset="-78"/>
            </a:endParaRPr>
          </a:p>
          <a:p>
            <a:r>
              <a:rPr lang="fa-IR" sz="2800" dirty="0" smtClean="0">
                <a:cs typeface="B Nazanin" panose="00000400000000000000" pitchFamily="2" charset="-78"/>
              </a:rPr>
              <a:t>پیشگیری از</a:t>
            </a:r>
            <a:r>
              <a:rPr lang="en-US" sz="2800" dirty="0" smtClean="0">
                <a:cs typeface="B Nazanin" panose="00000400000000000000" pitchFamily="2" charset="-78"/>
              </a:rPr>
              <a:t> </a:t>
            </a:r>
            <a:r>
              <a:rPr lang="fa-IR" sz="2800" dirty="0" smtClean="0">
                <a:cs typeface="B Nazanin" panose="00000400000000000000" pitchFamily="2" charset="-78"/>
              </a:rPr>
              <a:t>تحرک بیش از حد شیرخوار(پراندن دست </a:t>
            </a:r>
            <a:r>
              <a:rPr lang="fa-IR" sz="2800" dirty="0" err="1" smtClean="0">
                <a:cs typeface="B Nazanin" panose="00000400000000000000" pitchFamily="2" charset="-78"/>
              </a:rPr>
              <a:t>وپا</a:t>
            </a:r>
            <a:r>
              <a:rPr lang="fa-IR" sz="2800" dirty="0" smtClean="0">
                <a:cs typeface="B Nazanin" panose="00000400000000000000" pitchFamily="2" charset="-78"/>
              </a:rPr>
              <a:t>)</a:t>
            </a:r>
            <a:endParaRPr lang="en-US" sz="2800" dirty="0">
              <a:cs typeface="B Nazanin" panose="00000400000000000000" pitchFamily="2" charset="-78"/>
            </a:endParaRP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842512003"/>
              </p:ext>
            </p:extLst>
          </p:nvPr>
        </p:nvGraphicFramePr>
        <p:xfrm>
          <a:off x="457200" y="274638"/>
          <a:ext cx="8229600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A915E6-25D4-4478-83EA-8A1184D8A544}" type="slidenum">
              <a:rPr lang="fa-IR" smtClean="0">
                <a:solidFill>
                  <a:prstClr val="black"/>
                </a:solidFill>
              </a:rPr>
              <a:pPr>
                <a:defRPr/>
              </a:pPr>
              <a:t>29</a:t>
            </a:fld>
            <a:endParaRPr lang="fa-I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9201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67544" y="1484784"/>
            <a:ext cx="8280920" cy="4248472"/>
          </a:xfrm>
        </p:spPr>
        <p:txBody>
          <a:bodyPr/>
          <a:lstStyle/>
          <a:p>
            <a:pPr marL="342900" lvl="0" indent="-342900" algn="just">
              <a:spcBef>
                <a:spcPts val="0"/>
              </a:spcBef>
              <a:spcAft>
                <a:spcPts val="1000"/>
              </a:spcAft>
              <a:buFont typeface="Symbol"/>
              <a:buChar char=""/>
            </a:pPr>
            <a:r>
              <a:rPr lang="fa-IR" sz="2800" dirty="0">
                <a:latin typeface="Times New Roman"/>
                <a:ea typeface="Calibri"/>
                <a:cs typeface="B Nazanin"/>
              </a:rPr>
              <a:t>در صورت نیاز به مقادیر بیشتر از آغوز  یا </a:t>
            </a:r>
            <a:r>
              <a:rPr lang="fa-IR" sz="2800" dirty="0" err="1">
                <a:latin typeface="Times New Roman"/>
                <a:ea typeface="Calibri"/>
                <a:cs typeface="B Nazanin"/>
              </a:rPr>
              <a:t>شیردوشیده</a:t>
            </a:r>
            <a:r>
              <a:rPr lang="fa-IR" sz="2800" dirty="0">
                <a:latin typeface="Times New Roman"/>
                <a:ea typeface="Calibri"/>
                <a:cs typeface="B Nazanin"/>
              </a:rPr>
              <a:t> شده مادر،  </a:t>
            </a:r>
            <a:r>
              <a:rPr lang="fa-IR" sz="2800" dirty="0" err="1">
                <a:latin typeface="Times New Roman"/>
                <a:ea typeface="Calibri"/>
                <a:cs typeface="B Nazanin"/>
              </a:rPr>
              <a:t>ازشیر</a:t>
            </a:r>
            <a:r>
              <a:rPr lang="fa-IR" sz="2800" dirty="0">
                <a:latin typeface="Times New Roman"/>
                <a:ea typeface="Calibri"/>
                <a:cs typeface="B Nazanin"/>
              </a:rPr>
              <a:t> جایگزین مناسب دیگر (ترجیحا شیر </a:t>
            </a:r>
            <a:r>
              <a:rPr lang="fa-IR" sz="2800" dirty="0" err="1">
                <a:latin typeface="Times New Roman"/>
                <a:ea typeface="Calibri"/>
                <a:cs typeface="B Nazanin"/>
              </a:rPr>
              <a:t>اهدائی</a:t>
            </a:r>
            <a:r>
              <a:rPr lang="fa-IR" sz="2800" dirty="0">
                <a:latin typeface="Times New Roman"/>
                <a:ea typeface="Calibri"/>
                <a:cs typeface="B Nazanin"/>
              </a:rPr>
              <a:t> بانک شیر)، و نهایتا </a:t>
            </a:r>
            <a:r>
              <a:rPr lang="fa-IR" sz="2800" dirty="0" err="1" smtClean="0">
                <a:latin typeface="Times New Roman"/>
                <a:ea typeface="Calibri"/>
                <a:cs typeface="B Nazanin"/>
              </a:rPr>
              <a:t>شیرمصنوعی</a:t>
            </a:r>
            <a:endParaRPr lang="fa-IR" sz="2800" dirty="0" smtClean="0">
              <a:latin typeface="Times New Roman"/>
              <a:ea typeface="Calibri"/>
              <a:cs typeface="B Nazanin"/>
            </a:endParaRPr>
          </a:p>
          <a:p>
            <a:pPr marL="342900" lvl="0" indent="-342900" algn="just">
              <a:spcBef>
                <a:spcPts val="0"/>
              </a:spcBef>
              <a:spcAft>
                <a:spcPts val="1000"/>
              </a:spcAft>
              <a:buFont typeface="Symbol"/>
              <a:buChar char=""/>
            </a:pPr>
            <a:r>
              <a:rPr lang="fa-IR" sz="2800" dirty="0" smtClean="0">
                <a:latin typeface="Times New Roman"/>
                <a:ea typeface="Calibri"/>
                <a:cs typeface="B Nazanin"/>
              </a:rPr>
              <a:t>در </a:t>
            </a:r>
            <a:r>
              <a:rPr lang="fa-IR" sz="2800" dirty="0">
                <a:latin typeface="Times New Roman"/>
                <a:ea typeface="Calibri"/>
                <a:cs typeface="B Nazanin"/>
              </a:rPr>
              <a:t>صورت توان به مکیدن پستان، استفاده از وسیله مکمل رسان (</a:t>
            </a:r>
            <a:r>
              <a:rPr lang="en-US" sz="2800" dirty="0">
                <a:latin typeface="Times New Roman"/>
                <a:ea typeface="Calibri"/>
                <a:cs typeface="B Nazanin"/>
              </a:rPr>
              <a:t>SNS</a:t>
            </a:r>
            <a:r>
              <a:rPr lang="fa-IR" sz="2800" dirty="0">
                <a:latin typeface="Times New Roman"/>
                <a:ea typeface="Calibri"/>
                <a:cs typeface="B Nazanin"/>
              </a:rPr>
              <a:t>) روش انتخابی در تجویز مکمل </a:t>
            </a:r>
            <a:r>
              <a:rPr lang="fa-IR" sz="2800" dirty="0" smtClean="0">
                <a:latin typeface="Times New Roman"/>
                <a:ea typeface="Calibri"/>
                <a:cs typeface="B Nazanin"/>
              </a:rPr>
              <a:t>است</a:t>
            </a:r>
          </a:p>
          <a:p>
            <a:pPr marL="342900" lvl="0" indent="-342900" algn="just">
              <a:spcBef>
                <a:spcPts val="0"/>
              </a:spcBef>
              <a:spcAft>
                <a:spcPts val="1000"/>
              </a:spcAft>
              <a:buFont typeface="Symbol"/>
              <a:buChar char=""/>
            </a:pPr>
            <a:r>
              <a:rPr lang="fa-IR" sz="2800" dirty="0" smtClean="0">
                <a:latin typeface="Times New Roman"/>
                <a:ea typeface="Calibri"/>
                <a:cs typeface="B Nazanin"/>
              </a:rPr>
              <a:t>مقادیر </a:t>
            </a:r>
            <a:r>
              <a:rPr lang="fa-IR" sz="2800" dirty="0" err="1">
                <a:latin typeface="Times New Roman"/>
                <a:ea typeface="Calibri"/>
                <a:cs typeface="B Nazanin"/>
              </a:rPr>
              <a:t>شیرکمکی</a:t>
            </a:r>
            <a:r>
              <a:rPr lang="fa-IR" sz="2800" dirty="0">
                <a:latin typeface="Times New Roman"/>
                <a:ea typeface="Calibri"/>
                <a:cs typeface="B Nazanin"/>
              </a:rPr>
              <a:t>  در چند روز اول پس از تولد با فواصل هر دو تا سه ساعت یک بار عبارتند از: روز اول: 2 تا 10 </a:t>
            </a:r>
            <a:r>
              <a:rPr lang="fa-IR" sz="2800" dirty="0" err="1">
                <a:latin typeface="Times New Roman"/>
                <a:ea typeface="Calibri"/>
                <a:cs typeface="B Nazanin"/>
              </a:rPr>
              <a:t>میلی‌لیتر</a:t>
            </a:r>
            <a:r>
              <a:rPr lang="fa-IR" sz="2800" dirty="0">
                <a:latin typeface="Times New Roman"/>
                <a:ea typeface="Calibri"/>
                <a:cs typeface="B Nazanin"/>
              </a:rPr>
              <a:t>، روز دوم: 5 تا 15 </a:t>
            </a:r>
            <a:r>
              <a:rPr lang="fa-IR" sz="2800" dirty="0" err="1">
                <a:latin typeface="Times New Roman"/>
                <a:ea typeface="Calibri"/>
                <a:cs typeface="B Nazanin"/>
              </a:rPr>
              <a:t>میلی‌لیتر</a:t>
            </a:r>
            <a:r>
              <a:rPr lang="fa-IR" sz="2800" dirty="0">
                <a:latin typeface="Times New Roman"/>
                <a:ea typeface="Calibri"/>
                <a:cs typeface="B Nazanin"/>
              </a:rPr>
              <a:t>، روز سوم : 15 تا 30 </a:t>
            </a:r>
            <a:r>
              <a:rPr lang="fa-IR" sz="2800" dirty="0" err="1">
                <a:latin typeface="Times New Roman"/>
                <a:ea typeface="Calibri"/>
                <a:cs typeface="B Nazanin"/>
              </a:rPr>
              <a:t>میلی‌لیتر</a:t>
            </a:r>
            <a:r>
              <a:rPr lang="fa-IR" sz="2800" dirty="0">
                <a:latin typeface="Times New Roman"/>
                <a:ea typeface="Calibri"/>
                <a:cs typeface="B Nazanin"/>
              </a:rPr>
              <a:t>، روز چهارم: 30 تا 60 </a:t>
            </a:r>
            <a:r>
              <a:rPr lang="fa-IR" sz="2800" dirty="0" err="1">
                <a:latin typeface="Times New Roman"/>
                <a:ea typeface="Calibri"/>
                <a:cs typeface="B Nazanin"/>
              </a:rPr>
              <a:t>میلی‌لیتر</a:t>
            </a:r>
            <a:r>
              <a:rPr lang="fa-IR" sz="2800" dirty="0">
                <a:latin typeface="Times New Roman"/>
                <a:ea typeface="Calibri"/>
                <a:cs typeface="B Nazanin"/>
              </a:rPr>
              <a:t> </a:t>
            </a:r>
            <a:endParaRPr lang="fa-IR" sz="2800" dirty="0" smtClean="0">
              <a:cs typeface="B Nazanin" panose="00000400000000000000" pitchFamily="2" charset="-78"/>
            </a:endParaRPr>
          </a:p>
          <a:p>
            <a:endParaRPr lang="en-US" sz="2800" dirty="0">
              <a:cs typeface="B Nazanin" panose="00000400000000000000" pitchFamily="2" charset="-78"/>
            </a:endParaRPr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3506204110"/>
              </p:ext>
            </p:extLst>
          </p:nvPr>
        </p:nvGraphicFramePr>
        <p:xfrm>
          <a:off x="457200" y="274638"/>
          <a:ext cx="8229600" cy="9941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83401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67544" y="1052736"/>
            <a:ext cx="8229600" cy="4525962"/>
          </a:xfrm>
        </p:spPr>
        <p:txBody>
          <a:bodyPr/>
          <a:lstStyle/>
          <a:p>
            <a:pPr algn="ctr"/>
            <a:r>
              <a:rPr lang="fa-IR" sz="3600" b="1" dirty="0" smtClean="0">
                <a:cs typeface="B Nazanin" panose="00000400000000000000" pitchFamily="2" charset="-78"/>
              </a:rPr>
              <a:t>7-علائم </a:t>
            </a:r>
            <a:r>
              <a:rPr lang="fa-IR" sz="3600" b="1" dirty="0">
                <a:cs typeface="B Nazanin" panose="00000400000000000000" pitchFamily="2" charset="-78"/>
              </a:rPr>
              <a:t>مكيدن موثر و تغذیه ای </a:t>
            </a:r>
            <a:endParaRPr lang="en-US" b="1" dirty="0">
              <a:cs typeface="B Nazanin" panose="000004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A915E6-25D4-4478-83EA-8A1184D8A544}" type="slidenum">
              <a:rPr lang="fa-IR" smtClean="0"/>
              <a:pPr>
                <a:defRPr/>
              </a:pPr>
              <a:t>30</a:t>
            </a:fld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3996316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23528" y="1700808"/>
            <a:ext cx="8229600" cy="4525962"/>
          </a:xfrm>
        </p:spPr>
        <p:txBody>
          <a:bodyPr/>
          <a:lstStyle/>
          <a:p>
            <a:r>
              <a:rPr lang="fa-IR" sz="3200" dirty="0" smtClean="0">
                <a:cs typeface="B Nazanin" panose="00000400000000000000" pitchFamily="2" charset="-78"/>
              </a:rPr>
              <a:t>مكيدن هاي آهسته</a:t>
            </a:r>
            <a:r>
              <a:rPr lang="fa-IR" sz="3200" dirty="0">
                <a:cs typeface="B Nazanin" panose="00000400000000000000" pitchFamily="2" charset="-78"/>
              </a:rPr>
              <a:t>، </a:t>
            </a:r>
            <a:r>
              <a:rPr lang="fa-IR" sz="3200" dirty="0" err="1">
                <a:cs typeface="B Nazanin" panose="00000400000000000000" pitchFamily="2" charset="-78"/>
              </a:rPr>
              <a:t>عميق</a:t>
            </a:r>
            <a:r>
              <a:rPr lang="fa-IR" sz="3200" dirty="0">
                <a:cs typeface="B Nazanin" panose="00000400000000000000" pitchFamily="2" charset="-78"/>
              </a:rPr>
              <a:t> </a:t>
            </a:r>
            <a:r>
              <a:rPr lang="fa-IR" sz="3200" dirty="0" err="1">
                <a:cs typeface="B Nazanin" panose="00000400000000000000" pitchFamily="2" charset="-78"/>
              </a:rPr>
              <a:t>بصورت</a:t>
            </a:r>
            <a:r>
              <a:rPr lang="fa-IR" sz="3200" dirty="0">
                <a:cs typeface="B Nazanin" panose="00000400000000000000" pitchFamily="2" charset="-78"/>
              </a:rPr>
              <a:t>: بازنمودن کامل دهان &gt;&gt;توقف چانه&gt;&gt;بستن دهان </a:t>
            </a:r>
            <a:r>
              <a:rPr lang="fa-IR" sz="3200" dirty="0" smtClean="0">
                <a:cs typeface="B Nazanin" panose="00000400000000000000" pitchFamily="2" charset="-78"/>
              </a:rPr>
              <a:t>همراه با </a:t>
            </a:r>
            <a:r>
              <a:rPr lang="fa-IR" sz="3200" dirty="0" err="1">
                <a:cs typeface="B Nazanin" panose="00000400000000000000" pitchFamily="2" charset="-78"/>
              </a:rPr>
              <a:t>مكث</a:t>
            </a:r>
            <a:r>
              <a:rPr lang="fa-IR" sz="3200" dirty="0">
                <a:cs typeface="B Nazanin" panose="00000400000000000000" pitchFamily="2" charset="-78"/>
              </a:rPr>
              <a:t> </a:t>
            </a:r>
            <a:r>
              <a:rPr lang="fa-IR" sz="3200" dirty="0" smtClean="0">
                <a:cs typeface="B Nazanin" panose="00000400000000000000" pitchFamily="2" charset="-78"/>
              </a:rPr>
              <a:t>ها</a:t>
            </a:r>
            <a:endParaRPr lang="fa-IR" sz="3200" dirty="0">
              <a:cs typeface="B Nazanin" panose="00000400000000000000" pitchFamily="2" charset="-78"/>
            </a:endParaRPr>
          </a:p>
          <a:p>
            <a:r>
              <a:rPr lang="fa-IR" sz="3200" dirty="0" smtClean="0">
                <a:cs typeface="B Nazanin" panose="00000400000000000000" pitchFamily="2" charset="-78"/>
              </a:rPr>
              <a:t>گونه </a:t>
            </a:r>
            <a:r>
              <a:rPr lang="fa-IR" sz="3200" dirty="0">
                <a:cs typeface="B Nazanin" panose="00000400000000000000" pitchFamily="2" charset="-78"/>
              </a:rPr>
              <a:t>ها موقع مكيدن </a:t>
            </a:r>
            <a:r>
              <a:rPr lang="fa-IR" sz="3200" dirty="0" smtClean="0">
                <a:cs typeface="B Nazanin" panose="00000400000000000000" pitchFamily="2" charset="-78"/>
              </a:rPr>
              <a:t>برآمده </a:t>
            </a:r>
            <a:r>
              <a:rPr lang="fa-IR" sz="3200" dirty="0">
                <a:cs typeface="B Nazanin" panose="00000400000000000000" pitchFamily="2" charset="-78"/>
              </a:rPr>
              <a:t>است</a:t>
            </a:r>
          </a:p>
          <a:p>
            <a:r>
              <a:rPr lang="fa-IR" sz="3200" dirty="0" smtClean="0">
                <a:cs typeface="B Nazanin" panose="00000400000000000000" pitchFamily="2" charset="-78"/>
              </a:rPr>
              <a:t>شيرخوار </a:t>
            </a:r>
            <a:r>
              <a:rPr lang="fa-IR" sz="3200" dirty="0">
                <a:cs typeface="B Nazanin" panose="00000400000000000000" pitchFamily="2" charset="-78"/>
              </a:rPr>
              <a:t>پس از </a:t>
            </a:r>
            <a:r>
              <a:rPr lang="fa-IR" sz="3200" dirty="0" err="1" smtClean="0">
                <a:cs typeface="B Nazanin" panose="00000400000000000000" pitchFamily="2" charset="-78"/>
              </a:rPr>
              <a:t>شيرخوردن</a:t>
            </a:r>
            <a:r>
              <a:rPr lang="fa-IR" sz="3200" dirty="0" smtClean="0">
                <a:cs typeface="B Nazanin" panose="00000400000000000000" pitchFamily="2" charset="-78"/>
              </a:rPr>
              <a:t>، </a:t>
            </a:r>
            <a:r>
              <a:rPr lang="fa-IR" sz="3200" dirty="0">
                <a:cs typeface="B Nazanin" panose="00000400000000000000" pitchFamily="2" charset="-78"/>
              </a:rPr>
              <a:t>خود پستان را رها </a:t>
            </a:r>
            <a:r>
              <a:rPr lang="fa-IR" sz="3200" dirty="0" err="1" smtClean="0">
                <a:cs typeface="B Nazanin" panose="00000400000000000000" pitchFamily="2" charset="-78"/>
              </a:rPr>
              <a:t>مي</a:t>
            </a:r>
            <a:r>
              <a:rPr lang="fa-IR" sz="3200" dirty="0" smtClean="0">
                <a:cs typeface="B Nazanin" panose="00000400000000000000" pitchFamily="2" charset="-78"/>
              </a:rPr>
              <a:t> </a:t>
            </a:r>
            <a:r>
              <a:rPr lang="fa-IR" sz="3200" dirty="0" err="1" smtClean="0">
                <a:cs typeface="B Nazanin" panose="00000400000000000000" pitchFamily="2" charset="-78"/>
              </a:rPr>
              <a:t>كند</a:t>
            </a:r>
            <a:endParaRPr lang="fa-IR" sz="3200" dirty="0">
              <a:cs typeface="B Nazanin" panose="00000400000000000000" pitchFamily="2" charset="-78"/>
            </a:endParaRPr>
          </a:p>
          <a:p>
            <a:r>
              <a:rPr lang="fa-IR" sz="3200" dirty="0" smtClean="0">
                <a:cs typeface="B Nazanin" panose="00000400000000000000" pitchFamily="2" charset="-78"/>
              </a:rPr>
              <a:t>مادر </a:t>
            </a:r>
            <a:r>
              <a:rPr lang="fa-IR" sz="3200" dirty="0">
                <a:cs typeface="B Nazanin" panose="00000400000000000000" pitchFamily="2" charset="-78"/>
              </a:rPr>
              <a:t>متوجه علائم بازتاب جهش </a:t>
            </a:r>
            <a:r>
              <a:rPr lang="fa-IR" sz="3200" dirty="0" err="1">
                <a:cs typeface="B Nazanin" panose="00000400000000000000" pitchFamily="2" charset="-78"/>
              </a:rPr>
              <a:t>شير</a:t>
            </a:r>
            <a:r>
              <a:rPr lang="fa-IR" sz="3200" dirty="0">
                <a:cs typeface="B Nazanin" panose="00000400000000000000" pitchFamily="2" charset="-78"/>
              </a:rPr>
              <a:t> </a:t>
            </a:r>
            <a:r>
              <a:rPr lang="fa-IR" sz="3200" dirty="0" err="1">
                <a:cs typeface="B Nazanin" panose="00000400000000000000" pitchFamily="2" charset="-78"/>
              </a:rPr>
              <a:t>مي</a:t>
            </a:r>
            <a:r>
              <a:rPr lang="fa-IR" sz="3200" dirty="0">
                <a:cs typeface="B Nazanin" panose="00000400000000000000" pitchFamily="2" charset="-78"/>
              </a:rPr>
              <a:t> شود</a:t>
            </a:r>
          </a:p>
          <a:p>
            <a:r>
              <a:rPr lang="fa-IR" sz="3200" dirty="0" smtClean="0">
                <a:cs typeface="B Nazanin" panose="00000400000000000000" pitchFamily="2" charset="-78"/>
              </a:rPr>
              <a:t>نداشتن احساس </a:t>
            </a:r>
            <a:r>
              <a:rPr lang="fa-IR" sz="3200" dirty="0">
                <a:cs typeface="B Nazanin" panose="00000400000000000000" pitchFamily="2" charset="-78"/>
              </a:rPr>
              <a:t>درد و </a:t>
            </a:r>
            <a:r>
              <a:rPr lang="fa-IR" sz="3200" dirty="0" err="1">
                <a:cs typeface="B Nazanin" panose="00000400000000000000" pitchFamily="2" charset="-78"/>
              </a:rPr>
              <a:t>ناراحتي</a:t>
            </a:r>
            <a:r>
              <a:rPr lang="fa-IR" sz="3200" dirty="0">
                <a:cs typeface="B Nazanin" panose="00000400000000000000" pitchFamily="2" charset="-78"/>
              </a:rPr>
              <a:t> </a:t>
            </a:r>
            <a:r>
              <a:rPr lang="fa-IR" sz="3200" dirty="0" smtClean="0">
                <a:cs typeface="B Nazanin" panose="00000400000000000000" pitchFamily="2" charset="-78"/>
              </a:rPr>
              <a:t>مادر </a:t>
            </a:r>
            <a:r>
              <a:rPr lang="fa-IR" sz="3200" dirty="0">
                <a:cs typeface="B Nazanin" panose="00000400000000000000" pitchFamily="2" charset="-78"/>
              </a:rPr>
              <a:t>هنگام </a:t>
            </a:r>
            <a:r>
              <a:rPr lang="fa-IR" sz="3200" dirty="0" err="1">
                <a:cs typeface="B Nazanin" panose="00000400000000000000" pitchFamily="2" charset="-78"/>
              </a:rPr>
              <a:t>شير</a:t>
            </a:r>
            <a:r>
              <a:rPr lang="fa-IR" sz="3200" dirty="0">
                <a:cs typeface="B Nazanin" panose="00000400000000000000" pitchFamily="2" charset="-78"/>
              </a:rPr>
              <a:t> </a:t>
            </a:r>
            <a:r>
              <a:rPr lang="fa-IR" sz="3200" dirty="0" smtClean="0">
                <a:cs typeface="B Nazanin" panose="00000400000000000000" pitchFamily="2" charset="-78"/>
              </a:rPr>
              <a:t>دادن</a:t>
            </a:r>
          </a:p>
          <a:p>
            <a:r>
              <a:rPr lang="fa-IR" sz="3200" dirty="0">
                <a:cs typeface="B Nazanin" panose="00000400000000000000" pitchFamily="2" charset="-78"/>
              </a:rPr>
              <a:t>شنیدن صدای بلع </a:t>
            </a:r>
            <a:r>
              <a:rPr lang="fa-IR" sz="3200" dirty="0" smtClean="0">
                <a:cs typeface="B Nazanin" panose="00000400000000000000" pitchFamily="2" charset="-78"/>
              </a:rPr>
              <a:t>با یا بدون گوشی </a:t>
            </a:r>
            <a:r>
              <a:rPr lang="fa-IR" sz="3200" dirty="0">
                <a:cs typeface="B Nazanin" panose="00000400000000000000" pitchFamily="2" charset="-78"/>
              </a:rPr>
              <a:t>در روی گلو</a:t>
            </a:r>
          </a:p>
          <a:p>
            <a:endParaRPr lang="en-US" sz="3200" dirty="0">
              <a:cs typeface="B Nazanin" panose="00000400000000000000" pitchFamily="2" charset="-78"/>
            </a:endParaRP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3369345860"/>
              </p:ext>
            </p:extLst>
          </p:nvPr>
        </p:nvGraphicFramePr>
        <p:xfrm>
          <a:off x="457200" y="274638"/>
          <a:ext cx="8229600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A915E6-25D4-4478-83EA-8A1184D8A544}" type="slidenum">
              <a:rPr lang="fa-IR" smtClean="0">
                <a:solidFill>
                  <a:prstClr val="black"/>
                </a:solidFill>
              </a:rPr>
              <a:pPr>
                <a:defRPr/>
              </a:pPr>
              <a:t>31</a:t>
            </a:fld>
            <a:endParaRPr lang="fa-I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0938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477218" y="192878"/>
            <a:ext cx="8229600" cy="1123200"/>
            <a:chOff x="0" y="0"/>
            <a:chExt cx="8229600" cy="1123200"/>
          </a:xfrm>
        </p:grpSpPr>
        <p:sp>
          <p:nvSpPr>
            <p:cNvPr id="6" name="Rounded Rectangle 5"/>
            <p:cNvSpPr/>
            <p:nvPr/>
          </p:nvSpPr>
          <p:spPr>
            <a:xfrm>
              <a:off x="0" y="0"/>
              <a:ext cx="8229600" cy="1123200"/>
            </a:xfrm>
            <a:prstGeom prst="roundRect">
              <a:avLst/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Rounded Rectangle 4"/>
            <p:cNvSpPr/>
            <p:nvPr/>
          </p:nvSpPr>
          <p:spPr>
            <a:xfrm>
              <a:off x="54830" y="54830"/>
              <a:ext cx="8119940" cy="101354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0" tIns="152400" rIns="152400" bIns="152400" numCol="1" spcCol="1270" anchor="ctr" anchorCtr="0">
              <a:noAutofit/>
            </a:bodyPr>
            <a:lstStyle/>
            <a:p>
              <a:pPr lvl="0" algn="ctr" defTabSz="1778000" rtl="1">
                <a:lnSpc>
                  <a:spcPct val="90000"/>
                </a:lnSpc>
                <a:spcAft>
                  <a:spcPct val="35000"/>
                </a:spcAft>
              </a:pPr>
              <a:r>
                <a:rPr lang="fa-IR" sz="4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B Nazanin" panose="00000400000000000000" pitchFamily="2" charset="-78"/>
                </a:rPr>
                <a:t>علائم </a:t>
              </a:r>
              <a:r>
                <a:rPr lang="fa-IR" sz="4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B Nazanin" panose="00000400000000000000" pitchFamily="2" charset="-78"/>
                </a:rPr>
                <a:t>بلعیدن (</a:t>
              </a:r>
              <a:r>
                <a:rPr lang="fa-IR" sz="4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B Nazanin" panose="00000400000000000000" pitchFamily="2" charset="-78"/>
                </a:rPr>
                <a:t>انتقال شیر)</a:t>
              </a:r>
            </a:p>
          </p:txBody>
        </p:sp>
      </p:grp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32048" y="1556792"/>
            <a:ext cx="8072400" cy="4824536"/>
          </a:xfrm>
        </p:spPr>
        <p:txBody>
          <a:bodyPr/>
          <a:lstStyle/>
          <a:p>
            <a:r>
              <a:rPr lang="fa-IR" sz="3200" dirty="0" smtClean="0">
                <a:cs typeface="B Nazanin" panose="00000400000000000000" pitchFamily="2" charset="-78"/>
              </a:rPr>
              <a:t>شنیدن صدای فوت بعلت خروج هوا از بینی</a:t>
            </a:r>
          </a:p>
          <a:p>
            <a:r>
              <a:rPr lang="fa-IR" sz="3200" dirty="0" smtClean="0">
                <a:cs typeface="B Nazanin" panose="00000400000000000000" pitchFamily="2" charset="-78"/>
              </a:rPr>
              <a:t>شنیدن صدای</a:t>
            </a:r>
            <a:r>
              <a:rPr lang="en-US" sz="3200" dirty="0">
                <a:cs typeface="B Nazanin" panose="00000400000000000000" pitchFamily="2" charset="-78"/>
              </a:rPr>
              <a:t>” CA” </a:t>
            </a:r>
            <a:r>
              <a:rPr lang="fa-IR" sz="3200" dirty="0" smtClean="0">
                <a:cs typeface="B Nazanin" panose="00000400000000000000" pitchFamily="2" charset="-78"/>
              </a:rPr>
              <a:t>از گلو</a:t>
            </a:r>
          </a:p>
          <a:p>
            <a:r>
              <a:rPr lang="fa-IR" sz="3200" dirty="0">
                <a:cs typeface="B Nazanin" panose="00000400000000000000" pitchFamily="2" charset="-78"/>
              </a:rPr>
              <a:t>شنیدن صدای </a:t>
            </a:r>
            <a:r>
              <a:rPr lang="fa-IR" sz="3200" dirty="0" err="1">
                <a:cs typeface="B Nazanin" panose="00000400000000000000" pitchFamily="2" charset="-78"/>
              </a:rPr>
              <a:t>بلع</a:t>
            </a:r>
            <a:r>
              <a:rPr lang="fa-IR" sz="3200" dirty="0">
                <a:cs typeface="B Nazanin" panose="00000400000000000000" pitchFamily="2" charset="-78"/>
              </a:rPr>
              <a:t> با گوشی در روی گلو</a:t>
            </a:r>
            <a:endParaRPr lang="en-US" sz="3200" dirty="0">
              <a:cs typeface="B Nazanin" panose="00000400000000000000" pitchFamily="2" charset="-78"/>
            </a:endParaRPr>
          </a:p>
          <a:p>
            <a:r>
              <a:rPr lang="fa-IR" sz="3200" dirty="0" smtClean="0">
                <a:cs typeface="B Nazanin" panose="00000400000000000000" pitchFamily="2" charset="-78"/>
              </a:rPr>
              <a:t>دیدن </a:t>
            </a:r>
            <a:r>
              <a:rPr lang="fa-IR" sz="3200" dirty="0">
                <a:cs typeface="B Nazanin" panose="00000400000000000000" pitchFamily="2" charset="-78"/>
              </a:rPr>
              <a:t>حرکت فک پائین  و </a:t>
            </a:r>
            <a:r>
              <a:rPr lang="fa-IR" sz="3200" dirty="0" smtClean="0">
                <a:cs typeface="B Nazanin" panose="00000400000000000000" pitchFamily="2" charset="-78"/>
              </a:rPr>
              <a:t>هرچه پائین آمدن </a:t>
            </a:r>
            <a:r>
              <a:rPr lang="fa-IR" sz="3200" dirty="0" err="1" smtClean="0">
                <a:cs typeface="B Nazanin" panose="00000400000000000000" pitchFamily="2" charset="-78"/>
              </a:rPr>
              <a:t>وتوقف</a:t>
            </a:r>
            <a:r>
              <a:rPr lang="fa-IR" sz="3200" dirty="0" smtClean="0">
                <a:cs typeface="B Nazanin" panose="00000400000000000000" pitchFamily="2" charset="-78"/>
              </a:rPr>
              <a:t> </a:t>
            </a:r>
            <a:r>
              <a:rPr lang="fa-IR" sz="3200" dirty="0">
                <a:cs typeface="B Nazanin" panose="00000400000000000000" pitchFamily="2" charset="-78"/>
              </a:rPr>
              <a:t>چانه شیرخوار </a:t>
            </a:r>
            <a:r>
              <a:rPr lang="fa-IR" sz="3200" dirty="0" smtClean="0">
                <a:cs typeface="B Nazanin" panose="00000400000000000000" pitchFamily="2" charset="-78"/>
              </a:rPr>
              <a:t>قبل از </a:t>
            </a:r>
            <a:r>
              <a:rPr lang="fa-IR" sz="3200" dirty="0" err="1" smtClean="0">
                <a:cs typeface="B Nazanin" panose="00000400000000000000" pitchFamily="2" charset="-78"/>
              </a:rPr>
              <a:t>بلع</a:t>
            </a:r>
            <a:r>
              <a:rPr lang="fa-IR" sz="3200" dirty="0" smtClean="0">
                <a:cs typeface="B Nazanin" panose="00000400000000000000" pitchFamily="2" charset="-78"/>
              </a:rPr>
              <a:t> با مکیدن های آرام </a:t>
            </a:r>
            <a:r>
              <a:rPr lang="fa-IR" sz="3200" dirty="0" err="1" smtClean="0">
                <a:cs typeface="B Nazanin" panose="00000400000000000000" pitchFamily="2" charset="-78"/>
              </a:rPr>
              <a:t>وعمیق</a:t>
            </a:r>
            <a:r>
              <a:rPr lang="fa-IR" sz="3200" dirty="0" smtClean="0">
                <a:cs typeface="B Nazanin" panose="00000400000000000000" pitchFamily="2" charset="-78"/>
              </a:rPr>
              <a:t> </a:t>
            </a:r>
            <a:r>
              <a:rPr lang="fa-IR" sz="3200" dirty="0" err="1" smtClean="0">
                <a:cs typeface="B Nazanin" panose="00000400000000000000" pitchFamily="2" charset="-78"/>
              </a:rPr>
              <a:t>بصورت</a:t>
            </a:r>
            <a:r>
              <a:rPr lang="fa-IR" sz="3200" dirty="0" smtClean="0">
                <a:cs typeface="B Nazanin" panose="00000400000000000000" pitchFamily="2" charset="-78"/>
              </a:rPr>
              <a:t>: </a:t>
            </a:r>
            <a:r>
              <a:rPr lang="fa-IR" sz="3200" b="1" dirty="0" smtClean="0">
                <a:cs typeface="B Nazanin" panose="00000400000000000000" pitchFamily="2" charset="-78"/>
              </a:rPr>
              <a:t>بازنمودن کامل دهان &gt;&gt;توقف چانه&gt;&gt;بستن دهان </a:t>
            </a:r>
          </a:p>
          <a:p>
            <a:r>
              <a:rPr lang="fa-IR" sz="3200" dirty="0" smtClean="0">
                <a:cs typeface="B Nazanin" panose="00000400000000000000" pitchFamily="2" charset="-78"/>
              </a:rPr>
              <a:t>مختصر لرزش یا حرکت ناحیه بناگوش و پس سر بعلت حرکات فک</a:t>
            </a:r>
          </a:p>
          <a:p>
            <a:r>
              <a:rPr lang="fa-IR" sz="3200" dirty="0" smtClean="0">
                <a:cs typeface="B Nazanin" panose="00000400000000000000" pitchFamily="2" charset="-78"/>
              </a:rPr>
              <a:t>فرو رفتن مختصر بالای هاله پستان</a:t>
            </a:r>
            <a:endParaRPr lang="fa-IR" sz="3200" dirty="0">
              <a:cs typeface="B Nazanin" panose="00000400000000000000" pitchFamily="2" charset="-78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A915E6-25D4-4478-83EA-8A1184D8A544}" type="slidenum">
              <a:rPr lang="fa-IR" smtClean="0"/>
              <a:pPr>
                <a:defRPr/>
              </a:pPr>
              <a:t>32</a:t>
            </a:fld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2336454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67544" y="1124744"/>
            <a:ext cx="8229600" cy="4525962"/>
          </a:xfrm>
        </p:spPr>
        <p:txBody>
          <a:bodyPr/>
          <a:lstStyle/>
          <a:p>
            <a:pPr algn="ctr"/>
            <a:r>
              <a:rPr lang="fa-IR" sz="3600" b="1" dirty="0" smtClean="0">
                <a:cs typeface="B Nazanin" panose="00000400000000000000" pitchFamily="2" charset="-78"/>
              </a:rPr>
              <a:t>8- وضعیت </a:t>
            </a:r>
            <a:r>
              <a:rPr lang="fa-IR" sz="3600" b="1" dirty="0">
                <a:cs typeface="B Nazanin" panose="00000400000000000000" pitchFamily="2" charset="-78"/>
              </a:rPr>
              <a:t>مادر هنگام </a:t>
            </a:r>
            <a:r>
              <a:rPr lang="fa-IR" sz="3600" b="1" dirty="0" err="1">
                <a:cs typeface="B Nazanin" panose="00000400000000000000" pitchFamily="2" charset="-78"/>
              </a:rPr>
              <a:t>شيردادن</a:t>
            </a:r>
            <a:r>
              <a:rPr lang="fa-IR" sz="3600" b="1" dirty="0">
                <a:cs typeface="B Nazanin" panose="00000400000000000000" pitchFamily="2" charset="-78"/>
              </a:rPr>
              <a:t> چگونه </a:t>
            </a:r>
            <a:r>
              <a:rPr lang="fa-IR" sz="3600" b="1" dirty="0" err="1">
                <a:cs typeface="B Nazanin" panose="00000400000000000000" pitchFamily="2" charset="-78"/>
              </a:rPr>
              <a:t>بايد</a:t>
            </a:r>
            <a:r>
              <a:rPr lang="fa-IR" sz="3600" b="1" dirty="0">
                <a:cs typeface="B Nazanin" panose="00000400000000000000" pitchFamily="2" charset="-78"/>
              </a:rPr>
              <a:t> باشد؟</a:t>
            </a:r>
            <a:endParaRPr lang="en-US" sz="3600" b="1" dirty="0">
              <a:cs typeface="B Nazanin" panose="000004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A915E6-25D4-4478-83EA-8A1184D8A544}" type="slidenum">
              <a:rPr lang="fa-IR" smtClean="0"/>
              <a:pPr>
                <a:defRPr/>
              </a:pPr>
              <a:t>33</a:t>
            </a:fld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194145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251520" y="1700808"/>
            <a:ext cx="8568952" cy="4392488"/>
          </a:xfrm>
        </p:spPr>
        <p:txBody>
          <a:bodyPr/>
          <a:lstStyle/>
          <a:p>
            <a:r>
              <a:rPr lang="fa-IR" sz="3200" dirty="0" smtClean="0">
                <a:cs typeface="B Nazanin" panose="00000400000000000000" pitchFamily="2" charset="-78"/>
              </a:rPr>
              <a:t>هم سطح</a:t>
            </a:r>
            <a:r>
              <a:rPr lang="en-US" sz="3200" dirty="0" smtClean="0">
                <a:cs typeface="B Nazanin" panose="00000400000000000000" pitchFamily="2" charset="-78"/>
              </a:rPr>
              <a:t> </a:t>
            </a:r>
            <a:r>
              <a:rPr lang="fa-IR" sz="3200" dirty="0" smtClean="0">
                <a:cs typeface="B Nazanin" panose="00000400000000000000" pitchFamily="2" charset="-78"/>
              </a:rPr>
              <a:t>قرارگرفتن پستان مادر با شیرخوار و حمایت وزن او با بالش که سبب خستگی مادر نشود.</a:t>
            </a:r>
          </a:p>
          <a:p>
            <a:r>
              <a:rPr lang="fa-IR" sz="3200" dirty="0" smtClean="0">
                <a:cs typeface="B Nazanin" panose="00000400000000000000" pitchFamily="2" charset="-78"/>
              </a:rPr>
              <a:t>آوردن شیرخوار </a:t>
            </a:r>
            <a:r>
              <a:rPr lang="fa-IR" sz="3200" dirty="0" err="1" smtClean="0">
                <a:cs typeface="B Nazanin" panose="00000400000000000000" pitchFamily="2" charset="-78"/>
              </a:rPr>
              <a:t>بطرف</a:t>
            </a:r>
            <a:r>
              <a:rPr lang="fa-IR" sz="3200" dirty="0" smtClean="0">
                <a:cs typeface="B Nazanin" panose="00000400000000000000" pitchFamily="2" charset="-78"/>
              </a:rPr>
              <a:t> پستان </a:t>
            </a:r>
            <a:r>
              <a:rPr lang="fa-IR" sz="3200" dirty="0" err="1" smtClean="0">
                <a:cs typeface="B Nazanin" panose="00000400000000000000" pitchFamily="2" charset="-78"/>
              </a:rPr>
              <a:t>ونه</a:t>
            </a:r>
            <a:r>
              <a:rPr lang="fa-IR" sz="3200" dirty="0" smtClean="0">
                <a:cs typeface="B Nazanin" panose="00000400000000000000" pitchFamily="2" charset="-78"/>
              </a:rPr>
              <a:t> برعکس  </a:t>
            </a:r>
          </a:p>
          <a:p>
            <a:r>
              <a:rPr lang="fa-IR" sz="3200" dirty="0" smtClean="0">
                <a:cs typeface="B Nazanin" panose="00000400000000000000" pitchFamily="2" charset="-78"/>
              </a:rPr>
              <a:t>گذاشتن دست مادر در قاعده سر شیرخوار(شانه و گردن) و نه پشت سر </a:t>
            </a:r>
            <a:r>
              <a:rPr lang="fa-IR" sz="2800" dirty="0">
                <a:cs typeface="B Nazanin" panose="00000400000000000000" pitchFamily="2" charset="-78"/>
              </a:rPr>
              <a:t>وی (چون این عمل باعث رهاکردن پستان و کشیدن سر به عقب و قوس کردن بدن وی می </a:t>
            </a:r>
            <a:r>
              <a:rPr lang="fa-IR" sz="2800" dirty="0" smtClean="0">
                <a:cs typeface="B Nazanin" panose="00000400000000000000" pitchFamily="2" charset="-78"/>
              </a:rPr>
              <a:t>شود)</a:t>
            </a:r>
            <a:endParaRPr lang="fa-IR" sz="1400" dirty="0" smtClean="0">
              <a:cs typeface="B Nazanin" panose="00000400000000000000" pitchFamily="2" charset="-78"/>
            </a:endParaRPr>
          </a:p>
          <a:p>
            <a:r>
              <a:rPr lang="fa-IR" sz="3200" dirty="0" smtClean="0">
                <a:cs typeface="B Nazanin" panose="00000400000000000000" pitchFamily="2" charset="-78"/>
              </a:rPr>
              <a:t>حمایت سر شیرخوار بطوریکه نه زیاد </a:t>
            </a:r>
            <a:r>
              <a:rPr lang="fa-IR" sz="3200" dirty="0" err="1" smtClean="0">
                <a:cs typeface="B Nazanin" panose="00000400000000000000" pitchFamily="2" charset="-78"/>
              </a:rPr>
              <a:t>بطرف</a:t>
            </a:r>
            <a:r>
              <a:rPr lang="fa-IR" sz="3200" dirty="0" smtClean="0">
                <a:cs typeface="B Nazanin" panose="00000400000000000000" pitchFamily="2" charset="-78"/>
              </a:rPr>
              <a:t> عقب </a:t>
            </a:r>
            <a:r>
              <a:rPr lang="fa-IR" sz="3200" dirty="0" err="1" smtClean="0">
                <a:cs typeface="B Nazanin" panose="00000400000000000000" pitchFamily="2" charset="-78"/>
              </a:rPr>
              <a:t>ویا</a:t>
            </a:r>
            <a:r>
              <a:rPr lang="fa-IR" sz="3200" dirty="0" smtClean="0">
                <a:cs typeface="B Nazanin" panose="00000400000000000000" pitchFamily="2" charset="-78"/>
              </a:rPr>
              <a:t> جلو باشد.</a:t>
            </a:r>
            <a:endParaRPr lang="en-US" sz="3200" dirty="0" smtClean="0">
              <a:cs typeface="B Nazanin" panose="00000400000000000000" pitchFamily="2" charset="-78"/>
            </a:endParaRPr>
          </a:p>
          <a:p>
            <a:r>
              <a:rPr lang="fa-IR" sz="3200" dirty="0">
                <a:cs typeface="B Nazanin" panose="00000400000000000000" pitchFamily="2" charset="-78"/>
              </a:rPr>
              <a:t>فراهم نمودن  </a:t>
            </a:r>
            <a:r>
              <a:rPr lang="fa-IR" sz="3200" b="1" dirty="0">
                <a:cs typeface="B Nazanin" panose="00000400000000000000" pitchFamily="2" charset="-78"/>
              </a:rPr>
              <a:t>وضعیت</a:t>
            </a:r>
            <a:r>
              <a:rPr lang="en-US" sz="3200" b="1" dirty="0">
                <a:cs typeface="B Nazanin" panose="00000400000000000000" pitchFamily="2" charset="-78"/>
              </a:rPr>
              <a:t> </a:t>
            </a:r>
            <a:r>
              <a:rPr lang="fa-IR" sz="3200" b="1" dirty="0">
                <a:cs typeface="B Nazanin" panose="00000400000000000000" pitchFamily="2" charset="-78"/>
              </a:rPr>
              <a:t>راحت مادر </a:t>
            </a:r>
            <a:r>
              <a:rPr lang="fa-IR" sz="3200" dirty="0">
                <a:cs typeface="B Nazanin" panose="00000400000000000000" pitchFamily="2" charset="-78"/>
              </a:rPr>
              <a:t>از نظر </a:t>
            </a:r>
            <a:r>
              <a:rPr lang="fa-IR" sz="3200" b="1" dirty="0">
                <a:cs typeface="B Nazanin" panose="00000400000000000000" pitchFamily="2" charset="-78"/>
              </a:rPr>
              <a:t>فیزیکی و </a:t>
            </a:r>
            <a:r>
              <a:rPr lang="fa-IR" sz="3200" b="1" dirty="0" smtClean="0">
                <a:cs typeface="B Nazanin" panose="00000400000000000000" pitchFamily="2" charset="-78"/>
              </a:rPr>
              <a:t>روحی</a:t>
            </a:r>
            <a:endParaRPr lang="en-US" sz="3200" dirty="0" smtClean="0">
              <a:cs typeface="B Nazanin" panose="00000400000000000000" pitchFamily="2" charset="-78"/>
            </a:endParaRPr>
          </a:p>
          <a:p>
            <a:pPr marL="852487" indent="-742950">
              <a:buFont typeface="+mj-lt"/>
              <a:buAutoNum type="arabicPeriod"/>
            </a:pPr>
            <a:endParaRPr lang="fa-IR" sz="3200" dirty="0" smtClean="0">
              <a:cs typeface="B Nazanin" panose="00000400000000000000" pitchFamily="2" charset="-78"/>
            </a:endParaRPr>
          </a:p>
          <a:p>
            <a:endParaRPr lang="en-US" sz="3200" dirty="0" smtClean="0">
              <a:cs typeface="B Nazanin" panose="00000400000000000000" pitchFamily="2" charset="-78"/>
            </a:endParaRP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4125117024"/>
              </p:ext>
            </p:extLst>
          </p:nvPr>
        </p:nvGraphicFramePr>
        <p:xfrm>
          <a:off x="457200" y="274638"/>
          <a:ext cx="8229600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A915E6-25D4-4478-83EA-8A1184D8A544}" type="slidenum">
              <a:rPr lang="fa-IR" smtClean="0"/>
              <a:pPr>
                <a:defRPr/>
              </a:pPr>
              <a:t>34</a:t>
            </a:fld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746110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67544" y="1556792"/>
            <a:ext cx="8136904" cy="4752528"/>
          </a:xfrm>
        </p:spPr>
        <p:txBody>
          <a:bodyPr/>
          <a:lstStyle/>
          <a:p>
            <a:r>
              <a:rPr lang="fa-IR" sz="3200" dirty="0" smtClean="0">
                <a:cs typeface="B Nazanin" panose="00000400000000000000" pitchFamily="2" charset="-78"/>
              </a:rPr>
              <a:t>وضعیت خوب</a:t>
            </a:r>
            <a:r>
              <a:rPr lang="en-US" sz="3200" dirty="0" smtClean="0">
                <a:cs typeface="B Nazanin" panose="00000400000000000000" pitchFamily="2" charset="-78"/>
              </a:rPr>
              <a:t> </a:t>
            </a:r>
            <a:r>
              <a:rPr lang="fa-IR" sz="3200" dirty="0" smtClean="0">
                <a:cs typeface="B Nazanin" panose="00000400000000000000" pitchFamily="2" charset="-78"/>
              </a:rPr>
              <a:t>بدن مادر با شیرخوار و </a:t>
            </a:r>
            <a:r>
              <a:rPr lang="fa-IR" sz="3200" b="1" dirty="0" smtClean="0">
                <a:cs typeface="B Nazanin" panose="00000400000000000000" pitchFamily="2" charset="-78"/>
              </a:rPr>
              <a:t>حمایت وزن </a:t>
            </a:r>
            <a:r>
              <a:rPr lang="fa-IR" sz="3200" dirty="0" smtClean="0">
                <a:cs typeface="B Nazanin" panose="00000400000000000000" pitchFamily="2" charset="-78"/>
              </a:rPr>
              <a:t>او با </a:t>
            </a:r>
            <a:r>
              <a:rPr lang="fa-IR" sz="3200" b="1" dirty="0" smtClean="0">
                <a:cs typeface="B Nazanin" panose="00000400000000000000" pitchFamily="2" charset="-78"/>
              </a:rPr>
              <a:t>بالش</a:t>
            </a:r>
            <a:r>
              <a:rPr lang="fa-IR" sz="3200" dirty="0" smtClean="0">
                <a:cs typeface="B Nazanin" panose="00000400000000000000" pitchFamily="2" charset="-78"/>
              </a:rPr>
              <a:t> که سبب خستگی مادر نشود</a:t>
            </a:r>
            <a:r>
              <a:rPr lang="fa-IR" sz="3200" b="1" dirty="0" smtClean="0">
                <a:cs typeface="B Nazanin" panose="00000400000000000000" pitchFamily="2" charset="-78"/>
              </a:rPr>
              <a:t>.</a:t>
            </a:r>
          </a:p>
          <a:p>
            <a:r>
              <a:rPr lang="fa-IR" sz="3200" dirty="0" err="1">
                <a:cs typeface="B Nazanin" panose="00000400000000000000" pitchFamily="2" charset="-78"/>
              </a:rPr>
              <a:t>جاي</a:t>
            </a:r>
            <a:r>
              <a:rPr lang="fa-IR" sz="3200" dirty="0">
                <a:cs typeface="B Nazanin" panose="00000400000000000000" pitchFamily="2" charset="-78"/>
              </a:rPr>
              <a:t> راحت و مناسب </a:t>
            </a:r>
            <a:r>
              <a:rPr lang="fa-IR" sz="3200" dirty="0" smtClean="0">
                <a:cs typeface="B Nazanin" panose="00000400000000000000" pitchFamily="2" charset="-78"/>
              </a:rPr>
              <a:t>با هر </a:t>
            </a:r>
            <a:r>
              <a:rPr lang="fa-IR" sz="3200" dirty="0" err="1">
                <a:cs typeface="B Nazanin" panose="00000400000000000000" pitchFamily="2" charset="-78"/>
              </a:rPr>
              <a:t>وضعيتي</a:t>
            </a:r>
            <a:r>
              <a:rPr lang="fa-IR" sz="3200" dirty="0">
                <a:cs typeface="B Nazanin" panose="00000400000000000000" pitchFamily="2" charset="-78"/>
              </a:rPr>
              <a:t> </a:t>
            </a:r>
            <a:r>
              <a:rPr lang="fa-IR" sz="3200" dirty="0" err="1">
                <a:cs typeface="B Nazanin" panose="00000400000000000000" pitchFamily="2" charset="-78"/>
              </a:rPr>
              <a:t>كه</a:t>
            </a:r>
            <a:r>
              <a:rPr lang="fa-IR" sz="3200" dirty="0">
                <a:cs typeface="B Nazanin" panose="00000400000000000000" pitchFamily="2" charset="-78"/>
              </a:rPr>
              <a:t> راحت </a:t>
            </a:r>
            <a:r>
              <a:rPr lang="fa-IR" sz="3200" dirty="0" smtClean="0">
                <a:cs typeface="B Nazanin" panose="00000400000000000000" pitchFamily="2" charset="-78"/>
              </a:rPr>
              <a:t>است از </a:t>
            </a:r>
            <a:r>
              <a:rPr lang="fa-IR" sz="3200" dirty="0">
                <a:cs typeface="B Nazanin" panose="00000400000000000000" pitchFamily="2" charset="-78"/>
              </a:rPr>
              <a:t>نظر </a:t>
            </a:r>
            <a:r>
              <a:rPr lang="fa-IR" sz="3200" b="1" dirty="0">
                <a:cs typeface="B Nazanin" panose="00000400000000000000" pitchFamily="2" charset="-78"/>
              </a:rPr>
              <a:t>فیزیکی و </a:t>
            </a:r>
            <a:r>
              <a:rPr lang="fa-IR" sz="3200" b="1" dirty="0" smtClean="0">
                <a:cs typeface="B Nazanin" panose="00000400000000000000" pitchFamily="2" charset="-78"/>
              </a:rPr>
              <a:t>روحی</a:t>
            </a:r>
            <a:endParaRPr lang="en-US" sz="3200" dirty="0" smtClean="0">
              <a:cs typeface="B Nazanin" panose="00000400000000000000" pitchFamily="2" charset="-78"/>
            </a:endParaRPr>
          </a:p>
          <a:p>
            <a:r>
              <a:rPr lang="fa-IR" sz="3200" dirty="0">
                <a:cs typeface="B Nazanin" panose="00000400000000000000" pitchFamily="2" charset="-78"/>
              </a:rPr>
              <a:t>آموزش در هر وضعیتی که مادر قرار دارد و راحت است:</a:t>
            </a:r>
          </a:p>
          <a:p>
            <a:pPr lvl="1"/>
            <a:r>
              <a:rPr lang="fa-IR" sz="2800" b="1" dirty="0">
                <a:cs typeface="B Nazanin" panose="00000400000000000000" pitchFamily="2" charset="-78"/>
                <a:hlinkClick r:id="" action="ppaction://customshow?id=52&amp;return=true"/>
              </a:rPr>
              <a:t>اگر مادر روی صندلی نشسته است </a:t>
            </a:r>
            <a:endParaRPr lang="fa-IR" sz="2800" b="1" dirty="0">
              <a:cs typeface="B Nazanin" panose="00000400000000000000" pitchFamily="2" charset="-78"/>
            </a:endParaRPr>
          </a:p>
          <a:p>
            <a:pPr lvl="1"/>
            <a:r>
              <a:rPr lang="fa-IR" sz="2800" b="1" dirty="0">
                <a:cs typeface="B Nazanin" panose="00000400000000000000" pitchFamily="2" charset="-78"/>
                <a:hlinkClick r:id="" action="ppaction://customshow?id=53&amp;return=true"/>
              </a:rPr>
              <a:t>اگر مادر روی تخت نشسته است </a:t>
            </a:r>
            <a:endParaRPr lang="fa-IR" sz="2800" b="1" dirty="0">
              <a:cs typeface="B Nazanin" panose="00000400000000000000" pitchFamily="2" charset="-78"/>
            </a:endParaRPr>
          </a:p>
          <a:p>
            <a:pPr lvl="1"/>
            <a:r>
              <a:rPr lang="fa-IR" sz="2800" b="1" dirty="0">
                <a:cs typeface="B Nazanin" panose="00000400000000000000" pitchFamily="2" charset="-78"/>
                <a:hlinkClick r:id="" action="ppaction://customshow?id=54&amp;return=true"/>
              </a:rPr>
              <a:t>اگر مادر با پهلو خوابیده است </a:t>
            </a:r>
            <a:endParaRPr lang="fa-IR" sz="2800" b="1" dirty="0">
              <a:cs typeface="B Nazanin" panose="00000400000000000000" pitchFamily="2" charset="-78"/>
            </a:endParaRPr>
          </a:p>
          <a:p>
            <a:pPr lvl="1"/>
            <a:r>
              <a:rPr lang="fa-IR" sz="2800" b="1" dirty="0">
                <a:cs typeface="B Nazanin" panose="00000400000000000000" pitchFamily="2" charset="-78"/>
                <a:hlinkClick r:id="" action="ppaction://customshow?id=55&amp;return=true"/>
              </a:rPr>
              <a:t>اگر مادر به پشت خوابیده است </a:t>
            </a:r>
            <a:endParaRPr lang="fa-IR" sz="2800" b="1" dirty="0">
              <a:cs typeface="B Nazanin" panose="00000400000000000000" pitchFamily="2" charset="-78"/>
            </a:endParaRP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64475732"/>
              </p:ext>
            </p:extLst>
          </p:nvPr>
        </p:nvGraphicFramePr>
        <p:xfrm>
          <a:off x="457200" y="274638"/>
          <a:ext cx="8229600" cy="9221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A915E6-25D4-4478-83EA-8A1184D8A544}" type="slidenum">
              <a:rPr lang="fa-IR" smtClean="0"/>
              <a:pPr>
                <a:defRPr/>
              </a:pPr>
              <a:t>35</a:t>
            </a:fld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4266914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792991" y="1685396"/>
            <a:ext cx="4815362" cy="2607700"/>
          </a:xfrm>
        </p:spPr>
        <p:txBody>
          <a:bodyPr/>
          <a:lstStyle/>
          <a:p>
            <a:r>
              <a:rPr lang="fa-IR" sz="2800" dirty="0" smtClean="0">
                <a:cs typeface="B Nazanin" panose="00000400000000000000" pitchFamily="2" charset="-78"/>
              </a:rPr>
              <a:t>زانوهایش کمی بالاتر از </a:t>
            </a:r>
            <a:r>
              <a:rPr lang="fa-IR" sz="2800" dirty="0" err="1" smtClean="0">
                <a:cs typeface="B Nazanin" panose="00000400000000000000" pitchFamily="2" charset="-78"/>
              </a:rPr>
              <a:t>باسن</a:t>
            </a:r>
            <a:r>
              <a:rPr lang="fa-IR" sz="2800" dirty="0" smtClean="0">
                <a:cs typeface="B Nazanin" panose="00000400000000000000" pitchFamily="2" charset="-78"/>
              </a:rPr>
              <a:t> باشد</a:t>
            </a:r>
          </a:p>
          <a:p>
            <a:pPr lvl="1"/>
            <a:r>
              <a:rPr lang="fa-IR" sz="2400" dirty="0" smtClean="0">
                <a:cs typeface="B Nazanin" panose="00000400000000000000" pitchFamily="2" charset="-78"/>
              </a:rPr>
              <a:t>گذاشتن زیر </a:t>
            </a:r>
            <a:r>
              <a:rPr lang="fa-IR" sz="2400" dirty="0" err="1" smtClean="0">
                <a:cs typeface="B Nazanin" panose="00000400000000000000" pitchFamily="2" charset="-78"/>
              </a:rPr>
              <a:t>پائی</a:t>
            </a:r>
            <a:r>
              <a:rPr lang="fa-IR" sz="2400" dirty="0" smtClean="0">
                <a:cs typeface="B Nazanin" panose="00000400000000000000" pitchFamily="2" charset="-78"/>
              </a:rPr>
              <a:t> بمنظور </a:t>
            </a:r>
            <a:r>
              <a:rPr lang="fa-IR" sz="2400" dirty="0" err="1" smtClean="0">
                <a:cs typeface="B Nazanin" panose="00000400000000000000" pitchFamily="2" charset="-78"/>
              </a:rPr>
              <a:t>بالابردن</a:t>
            </a:r>
            <a:r>
              <a:rPr lang="fa-IR" sz="2400" dirty="0" smtClean="0">
                <a:cs typeface="B Nazanin" panose="00000400000000000000" pitchFamily="2" charset="-78"/>
              </a:rPr>
              <a:t> </a:t>
            </a:r>
            <a:r>
              <a:rPr lang="fa-IR" sz="2400" dirty="0" err="1" smtClean="0">
                <a:cs typeface="B Nazanin" panose="00000400000000000000" pitchFamily="2" charset="-78"/>
              </a:rPr>
              <a:t>زانوها</a:t>
            </a:r>
            <a:endParaRPr lang="fa-IR" sz="2400" dirty="0">
              <a:cs typeface="B Nazanin" panose="00000400000000000000" pitchFamily="2" charset="-78"/>
            </a:endParaRPr>
          </a:p>
          <a:p>
            <a:pPr lvl="2"/>
            <a:r>
              <a:rPr lang="fa-IR" sz="2400" dirty="0" smtClean="0">
                <a:cs typeface="B Nazanin" panose="00000400000000000000" pitchFamily="2" charset="-78"/>
              </a:rPr>
              <a:t>متمایل شدن  بدن شیرخوار رو به مادر </a:t>
            </a:r>
          </a:p>
          <a:p>
            <a:pPr lvl="2"/>
            <a:r>
              <a:rPr lang="fa-IR" sz="2400" dirty="0" smtClean="0">
                <a:cs typeface="B Nazanin" panose="00000400000000000000" pitchFamily="2" charset="-78"/>
              </a:rPr>
              <a:t>پیشگیری از کشش پشت مادر</a:t>
            </a:r>
          </a:p>
          <a:p>
            <a:r>
              <a:rPr lang="fa-IR" sz="2800" dirty="0" smtClean="0">
                <a:cs typeface="B Nazanin" panose="00000400000000000000" pitchFamily="2" charset="-78"/>
              </a:rPr>
              <a:t>استفاده از بالش برای راحتی و حمایت شیرخوار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A915E6-25D4-4478-83EA-8A1184D8A544}" type="slidenum">
              <a:rPr lang="fa-IR" smtClean="0">
                <a:solidFill>
                  <a:prstClr val="black"/>
                </a:solidFill>
              </a:rPr>
              <a:pPr>
                <a:defRPr/>
              </a:pPr>
              <a:t>36</a:t>
            </a:fld>
            <a:endParaRPr lang="fa-IR" dirty="0">
              <a:solidFill>
                <a:prstClr val="black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34538" y="260649"/>
            <a:ext cx="8229600" cy="1080119"/>
            <a:chOff x="0" y="0"/>
            <a:chExt cx="8229600" cy="1142760"/>
          </a:xfrm>
        </p:grpSpPr>
        <p:sp>
          <p:nvSpPr>
            <p:cNvPr id="6" name="Rounded Rectangle 5"/>
            <p:cNvSpPr/>
            <p:nvPr/>
          </p:nvSpPr>
          <p:spPr>
            <a:xfrm>
              <a:off x="0" y="0"/>
              <a:ext cx="8229600" cy="1142760"/>
            </a:xfrm>
            <a:prstGeom prst="roundRect">
              <a:avLst/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Rounded Rectangle 4"/>
            <p:cNvSpPr/>
            <p:nvPr/>
          </p:nvSpPr>
          <p:spPr>
            <a:xfrm>
              <a:off x="55785" y="55785"/>
              <a:ext cx="8118030" cy="108697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7640" tIns="167640" rIns="167640" bIns="167640" numCol="1" spcCol="1270" anchor="ctr" anchorCtr="0">
              <a:noAutofit/>
            </a:bodyPr>
            <a:lstStyle/>
            <a:p>
              <a:pPr algn="ctr" defTabSz="1955800" rtl="1">
                <a:lnSpc>
                  <a:spcPct val="90000"/>
                </a:lnSpc>
                <a:spcAft>
                  <a:spcPct val="35000"/>
                </a:spcAft>
              </a:pPr>
              <a:r>
                <a:rPr lang="fa-IR" sz="40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B Nazanin" panose="00000400000000000000" pitchFamily="2" charset="-78"/>
                </a:rPr>
                <a:t>اگر مادر روی صندلی </a:t>
              </a:r>
              <a:r>
                <a:rPr lang="fa-IR" sz="4000" b="1" dirty="0" err="1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B Nazanin" panose="00000400000000000000" pitchFamily="2" charset="-78"/>
                </a:rPr>
                <a:t>ومستقیم</a:t>
              </a:r>
              <a:r>
                <a:rPr lang="fa-IR" sz="4000" b="1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B Nazanin" panose="00000400000000000000" pitchFamily="2" charset="-78"/>
                </a:rPr>
                <a:t> نشسته </a:t>
              </a:r>
              <a:r>
                <a:rPr lang="fa-IR" sz="40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B Nazanin" panose="00000400000000000000" pitchFamily="2" charset="-78"/>
                </a:rPr>
                <a:t>است </a:t>
              </a: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772816"/>
            <a:ext cx="3109423" cy="270548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Content Placeholder 1"/>
          <p:cNvSpPr txBox="1">
            <a:spLocks/>
          </p:cNvSpPr>
          <p:nvPr/>
        </p:nvSpPr>
        <p:spPr bwMode="auto">
          <a:xfrm>
            <a:off x="764750" y="4395928"/>
            <a:ext cx="7767690" cy="2561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5125" indent="-255588" algn="r" rtl="1" eaLnBrk="0" fontAlgn="base" hangingPunct="0"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 kern="1200">
                <a:solidFill>
                  <a:schemeClr val="tx1"/>
                </a:solidFill>
                <a:latin typeface="+mn-lt"/>
                <a:ea typeface="+mn-ea"/>
                <a:cs typeface="B Yagut" pitchFamily="2" charset="-78"/>
              </a:defRPr>
            </a:lvl1pPr>
            <a:lvl2pPr marL="620713" indent="-228600" algn="r" rtl="1" eaLnBrk="0" fontAlgn="base" hangingPunct="0">
              <a:spcBef>
                <a:spcPts val="325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◦"/>
              <a:defRPr sz="2300" kern="1200">
                <a:solidFill>
                  <a:schemeClr val="tx1"/>
                </a:solidFill>
                <a:latin typeface="+mn-lt"/>
                <a:ea typeface="+mn-ea"/>
                <a:cs typeface="B Yagut" pitchFamily="2" charset="-78"/>
              </a:defRPr>
            </a:lvl2pPr>
            <a:lvl3pPr marL="858838" indent="-228600" algn="r" rtl="1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 kern="1200">
                <a:solidFill>
                  <a:schemeClr val="tx1"/>
                </a:solidFill>
                <a:latin typeface="+mn-lt"/>
                <a:ea typeface="+mn-ea"/>
                <a:cs typeface="B Yagut" pitchFamily="2" charset="-78"/>
              </a:defRPr>
            </a:lvl3pPr>
            <a:lvl4pPr marL="1143000" indent="-228600" algn="r" rtl="1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1900" kern="1200">
                <a:solidFill>
                  <a:schemeClr val="tx1"/>
                </a:solidFill>
                <a:latin typeface="+mn-lt"/>
                <a:ea typeface="+mn-ea"/>
                <a:cs typeface="B Yagut" pitchFamily="2" charset="-78"/>
              </a:defRPr>
            </a:lvl4pPr>
            <a:lvl5pPr marL="1371600" indent="-228600" algn="r" rtl="1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kern="1200">
                <a:solidFill>
                  <a:schemeClr val="tx1"/>
                </a:solidFill>
                <a:latin typeface="+mn-lt"/>
                <a:ea typeface="+mn-ea"/>
                <a:cs typeface="B Yagut" pitchFamily="2" charset="-78"/>
              </a:defRPr>
            </a:lvl5pPr>
            <a:lvl6pPr marL="1600200" indent="-228600" algn="r" rtl="1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r" rtl="1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r" rtl="1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r" rtl="1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lvl="1">
              <a:buClr>
                <a:srgbClr val="72A376"/>
              </a:buClr>
            </a:pPr>
            <a:r>
              <a:rPr lang="fa-IR" sz="2400" dirty="0" smtClean="0">
                <a:solidFill>
                  <a:prstClr val="black"/>
                </a:solidFill>
                <a:cs typeface="B Nazanin" panose="00000400000000000000" pitchFamily="2" charset="-78"/>
              </a:rPr>
              <a:t>برای پشت مادر</a:t>
            </a:r>
          </a:p>
          <a:p>
            <a:pPr lvl="1">
              <a:buClr>
                <a:srgbClr val="72A376"/>
              </a:buClr>
            </a:pPr>
            <a:r>
              <a:rPr lang="fa-IR" sz="2400" dirty="0" smtClean="0">
                <a:solidFill>
                  <a:prstClr val="black"/>
                </a:solidFill>
                <a:cs typeface="B Nazanin" panose="00000400000000000000" pitchFamily="2" charset="-78"/>
              </a:rPr>
              <a:t>روی ران ها و </a:t>
            </a:r>
            <a:r>
              <a:rPr lang="fa-IR" sz="2400" dirty="0" err="1" smtClean="0">
                <a:solidFill>
                  <a:prstClr val="black"/>
                </a:solidFill>
                <a:cs typeface="B Nazanin" panose="00000400000000000000" pitchFamily="2" charset="-78"/>
              </a:rPr>
              <a:t>پائين</a:t>
            </a:r>
            <a:r>
              <a:rPr lang="fa-IR" sz="2400" dirty="0" smtClean="0">
                <a:solidFill>
                  <a:prstClr val="black"/>
                </a:solidFill>
                <a:cs typeface="B Nazanin" panose="00000400000000000000" pitchFamily="2" charset="-78"/>
              </a:rPr>
              <a:t> شکم مادر (بالش نسبتا محکم ،بالش شیردهی) بمنظور هم سطح نمودن شیرخوار با پستان</a:t>
            </a:r>
            <a:endParaRPr lang="en-US" sz="2400" dirty="0" smtClean="0">
              <a:solidFill>
                <a:prstClr val="black"/>
              </a:solidFill>
              <a:cs typeface="B Nazanin" panose="00000400000000000000" pitchFamily="2" charset="-78"/>
            </a:endParaRPr>
          </a:p>
          <a:p>
            <a:pPr>
              <a:buClr>
                <a:srgbClr val="72A376"/>
              </a:buClr>
            </a:pPr>
            <a:r>
              <a:rPr lang="fa-IR" sz="2800" dirty="0" smtClean="0">
                <a:solidFill>
                  <a:prstClr val="black"/>
                </a:solidFill>
                <a:cs typeface="B Nazanin" panose="00000400000000000000" pitchFamily="2" charset="-78"/>
              </a:rPr>
              <a:t>مادر نباید به عقب یا جلو بروی شیرخوار خم شود</a:t>
            </a:r>
            <a:endParaRPr lang="en-US" sz="2800" dirty="0">
              <a:solidFill>
                <a:prstClr val="black"/>
              </a:solidFill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716985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427985" y="1556793"/>
            <a:ext cx="4320480" cy="4536503"/>
          </a:xfrm>
        </p:spPr>
        <p:txBody>
          <a:bodyPr/>
          <a:lstStyle/>
          <a:p>
            <a:r>
              <a:rPr lang="fa-IR" sz="2800" dirty="0" smtClean="0">
                <a:cs typeface="B Nazanin" panose="00000400000000000000" pitchFamily="2" charset="-78"/>
              </a:rPr>
              <a:t>بالا آوردن پشتی تخت بطور قائم (90درجه)</a:t>
            </a:r>
          </a:p>
          <a:p>
            <a:r>
              <a:rPr lang="fa-IR" sz="2800" dirty="0" smtClean="0">
                <a:cs typeface="B Nazanin" panose="00000400000000000000" pitchFamily="2" charset="-78"/>
              </a:rPr>
              <a:t>استفاده از بالش </a:t>
            </a:r>
            <a:r>
              <a:rPr lang="fa-IR" sz="2800" dirty="0">
                <a:cs typeface="B Nazanin" panose="00000400000000000000" pitchFamily="2" charset="-78"/>
              </a:rPr>
              <a:t>برای پشت </a:t>
            </a:r>
            <a:r>
              <a:rPr lang="fa-IR" sz="2800" dirty="0" smtClean="0">
                <a:cs typeface="B Nazanin" panose="00000400000000000000" pitchFamily="2" charset="-78"/>
              </a:rPr>
              <a:t>مادر(درصورت نیاز)</a:t>
            </a:r>
            <a:endParaRPr lang="fa-IR" sz="2800" dirty="0">
              <a:cs typeface="B Nazanin" panose="00000400000000000000" pitchFamily="2" charset="-78"/>
            </a:endParaRPr>
          </a:p>
          <a:p>
            <a:r>
              <a:rPr lang="fa-IR" sz="2800" dirty="0" smtClean="0">
                <a:cs typeface="B Nazanin" panose="00000400000000000000" pitchFamily="2" charset="-78"/>
              </a:rPr>
              <a:t>گذاشتن بالش برای زیر</a:t>
            </a:r>
            <a:r>
              <a:rPr lang="en-US" sz="2800" dirty="0" smtClean="0">
                <a:cs typeface="B Nazanin" panose="00000400000000000000" pitchFamily="2" charset="-78"/>
              </a:rPr>
              <a:t> </a:t>
            </a:r>
            <a:r>
              <a:rPr lang="fa-IR" sz="2800" dirty="0" err="1" smtClean="0">
                <a:cs typeface="B Nazanin" panose="00000400000000000000" pitchFamily="2" charset="-78"/>
              </a:rPr>
              <a:t>زانوها</a:t>
            </a:r>
            <a:r>
              <a:rPr lang="fa-IR" sz="2800" dirty="0" smtClean="0">
                <a:cs typeface="B Nazanin" panose="00000400000000000000" pitchFamily="2" charset="-78"/>
              </a:rPr>
              <a:t> و یا بازوی مادر</a:t>
            </a:r>
          </a:p>
          <a:p>
            <a:r>
              <a:rPr lang="fa-IR" sz="2800" dirty="0">
                <a:cs typeface="B Nazanin" panose="00000400000000000000" pitchFamily="2" charset="-78"/>
              </a:rPr>
              <a:t>گذاشتن بالش روی ران ها </a:t>
            </a:r>
            <a:r>
              <a:rPr lang="fa-IR" sz="2800" dirty="0" smtClean="0">
                <a:cs typeface="B Nazanin" panose="00000400000000000000" pitchFamily="2" charset="-78"/>
              </a:rPr>
              <a:t>و </a:t>
            </a:r>
            <a:r>
              <a:rPr lang="fa-IR" sz="2800" dirty="0" err="1" smtClean="0">
                <a:cs typeface="B Nazanin" panose="00000400000000000000" pitchFamily="2" charset="-78"/>
              </a:rPr>
              <a:t>پائين</a:t>
            </a:r>
            <a:r>
              <a:rPr lang="fa-IR" sz="2800" dirty="0" smtClean="0">
                <a:cs typeface="B Nazanin" panose="00000400000000000000" pitchFamily="2" charset="-78"/>
              </a:rPr>
              <a:t> شکم مادر بمنظور </a:t>
            </a:r>
            <a:r>
              <a:rPr lang="fa-IR" sz="2800" dirty="0">
                <a:cs typeface="B Nazanin" panose="00000400000000000000" pitchFamily="2" charset="-78"/>
              </a:rPr>
              <a:t>هم سطح نمودن شیرخوار با </a:t>
            </a:r>
            <a:r>
              <a:rPr lang="fa-IR" sz="2800" dirty="0" smtClean="0">
                <a:cs typeface="B Nazanin" panose="00000400000000000000" pitchFamily="2" charset="-78"/>
              </a:rPr>
              <a:t>پستان یا حفاظت شکاف سزارین</a:t>
            </a:r>
            <a:endParaRPr lang="fa-IR" sz="2800" dirty="0">
              <a:cs typeface="B Nazanin" panose="00000400000000000000" pitchFamily="2" charset="-78"/>
            </a:endParaRPr>
          </a:p>
          <a:p>
            <a:endParaRPr lang="en-US" sz="2800" dirty="0">
              <a:cs typeface="B Nazanin" panose="00000400000000000000" pitchFamily="2" charset="-78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A915E6-25D4-4478-83EA-8A1184D8A544}" type="slidenum">
              <a:rPr lang="fa-IR" smtClean="0">
                <a:solidFill>
                  <a:prstClr val="black"/>
                </a:solidFill>
              </a:rPr>
              <a:pPr>
                <a:defRPr/>
              </a:pPr>
              <a:t>37</a:t>
            </a:fld>
            <a:endParaRPr lang="fa-IR" dirty="0">
              <a:solidFill>
                <a:prstClr val="black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34538" y="260649"/>
            <a:ext cx="8229600" cy="1080119"/>
            <a:chOff x="0" y="0"/>
            <a:chExt cx="8229600" cy="1142760"/>
          </a:xfrm>
        </p:grpSpPr>
        <p:sp>
          <p:nvSpPr>
            <p:cNvPr id="6" name="Rounded Rectangle 5"/>
            <p:cNvSpPr/>
            <p:nvPr/>
          </p:nvSpPr>
          <p:spPr>
            <a:xfrm>
              <a:off x="0" y="0"/>
              <a:ext cx="8229600" cy="1142760"/>
            </a:xfrm>
            <a:prstGeom prst="roundRect">
              <a:avLst/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Rounded Rectangle 4"/>
            <p:cNvSpPr/>
            <p:nvPr/>
          </p:nvSpPr>
          <p:spPr>
            <a:xfrm>
              <a:off x="55785" y="55785"/>
              <a:ext cx="8118030" cy="108697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7640" tIns="167640" rIns="167640" bIns="167640" numCol="1" spcCol="1270" anchor="ctr" anchorCtr="0">
              <a:noAutofit/>
            </a:bodyPr>
            <a:lstStyle/>
            <a:p>
              <a:pPr algn="ctr" defTabSz="1955800" rtl="1">
                <a:lnSpc>
                  <a:spcPct val="90000"/>
                </a:lnSpc>
                <a:spcAft>
                  <a:spcPct val="35000"/>
                </a:spcAft>
              </a:pPr>
              <a:r>
                <a:rPr lang="fa-IR" sz="40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B Nazanin" panose="00000400000000000000" pitchFamily="2" charset="-78"/>
                </a:rPr>
                <a:t>اگر مادر روی تخت نشسته است </a:t>
              </a: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152" y="2076236"/>
            <a:ext cx="3744416" cy="256151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98022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90323" y="1484784"/>
            <a:ext cx="8142271" cy="2304256"/>
          </a:xfrm>
        </p:spPr>
        <p:txBody>
          <a:bodyPr/>
          <a:lstStyle/>
          <a:p>
            <a:r>
              <a:rPr lang="fa-IR" sz="2800" dirty="0" smtClean="0">
                <a:cs typeface="B Nazanin" panose="00000400000000000000" pitchFamily="2" charset="-78"/>
              </a:rPr>
              <a:t>احساس خستگی کمتر در این روش</a:t>
            </a:r>
          </a:p>
          <a:p>
            <a:r>
              <a:rPr lang="fa-IR" sz="2800" dirty="0" smtClean="0">
                <a:cs typeface="B Nazanin" panose="00000400000000000000" pitchFamily="2" charset="-78"/>
              </a:rPr>
              <a:t>کمک به مادر برای خوابیدن به پهلو (در صورت نیاز) به منظور </a:t>
            </a:r>
            <a:r>
              <a:rPr lang="fa-IR" sz="2800" dirty="0">
                <a:cs typeface="B Nazanin" panose="00000400000000000000" pitchFamily="2" charset="-78"/>
              </a:rPr>
              <a:t>رو به </a:t>
            </a:r>
            <a:r>
              <a:rPr lang="fa-IR" sz="2800" dirty="0" smtClean="0">
                <a:cs typeface="B Nazanin" panose="00000400000000000000" pitchFamily="2" charset="-78"/>
              </a:rPr>
              <a:t>پستان قرارگرفتن صورت شیرخوار</a:t>
            </a:r>
          </a:p>
          <a:p>
            <a:r>
              <a:rPr lang="fa-IR" sz="2800" dirty="0" smtClean="0">
                <a:cs typeface="B Nazanin" panose="00000400000000000000" pitchFamily="2" charset="-78"/>
              </a:rPr>
              <a:t>گذاشتن بالش بین پاهای مادر بمنظور هم سطح نمودن با </a:t>
            </a:r>
            <a:r>
              <a:rPr lang="fa-IR" sz="2800" dirty="0" err="1" smtClean="0">
                <a:cs typeface="B Nazanin" panose="00000400000000000000" pitchFamily="2" charset="-78"/>
              </a:rPr>
              <a:t>باسن</a:t>
            </a:r>
            <a:r>
              <a:rPr lang="fa-IR" sz="2800" dirty="0" smtClean="0">
                <a:cs typeface="B Nazanin" panose="00000400000000000000" pitchFamily="2" charset="-78"/>
              </a:rPr>
              <a:t> </a:t>
            </a:r>
            <a:r>
              <a:rPr lang="fa-IR" sz="2800" dirty="0" err="1" smtClean="0">
                <a:cs typeface="B Nazanin" panose="00000400000000000000" pitchFamily="2" charset="-78"/>
              </a:rPr>
              <a:t>وکاهش</a:t>
            </a:r>
            <a:r>
              <a:rPr lang="fa-IR" sz="2800" dirty="0" smtClean="0">
                <a:cs typeface="B Nazanin" panose="00000400000000000000" pitchFamily="2" charset="-78"/>
              </a:rPr>
              <a:t> درد پشت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A915E6-25D4-4478-83EA-8A1184D8A544}" type="slidenum">
              <a:rPr lang="fa-IR" smtClean="0">
                <a:solidFill>
                  <a:prstClr val="black"/>
                </a:solidFill>
              </a:rPr>
              <a:pPr>
                <a:defRPr/>
              </a:pPr>
              <a:t>38</a:t>
            </a:fld>
            <a:endParaRPr lang="fa-IR" dirty="0">
              <a:solidFill>
                <a:prstClr val="black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34538" y="260649"/>
            <a:ext cx="8229600" cy="1080119"/>
            <a:chOff x="0" y="0"/>
            <a:chExt cx="8229600" cy="1142760"/>
          </a:xfrm>
        </p:grpSpPr>
        <p:sp>
          <p:nvSpPr>
            <p:cNvPr id="6" name="Rounded Rectangle 5"/>
            <p:cNvSpPr/>
            <p:nvPr/>
          </p:nvSpPr>
          <p:spPr>
            <a:xfrm>
              <a:off x="0" y="0"/>
              <a:ext cx="8229600" cy="1142760"/>
            </a:xfrm>
            <a:prstGeom prst="roundRect">
              <a:avLst/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Rounded Rectangle 4"/>
            <p:cNvSpPr/>
            <p:nvPr/>
          </p:nvSpPr>
          <p:spPr>
            <a:xfrm>
              <a:off x="55785" y="55785"/>
              <a:ext cx="8118030" cy="108697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7640" tIns="167640" rIns="167640" bIns="167640" numCol="1" spcCol="1270" anchor="ctr" anchorCtr="0">
              <a:noAutofit/>
            </a:bodyPr>
            <a:lstStyle/>
            <a:p>
              <a:pPr algn="ctr" defTabSz="1955800" rtl="1">
                <a:lnSpc>
                  <a:spcPct val="90000"/>
                </a:lnSpc>
                <a:spcAft>
                  <a:spcPct val="35000"/>
                </a:spcAft>
              </a:pPr>
              <a:r>
                <a:rPr lang="fa-IR" sz="40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B Nazanin" panose="00000400000000000000" pitchFamily="2" charset="-78"/>
                </a:rPr>
                <a:t>اگر مادر </a:t>
              </a:r>
              <a:r>
                <a:rPr lang="fa-IR" sz="4000" b="1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B Nazanin" panose="00000400000000000000" pitchFamily="2" charset="-78"/>
                </a:rPr>
                <a:t>به </a:t>
              </a:r>
              <a:r>
                <a:rPr lang="fa-IR" sz="40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B Nazanin" panose="00000400000000000000" pitchFamily="2" charset="-78"/>
                </a:rPr>
                <a:t>پهلو خوابیده است </a:t>
              </a: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323" y="3573016"/>
            <a:ext cx="4176464" cy="208231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Content Placeholder 1"/>
          <p:cNvSpPr txBox="1">
            <a:spLocks/>
          </p:cNvSpPr>
          <p:nvPr/>
        </p:nvSpPr>
        <p:spPr bwMode="auto">
          <a:xfrm>
            <a:off x="4533244" y="3698224"/>
            <a:ext cx="4075109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5125" indent="-255588" algn="r" rtl="1" eaLnBrk="0" fontAlgn="base" hangingPunct="0"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 kern="1200">
                <a:solidFill>
                  <a:schemeClr val="tx1"/>
                </a:solidFill>
                <a:latin typeface="+mn-lt"/>
                <a:ea typeface="+mn-ea"/>
                <a:cs typeface="B Yagut" pitchFamily="2" charset="-78"/>
              </a:defRPr>
            </a:lvl1pPr>
            <a:lvl2pPr marL="620713" indent="-228600" algn="r" rtl="1" eaLnBrk="0" fontAlgn="base" hangingPunct="0">
              <a:spcBef>
                <a:spcPts val="325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◦"/>
              <a:defRPr sz="2300" kern="1200">
                <a:solidFill>
                  <a:schemeClr val="tx1"/>
                </a:solidFill>
                <a:latin typeface="+mn-lt"/>
                <a:ea typeface="+mn-ea"/>
                <a:cs typeface="B Yagut" pitchFamily="2" charset="-78"/>
              </a:defRPr>
            </a:lvl2pPr>
            <a:lvl3pPr marL="858838" indent="-228600" algn="r" rtl="1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 kern="1200">
                <a:solidFill>
                  <a:schemeClr val="tx1"/>
                </a:solidFill>
                <a:latin typeface="+mn-lt"/>
                <a:ea typeface="+mn-ea"/>
                <a:cs typeface="B Yagut" pitchFamily="2" charset="-78"/>
              </a:defRPr>
            </a:lvl3pPr>
            <a:lvl4pPr marL="1143000" indent="-228600" algn="r" rtl="1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1900" kern="1200">
                <a:solidFill>
                  <a:schemeClr val="tx1"/>
                </a:solidFill>
                <a:latin typeface="+mn-lt"/>
                <a:ea typeface="+mn-ea"/>
                <a:cs typeface="B Yagut" pitchFamily="2" charset="-78"/>
              </a:defRPr>
            </a:lvl4pPr>
            <a:lvl5pPr marL="1371600" indent="-228600" algn="r" rtl="1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kern="1200">
                <a:solidFill>
                  <a:schemeClr val="tx1"/>
                </a:solidFill>
                <a:latin typeface="+mn-lt"/>
                <a:ea typeface="+mn-ea"/>
                <a:cs typeface="B Yagut" pitchFamily="2" charset="-78"/>
              </a:defRPr>
            </a:lvl5pPr>
            <a:lvl6pPr marL="1600200" indent="-228600" algn="r" rtl="1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r" rtl="1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r" rtl="1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r" rtl="1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>
              <a:buClr>
                <a:srgbClr val="72A376"/>
              </a:buClr>
            </a:pPr>
            <a:r>
              <a:rPr lang="fa-IR" sz="2800" dirty="0" smtClean="0">
                <a:solidFill>
                  <a:prstClr val="black"/>
                </a:solidFill>
                <a:cs typeface="B Nazanin" panose="00000400000000000000" pitchFamily="2" charset="-78"/>
              </a:rPr>
              <a:t>استفاده از بالش برای پشت مادر(درصورت نیاز)</a:t>
            </a:r>
          </a:p>
          <a:p>
            <a:pPr>
              <a:buClr>
                <a:srgbClr val="72A376"/>
              </a:buClr>
            </a:pPr>
            <a:r>
              <a:rPr lang="fa-IR" sz="2800" dirty="0" smtClean="0">
                <a:solidFill>
                  <a:prstClr val="black"/>
                </a:solidFill>
                <a:cs typeface="B Nazanin" panose="00000400000000000000" pitchFamily="2" charset="-78"/>
              </a:rPr>
              <a:t>گذاشتن یک حوله یا پتوی لوله شده در شکاف پشت شیرخوار که به پشت نچرخد </a:t>
            </a:r>
          </a:p>
        </p:txBody>
      </p:sp>
      <p:sp>
        <p:nvSpPr>
          <p:cNvPr id="9" name="Content Placeholder 1"/>
          <p:cNvSpPr txBox="1">
            <a:spLocks/>
          </p:cNvSpPr>
          <p:nvPr/>
        </p:nvSpPr>
        <p:spPr bwMode="auto">
          <a:xfrm>
            <a:off x="2123728" y="5877272"/>
            <a:ext cx="6490129" cy="1080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5125" indent="-255588" algn="r" rtl="1" eaLnBrk="0" fontAlgn="base" hangingPunct="0"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 kern="1200">
                <a:solidFill>
                  <a:schemeClr val="tx1"/>
                </a:solidFill>
                <a:latin typeface="+mn-lt"/>
                <a:ea typeface="+mn-ea"/>
                <a:cs typeface="B Yagut" pitchFamily="2" charset="-78"/>
              </a:defRPr>
            </a:lvl1pPr>
            <a:lvl2pPr marL="620713" indent="-228600" algn="r" rtl="1" eaLnBrk="0" fontAlgn="base" hangingPunct="0">
              <a:spcBef>
                <a:spcPts val="325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◦"/>
              <a:defRPr sz="2300" kern="1200">
                <a:solidFill>
                  <a:schemeClr val="tx1"/>
                </a:solidFill>
                <a:latin typeface="+mn-lt"/>
                <a:ea typeface="+mn-ea"/>
                <a:cs typeface="B Yagut" pitchFamily="2" charset="-78"/>
              </a:defRPr>
            </a:lvl2pPr>
            <a:lvl3pPr marL="858838" indent="-228600" algn="r" rtl="1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 kern="1200">
                <a:solidFill>
                  <a:schemeClr val="tx1"/>
                </a:solidFill>
                <a:latin typeface="+mn-lt"/>
                <a:ea typeface="+mn-ea"/>
                <a:cs typeface="B Yagut" pitchFamily="2" charset="-78"/>
              </a:defRPr>
            </a:lvl3pPr>
            <a:lvl4pPr marL="1143000" indent="-228600" algn="r" rtl="1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1900" kern="1200">
                <a:solidFill>
                  <a:schemeClr val="tx1"/>
                </a:solidFill>
                <a:latin typeface="+mn-lt"/>
                <a:ea typeface="+mn-ea"/>
                <a:cs typeface="B Yagut" pitchFamily="2" charset="-78"/>
              </a:defRPr>
            </a:lvl4pPr>
            <a:lvl5pPr marL="1371600" indent="-228600" algn="r" rtl="1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kern="1200">
                <a:solidFill>
                  <a:schemeClr val="tx1"/>
                </a:solidFill>
                <a:latin typeface="+mn-lt"/>
                <a:ea typeface="+mn-ea"/>
                <a:cs typeface="B Yagut" pitchFamily="2" charset="-78"/>
              </a:defRPr>
            </a:lvl5pPr>
            <a:lvl6pPr marL="1600200" indent="-228600" algn="r" rtl="1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r" rtl="1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r" rtl="1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r" rtl="1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>
              <a:buClr>
                <a:srgbClr val="72A376"/>
              </a:buClr>
            </a:pPr>
            <a:r>
              <a:rPr lang="fa-IR" sz="2800" dirty="0" smtClean="0">
                <a:solidFill>
                  <a:prstClr val="black"/>
                </a:solidFill>
                <a:cs typeface="B Nazanin" panose="00000400000000000000" pitchFamily="2" charset="-78"/>
              </a:rPr>
              <a:t>حمایت پشت کودک توسط دست بالائی مادر</a:t>
            </a:r>
            <a:endParaRPr lang="en-US" sz="2800" dirty="0">
              <a:solidFill>
                <a:prstClr val="black"/>
              </a:solidFill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656850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07504" y="3789040"/>
            <a:ext cx="8712968" cy="2442920"/>
          </a:xfrm>
        </p:spPr>
        <p:txBody>
          <a:bodyPr/>
          <a:lstStyle/>
          <a:p>
            <a:r>
              <a:rPr lang="fa-IR" sz="2800" dirty="0" smtClean="0">
                <a:cs typeface="B Nazanin" panose="00000400000000000000" pitchFamily="2" charset="-78"/>
              </a:rPr>
              <a:t>درصورت قرار دادن سینه به سینه شیرخوار با مادر ،چانه باید </a:t>
            </a:r>
            <a:r>
              <a:rPr lang="fa-IR" sz="2800" dirty="0">
                <a:cs typeface="B Nazanin" panose="00000400000000000000" pitchFamily="2" charset="-78"/>
              </a:rPr>
              <a:t>در پستان مادر فرو رفته باشد </a:t>
            </a:r>
            <a:r>
              <a:rPr lang="fa-IR" sz="2800" dirty="0" smtClean="0">
                <a:cs typeface="B Nazanin" panose="00000400000000000000" pitchFamily="2" charset="-78"/>
              </a:rPr>
              <a:t>،سر </a:t>
            </a:r>
            <a:r>
              <a:rPr lang="fa-IR" sz="2800" dirty="0">
                <a:cs typeface="B Nazanin" panose="00000400000000000000" pitchFamily="2" charset="-78"/>
              </a:rPr>
              <a:t>کمی به عقب و بینی در تماس نزدیک به پستان باشد</a:t>
            </a:r>
          </a:p>
          <a:p>
            <a:r>
              <a:rPr lang="fa-IR" sz="2800" dirty="0" smtClean="0">
                <a:cs typeface="B Nazanin" panose="00000400000000000000" pitchFamily="2" charset="-78"/>
              </a:rPr>
              <a:t>کمک </a:t>
            </a:r>
            <a:r>
              <a:rPr lang="fa-IR" sz="2800" dirty="0">
                <a:cs typeface="B Nazanin" panose="00000400000000000000" pitchFamily="2" charset="-78"/>
              </a:rPr>
              <a:t>به شیرخوار </a:t>
            </a:r>
            <a:r>
              <a:rPr lang="fa-IR" sz="2800" dirty="0" err="1">
                <a:cs typeface="B Nazanin" panose="00000400000000000000" pitchFamily="2" charset="-78"/>
              </a:rPr>
              <a:t>دراصلاح</a:t>
            </a:r>
            <a:r>
              <a:rPr lang="fa-IR" sz="2800" dirty="0">
                <a:cs typeface="B Nazanin" panose="00000400000000000000" pitchFamily="2" charset="-78"/>
              </a:rPr>
              <a:t> </a:t>
            </a:r>
            <a:r>
              <a:rPr lang="fa-IR" sz="2800" dirty="0" err="1">
                <a:cs typeface="B Nazanin" panose="00000400000000000000" pitchFamily="2" charset="-78"/>
              </a:rPr>
              <a:t>پوزیش</a:t>
            </a:r>
            <a:r>
              <a:rPr lang="fa-IR" sz="2800" dirty="0">
                <a:cs typeface="B Nazanin" panose="00000400000000000000" pitchFamily="2" charset="-78"/>
              </a:rPr>
              <a:t> و نحوه چفت شدن به پستان </a:t>
            </a:r>
            <a:endParaRPr lang="en-US" sz="2800" dirty="0" smtClean="0">
              <a:cs typeface="B Nazanin" panose="00000400000000000000" pitchFamily="2" charset="-78"/>
            </a:endParaRPr>
          </a:p>
          <a:p>
            <a:r>
              <a:rPr lang="fa-IR" sz="2800" dirty="0" smtClean="0">
                <a:cs typeface="B Nazanin" panose="00000400000000000000" pitchFamily="2" charset="-78"/>
              </a:rPr>
              <a:t>هم سطح نمودن بدن نوزاد </a:t>
            </a:r>
            <a:r>
              <a:rPr lang="fa-IR" sz="2800" dirty="0" err="1" smtClean="0">
                <a:cs typeface="B Nazanin" panose="00000400000000000000" pitchFamily="2" charset="-78"/>
              </a:rPr>
              <a:t>باپستان</a:t>
            </a:r>
            <a:r>
              <a:rPr lang="fa-IR" sz="2800" dirty="0" smtClean="0">
                <a:cs typeface="B Nazanin" panose="00000400000000000000" pitchFamily="2" charset="-78"/>
              </a:rPr>
              <a:t> در صورت قراردادن نوزاد از پهلو و حمایت پشت </a:t>
            </a:r>
            <a:r>
              <a:rPr lang="fa-IR" sz="2800" dirty="0" err="1" smtClean="0">
                <a:cs typeface="B Nazanin" panose="00000400000000000000" pitchFamily="2" charset="-78"/>
              </a:rPr>
              <a:t>وگردن</a:t>
            </a:r>
            <a:r>
              <a:rPr lang="fa-IR" sz="2800" dirty="0" smtClean="0">
                <a:cs typeface="B Nazanin" panose="00000400000000000000" pitchFamily="2" charset="-78"/>
              </a:rPr>
              <a:t> شیرخوار توسط بازو آرنج مادر</a:t>
            </a:r>
            <a:endParaRPr lang="en-US" sz="2800" dirty="0">
              <a:cs typeface="B Nazanin" panose="00000400000000000000" pitchFamily="2" charset="-78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A915E6-25D4-4478-83EA-8A1184D8A544}" type="slidenum">
              <a:rPr lang="fa-IR" smtClean="0">
                <a:solidFill>
                  <a:prstClr val="black"/>
                </a:solidFill>
              </a:rPr>
              <a:pPr>
                <a:defRPr/>
              </a:pPr>
              <a:t>39</a:t>
            </a:fld>
            <a:endParaRPr lang="fa-IR" dirty="0">
              <a:solidFill>
                <a:prstClr val="black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34538" y="260649"/>
            <a:ext cx="8229600" cy="1080119"/>
            <a:chOff x="0" y="0"/>
            <a:chExt cx="8229600" cy="1142760"/>
          </a:xfrm>
        </p:grpSpPr>
        <p:sp>
          <p:nvSpPr>
            <p:cNvPr id="6" name="Rounded Rectangle 5"/>
            <p:cNvSpPr/>
            <p:nvPr/>
          </p:nvSpPr>
          <p:spPr>
            <a:xfrm>
              <a:off x="0" y="0"/>
              <a:ext cx="8229600" cy="1142760"/>
            </a:xfrm>
            <a:prstGeom prst="roundRect">
              <a:avLst/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Rounded Rectangle 4"/>
            <p:cNvSpPr/>
            <p:nvPr/>
          </p:nvSpPr>
          <p:spPr>
            <a:xfrm>
              <a:off x="55785" y="55785"/>
              <a:ext cx="8118030" cy="108697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7640" tIns="167640" rIns="167640" bIns="167640" numCol="1" spcCol="1270" anchor="ctr" anchorCtr="0">
              <a:noAutofit/>
            </a:bodyPr>
            <a:lstStyle/>
            <a:p>
              <a:pPr algn="ctr" defTabSz="1955800" rtl="1">
                <a:lnSpc>
                  <a:spcPct val="90000"/>
                </a:lnSpc>
                <a:spcAft>
                  <a:spcPct val="35000"/>
                </a:spcAft>
              </a:pPr>
              <a:r>
                <a:rPr lang="fa-IR" sz="40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B Nazanin" panose="00000400000000000000" pitchFamily="2" charset="-78"/>
                </a:rPr>
                <a:t>اگر مادر به پشت خوابیده است </a:t>
              </a: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582" y="1550261"/>
            <a:ext cx="4559166" cy="20839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Rectangle 8"/>
          <p:cNvSpPr/>
          <p:nvPr/>
        </p:nvSpPr>
        <p:spPr>
          <a:xfrm>
            <a:off x="5304398" y="1778040"/>
            <a:ext cx="337205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r" rtl="1">
              <a:buFont typeface="Wingdings" panose="05000000000000000000" pitchFamily="2" charset="2"/>
              <a:buChar char="v"/>
            </a:pPr>
            <a:r>
              <a:rPr lang="fa-IR" sz="2000" dirty="0">
                <a:solidFill>
                  <a:prstClr val="black"/>
                </a:solidFill>
                <a:cs typeface="B Nazanin" panose="00000400000000000000" pitchFamily="2" charset="-78"/>
              </a:rPr>
              <a:t>وضعیت مناسبی برای شیردهی نیست ولیکن ممکن است نیاز باشد(جراحی ،حین و بعد از سزارین ، جریان سریع شیر)</a:t>
            </a:r>
          </a:p>
          <a:p>
            <a:pPr marL="342900" indent="-342900" algn="r" rtl="1">
              <a:buFont typeface="Wingdings" panose="05000000000000000000" pitchFamily="2" charset="2"/>
              <a:buChar char="v"/>
            </a:pPr>
            <a:r>
              <a:rPr lang="fa-IR" sz="2000" dirty="0">
                <a:solidFill>
                  <a:prstClr val="black"/>
                </a:solidFill>
                <a:cs typeface="B Nazanin" panose="00000400000000000000" pitchFamily="2" charset="-78"/>
              </a:rPr>
              <a:t>وزن شیرخوار به روی پستان مادر ممکن است دردناک باشد</a:t>
            </a:r>
          </a:p>
        </p:txBody>
      </p:sp>
    </p:spTree>
    <p:extLst>
      <p:ext uri="{BB962C8B-B14F-4D97-AF65-F5344CB8AC3E}">
        <p14:creationId xmlns:p14="http://schemas.microsoft.com/office/powerpoint/2010/main" val="4078514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A915E6-25D4-4478-83EA-8A1184D8A544}" type="slidenum">
              <a:rPr lang="fa-IR" smtClean="0"/>
              <a:pPr>
                <a:defRPr/>
              </a:pPr>
              <a:t>4</a:t>
            </a:fld>
            <a:endParaRPr lang="fa-IR" dirty="0"/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133568319"/>
              </p:ext>
            </p:extLst>
          </p:nvPr>
        </p:nvGraphicFramePr>
        <p:xfrm>
          <a:off x="467544" y="404664"/>
          <a:ext cx="8229600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760968"/>
            <a:ext cx="2423064" cy="2167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760968"/>
            <a:ext cx="2939830" cy="2156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1235" y="4399901"/>
            <a:ext cx="3905261" cy="2225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47" t="12968" r="32338" b="14854"/>
          <a:stretch/>
        </p:blipFill>
        <p:spPr bwMode="auto">
          <a:xfrm>
            <a:off x="266413" y="4006657"/>
            <a:ext cx="1656184" cy="11289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1628801"/>
            <a:ext cx="2191971" cy="3056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043" y="1760968"/>
            <a:ext cx="1938403" cy="2908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8484" y="3645024"/>
            <a:ext cx="1981359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9" y="3917474"/>
            <a:ext cx="1314756" cy="233734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06089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2778503819"/>
              </p:ext>
            </p:extLst>
          </p:nvPr>
        </p:nvGraphicFramePr>
        <p:xfrm>
          <a:off x="800387" y="153402"/>
          <a:ext cx="7660045" cy="11392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Picture 3" descr="D:\slides\Update slides\new pic\my pic and position\my pic\pic 93114\20140305_225446.jpg"/>
          <p:cNvPicPr>
            <a:picLocks noChangeAspect="1" noChangeArrowheads="1"/>
          </p:cNvPicPr>
          <p:nvPr/>
        </p:nvPicPr>
        <p:blipFill>
          <a:blip r:embed="rId8" cstate="print"/>
          <a:srcRect l="966" t="10635" r="-109"/>
          <a:stretch>
            <a:fillRect/>
          </a:stretch>
        </p:blipFill>
        <p:spPr bwMode="auto">
          <a:xfrm>
            <a:off x="971600" y="1484783"/>
            <a:ext cx="3740969" cy="44960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A915E6-25D4-4478-83EA-8A1184D8A544}" type="slidenum">
              <a:rPr lang="fa-IR" smtClean="0"/>
              <a:pPr>
                <a:defRPr/>
              </a:pPr>
              <a:t>40</a:t>
            </a:fld>
            <a:endParaRPr lang="fa-IR" dirty="0"/>
          </a:p>
        </p:txBody>
      </p:sp>
      <p:pic>
        <p:nvPicPr>
          <p:cNvPr id="1026" name="Picture 2" descr="C:\Users\Dr Ravari\Pictures\ذذذذ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2569" y="1460722"/>
            <a:ext cx="3531839" cy="4487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3459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683568" y="1556792"/>
            <a:ext cx="7848872" cy="4464496"/>
          </a:xfrm>
        </p:spPr>
        <p:txBody>
          <a:bodyPr/>
          <a:lstStyle/>
          <a:p>
            <a:r>
              <a:rPr lang="fa-IR" sz="3200" b="1" u="sng" dirty="0" smtClean="0">
                <a:cs typeface="B Nazanin" panose="00000400000000000000" pitchFamily="2" charset="-78"/>
              </a:rPr>
              <a:t>تنها و یک وضعیت صحیح شیردهی وجود ندارد </a:t>
            </a:r>
            <a:r>
              <a:rPr lang="fa-IR" sz="3200" dirty="0" smtClean="0">
                <a:cs typeface="B Nazanin" panose="00000400000000000000" pitchFamily="2" charset="-78"/>
              </a:rPr>
              <a:t>بلکه </a:t>
            </a:r>
            <a:r>
              <a:rPr lang="fa-IR" sz="3200" dirty="0">
                <a:cs typeface="B Nazanin" panose="00000400000000000000" pitchFamily="2" charset="-78"/>
              </a:rPr>
              <a:t>بایدخود </a:t>
            </a:r>
            <a:r>
              <a:rPr lang="fa-IR" sz="3200" dirty="0" smtClean="0">
                <a:cs typeface="B Nazanin" panose="00000400000000000000" pitchFamily="2" charset="-78"/>
              </a:rPr>
              <a:t>مادر انتخاب کند که </a:t>
            </a:r>
            <a:r>
              <a:rPr lang="fa-IR" sz="3200" b="1" dirty="0" smtClean="0">
                <a:cs typeface="B Nazanin" panose="00000400000000000000" pitchFamily="2" charset="-78"/>
              </a:rPr>
              <a:t>کدامین روش مناسب خود و شیرخوارش است</a:t>
            </a:r>
          </a:p>
          <a:p>
            <a:r>
              <a:rPr lang="fa-IR" sz="3200" dirty="0" smtClean="0">
                <a:cs typeface="B Nazanin" panose="00000400000000000000" pitchFamily="2" charset="-78"/>
              </a:rPr>
              <a:t>تشویق مادر به استفاده از وضعیت های مختلف شیردهی تا خودش بتواند روش مناسبش را با شیرخوار پیدا کند</a:t>
            </a:r>
          </a:p>
          <a:p>
            <a:pPr lvl="1"/>
            <a:r>
              <a:rPr lang="fa-IR" sz="3200" b="1" i="1" u="sng" dirty="0">
                <a:solidFill>
                  <a:srgbClr val="FF0000"/>
                </a:solidFill>
                <a:cs typeface="B Nazanin" panose="00000400000000000000" pitchFamily="2" charset="-78"/>
              </a:rPr>
              <a:t>در </a:t>
            </a:r>
            <a:r>
              <a:rPr lang="fa-IR" sz="3200" b="1" i="1" u="sng" dirty="0" smtClean="0">
                <a:solidFill>
                  <a:srgbClr val="FF0000"/>
                </a:solidFill>
                <a:cs typeface="B Nazanin" panose="00000400000000000000" pitchFamily="2" charset="-78"/>
              </a:rPr>
              <a:t>صورت اجبار </a:t>
            </a:r>
            <a:r>
              <a:rPr lang="fa-IR" sz="3200" b="1" i="1" u="sng" dirty="0">
                <a:solidFill>
                  <a:srgbClr val="FF0000"/>
                </a:solidFill>
                <a:cs typeface="B Nazanin" panose="00000400000000000000" pitchFamily="2" charset="-78"/>
              </a:rPr>
              <a:t>و سخت نمودن وضعیت شیردهی امکان </a:t>
            </a:r>
            <a:r>
              <a:rPr lang="fa-IR" sz="3200" b="1" i="1" u="sng" dirty="0" smtClean="0">
                <a:solidFill>
                  <a:srgbClr val="FF0000"/>
                </a:solidFill>
                <a:cs typeface="B Nazanin" panose="00000400000000000000" pitchFamily="2" charset="-78"/>
              </a:rPr>
              <a:t>بروز استرس روحی در مادر و نهایتا تاخیر در شروع و یا قطع شیردهی هست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A915E6-25D4-4478-83EA-8A1184D8A544}" type="slidenum">
              <a:rPr lang="fa-IR" smtClean="0"/>
              <a:pPr>
                <a:defRPr/>
              </a:pPr>
              <a:t>41</a:t>
            </a:fld>
            <a:endParaRPr lang="fa-IR" dirty="0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765399631"/>
              </p:ext>
            </p:extLst>
          </p:nvPr>
        </p:nvGraphicFramePr>
        <p:xfrm>
          <a:off x="457200" y="274638"/>
          <a:ext cx="8229600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499683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296491" y="2276872"/>
            <a:ext cx="8451973" cy="936104"/>
          </a:xfrm>
        </p:spPr>
        <p:txBody>
          <a:bodyPr/>
          <a:lstStyle/>
          <a:p>
            <a:pPr algn="r" rtl="1">
              <a:buFont typeface="Wingdings" panose="05000000000000000000" pitchFamily="2" charset="2"/>
              <a:buChar char="v"/>
            </a:pPr>
            <a:r>
              <a:rPr lang="fa-IR" sz="2800" dirty="0">
                <a:cs typeface="B Nazanin" panose="00000400000000000000" pitchFamily="2" charset="-78"/>
              </a:rPr>
              <a:t>روشی آسان و سریع </a:t>
            </a:r>
            <a:r>
              <a:rPr lang="fa-IR" sz="2800" dirty="0" smtClean="0">
                <a:cs typeface="B Nazanin" panose="00000400000000000000" pitchFamily="2" charset="-78"/>
              </a:rPr>
              <a:t>و بدون نیاز به آموزش درکسب مهارت های شیردهی </a:t>
            </a: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3870710120"/>
              </p:ext>
            </p:extLst>
          </p:nvPr>
        </p:nvGraphicFramePr>
        <p:xfrm>
          <a:off x="457200" y="130622"/>
          <a:ext cx="8003232" cy="19302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A915E6-25D4-4478-83EA-8A1184D8A544}" type="slidenum">
              <a:rPr lang="fa-IR" smtClean="0"/>
              <a:pPr>
                <a:defRPr/>
              </a:pPr>
              <a:t>42</a:t>
            </a:fld>
            <a:endParaRPr lang="fa-IR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924944"/>
            <a:ext cx="2496214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ontent Placeholder 6"/>
          <p:cNvSpPr txBox="1">
            <a:spLocks/>
          </p:cNvSpPr>
          <p:nvPr/>
        </p:nvSpPr>
        <p:spPr bwMode="auto">
          <a:xfrm>
            <a:off x="1088579" y="5589240"/>
            <a:ext cx="7659885" cy="1128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5125" indent="-255588" algn="r" rtl="1" eaLnBrk="0" fontAlgn="base" hangingPunct="0"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 kern="1200">
                <a:solidFill>
                  <a:schemeClr val="tx1"/>
                </a:solidFill>
                <a:latin typeface="+mn-lt"/>
                <a:ea typeface="+mn-ea"/>
                <a:cs typeface="B Yagut" pitchFamily="2" charset="-78"/>
              </a:defRPr>
            </a:lvl1pPr>
            <a:lvl2pPr marL="620713" indent="-228600" algn="r" rtl="1" eaLnBrk="0" fontAlgn="base" hangingPunct="0">
              <a:spcBef>
                <a:spcPts val="325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◦"/>
              <a:defRPr sz="2300" kern="1200">
                <a:solidFill>
                  <a:schemeClr val="tx1"/>
                </a:solidFill>
                <a:latin typeface="+mn-lt"/>
                <a:ea typeface="+mn-ea"/>
                <a:cs typeface="B Yagut" pitchFamily="2" charset="-78"/>
              </a:defRPr>
            </a:lvl2pPr>
            <a:lvl3pPr marL="858838" indent="-228600" algn="r" rtl="1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 kern="1200">
                <a:solidFill>
                  <a:schemeClr val="tx1"/>
                </a:solidFill>
                <a:latin typeface="+mn-lt"/>
                <a:ea typeface="+mn-ea"/>
                <a:cs typeface="B Yagut" pitchFamily="2" charset="-78"/>
              </a:defRPr>
            </a:lvl3pPr>
            <a:lvl4pPr marL="1143000" indent="-228600" algn="r" rtl="1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1900" kern="1200">
                <a:solidFill>
                  <a:schemeClr val="tx1"/>
                </a:solidFill>
                <a:latin typeface="+mn-lt"/>
                <a:ea typeface="+mn-ea"/>
                <a:cs typeface="B Yagut" pitchFamily="2" charset="-78"/>
              </a:defRPr>
            </a:lvl4pPr>
            <a:lvl5pPr marL="1371600" indent="-228600" algn="r" rtl="1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kern="1200">
                <a:solidFill>
                  <a:schemeClr val="tx1"/>
                </a:solidFill>
                <a:latin typeface="+mn-lt"/>
                <a:ea typeface="+mn-ea"/>
                <a:cs typeface="B Yagut" pitchFamily="2" charset="-78"/>
              </a:defRPr>
            </a:lvl5pPr>
            <a:lvl6pPr marL="1600200" indent="-228600" algn="r" rtl="1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r" rtl="1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r" rtl="1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r" rtl="1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fa-IR" sz="2800" dirty="0" smtClean="0">
                <a:cs typeface="B Nazanin" panose="00000400000000000000" pitchFamily="2" charset="-78"/>
              </a:rPr>
              <a:t>روش کمک کننده در مادری که در </a:t>
            </a:r>
            <a:r>
              <a:rPr lang="en-US" sz="2800" dirty="0" err="1" smtClean="0">
                <a:cs typeface="B Nazanin" panose="00000400000000000000" pitchFamily="2" charset="-78"/>
              </a:rPr>
              <a:t>Latch_on</a:t>
            </a:r>
            <a:r>
              <a:rPr lang="fa-IR" sz="2800" dirty="0" smtClean="0">
                <a:cs typeface="B Nazanin" panose="00000400000000000000" pitchFamily="2" charset="-78"/>
              </a:rPr>
              <a:t> اشکال دارد  </a:t>
            </a:r>
          </a:p>
          <a:p>
            <a:endParaRPr lang="fa-IR" sz="2800" dirty="0" smtClean="0">
              <a:cs typeface="B Nazanin" panose="00000400000000000000" pitchFamily="2" charset="-78"/>
            </a:endParaRPr>
          </a:p>
          <a:p>
            <a:endParaRPr lang="fa-IR" sz="2800" dirty="0" smtClean="0">
              <a:cs typeface="B Nazanin" panose="00000400000000000000" pitchFamily="2" charset="-78"/>
            </a:endParaRPr>
          </a:p>
          <a:p>
            <a:endParaRPr lang="fa-IR" sz="2800" dirty="0" smtClean="0">
              <a:cs typeface="B Nazanin" panose="00000400000000000000" pitchFamily="2" charset="-78"/>
            </a:endParaRPr>
          </a:p>
          <a:p>
            <a:endParaRPr lang="en-US" sz="2800" dirty="0" smtClean="0">
              <a:cs typeface="B Nazanin" panose="00000400000000000000" pitchFamily="2" charset="-78"/>
            </a:endParaRPr>
          </a:p>
        </p:txBody>
      </p:sp>
      <p:sp>
        <p:nvSpPr>
          <p:cNvPr id="8" name="Content Placeholder 6"/>
          <p:cNvSpPr txBox="1">
            <a:spLocks/>
          </p:cNvSpPr>
          <p:nvPr/>
        </p:nvSpPr>
        <p:spPr bwMode="auto">
          <a:xfrm>
            <a:off x="2483768" y="2852936"/>
            <a:ext cx="6264696" cy="2245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5125" indent="-255588" algn="r" rtl="1" eaLnBrk="0" fontAlgn="base" hangingPunct="0"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 kern="1200">
                <a:solidFill>
                  <a:schemeClr val="tx1"/>
                </a:solidFill>
                <a:latin typeface="+mn-lt"/>
                <a:ea typeface="+mn-ea"/>
                <a:cs typeface="B Yagut" pitchFamily="2" charset="-78"/>
              </a:defRPr>
            </a:lvl1pPr>
            <a:lvl2pPr marL="620713" indent="-228600" algn="r" rtl="1" eaLnBrk="0" fontAlgn="base" hangingPunct="0">
              <a:spcBef>
                <a:spcPts val="325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◦"/>
              <a:defRPr sz="2300" kern="1200">
                <a:solidFill>
                  <a:schemeClr val="tx1"/>
                </a:solidFill>
                <a:latin typeface="+mn-lt"/>
                <a:ea typeface="+mn-ea"/>
                <a:cs typeface="B Yagut" pitchFamily="2" charset="-78"/>
              </a:defRPr>
            </a:lvl2pPr>
            <a:lvl3pPr marL="858838" indent="-228600" algn="r" rtl="1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 kern="1200">
                <a:solidFill>
                  <a:schemeClr val="tx1"/>
                </a:solidFill>
                <a:latin typeface="+mn-lt"/>
                <a:ea typeface="+mn-ea"/>
                <a:cs typeface="B Yagut" pitchFamily="2" charset="-78"/>
              </a:defRPr>
            </a:lvl3pPr>
            <a:lvl4pPr marL="1143000" indent="-228600" algn="r" rtl="1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1900" kern="1200">
                <a:solidFill>
                  <a:schemeClr val="tx1"/>
                </a:solidFill>
                <a:latin typeface="+mn-lt"/>
                <a:ea typeface="+mn-ea"/>
                <a:cs typeface="B Yagut" pitchFamily="2" charset="-78"/>
              </a:defRPr>
            </a:lvl4pPr>
            <a:lvl5pPr marL="1371600" indent="-228600" algn="r" rtl="1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kern="1200">
                <a:solidFill>
                  <a:schemeClr val="tx1"/>
                </a:solidFill>
                <a:latin typeface="+mn-lt"/>
                <a:ea typeface="+mn-ea"/>
                <a:cs typeface="B Yagut" pitchFamily="2" charset="-78"/>
              </a:defRPr>
            </a:lvl5pPr>
            <a:lvl6pPr marL="1600200" indent="-228600" algn="r" rtl="1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r" rtl="1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r" rtl="1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r" rtl="1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fa-IR" sz="2800" dirty="0">
                <a:cs typeface="B Nazanin" panose="00000400000000000000" pitchFamily="2" charset="-78"/>
              </a:rPr>
              <a:t>شکم به شکم با مادر </a:t>
            </a:r>
            <a:r>
              <a:rPr lang="fa-IR" sz="2800" dirty="0" err="1">
                <a:cs typeface="B Nazanin" panose="00000400000000000000" pitchFamily="2" charset="-78"/>
              </a:rPr>
              <a:t>دروضعیت</a:t>
            </a:r>
            <a:r>
              <a:rPr lang="fa-IR" sz="2800" dirty="0">
                <a:cs typeface="B Nazanin" panose="00000400000000000000" pitchFamily="2" charset="-78"/>
              </a:rPr>
              <a:t> مایل خوابیده به روی شکم مادر  </a:t>
            </a:r>
            <a:r>
              <a:rPr lang="en-US" sz="2800" dirty="0">
                <a:cs typeface="B Nazanin" panose="00000400000000000000" pitchFamily="2" charset="-78"/>
              </a:rPr>
              <a:t>semi reclined posture</a:t>
            </a:r>
          </a:p>
          <a:p>
            <a:r>
              <a:rPr lang="fa-IR" sz="2800" dirty="0" smtClean="0">
                <a:cs typeface="B Nazanin" panose="00000400000000000000" pitchFamily="2" charset="-78"/>
              </a:rPr>
              <a:t>ایجاد واکنش ضد جاذبه و کمک به گرفتن پستان </a:t>
            </a:r>
          </a:p>
          <a:p>
            <a:r>
              <a:rPr lang="fa-IR" sz="2800" dirty="0" smtClean="0">
                <a:cs typeface="B Nazanin" panose="00000400000000000000" pitchFamily="2" charset="-78"/>
              </a:rPr>
              <a:t>تحریک بهتر واکنش های نوزادی و گرفتن بدون کمک و خودبخود پستان با تماس اولیه چانه و دهان پر از هاله </a:t>
            </a:r>
          </a:p>
        </p:txBody>
      </p:sp>
    </p:spTree>
    <p:extLst>
      <p:ext uri="{BB962C8B-B14F-4D97-AF65-F5344CB8AC3E}">
        <p14:creationId xmlns:p14="http://schemas.microsoft.com/office/powerpoint/2010/main" val="2483508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76200" y="76200"/>
            <a:ext cx="8991600" cy="670560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Content Placeholder 8"/>
          <p:cNvSpPr txBox="1">
            <a:spLocks/>
          </p:cNvSpPr>
          <p:nvPr/>
        </p:nvSpPr>
        <p:spPr>
          <a:xfrm>
            <a:off x="4546511" y="433898"/>
            <a:ext cx="4273961" cy="60194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indent="-342900" algn="r" rtl="1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fa-IR" sz="2800" dirty="0" smtClean="0">
                <a:solidFill>
                  <a:prstClr val="black"/>
                </a:solidFill>
                <a:latin typeface="Times New Roman"/>
                <a:ea typeface="Times New Roman"/>
                <a:cs typeface="B Nazanin" panose="00000400000000000000" pitchFamily="2" charset="-78"/>
              </a:rPr>
              <a:t>مادر بطور مایل با زاویه حدود  35 درجه</a:t>
            </a:r>
            <a:r>
              <a:rPr lang="fa-IR" sz="2800" dirty="0">
                <a:solidFill>
                  <a:prstClr val="black"/>
                </a:solidFill>
                <a:latin typeface="Times New Roman"/>
                <a:ea typeface="Times New Roman"/>
                <a:cs typeface="B Nazanin" panose="00000400000000000000" pitchFamily="2" charset="-78"/>
              </a:rPr>
              <a:t> </a:t>
            </a:r>
            <a:r>
              <a:rPr lang="fa-IR" sz="2800" dirty="0" smtClean="0">
                <a:solidFill>
                  <a:prstClr val="black"/>
                </a:solidFill>
                <a:latin typeface="Times New Roman"/>
                <a:ea typeface="Times New Roman"/>
                <a:cs typeface="B Nazanin" panose="00000400000000000000" pitchFamily="2" charset="-78"/>
              </a:rPr>
              <a:t>در </a:t>
            </a:r>
            <a:r>
              <a:rPr lang="fa-IR" sz="2800" b="1" dirty="0" smtClean="0">
                <a:solidFill>
                  <a:prstClr val="black"/>
                </a:solidFill>
                <a:latin typeface="Times New Roman"/>
                <a:ea typeface="Times New Roman"/>
                <a:cs typeface="B Nazanin" panose="00000400000000000000" pitchFamily="2" charset="-78"/>
                <a:hlinkClick r:id="" action="ppaction://customshow?id=48&amp;return=true"/>
              </a:rPr>
              <a:t>وضعیت </a:t>
            </a:r>
            <a:r>
              <a:rPr lang="fa-IR" sz="2800" b="1" dirty="0" err="1" smtClean="0">
                <a:solidFill>
                  <a:prstClr val="black"/>
                </a:solidFill>
                <a:latin typeface="Times New Roman"/>
                <a:ea typeface="Times New Roman"/>
                <a:cs typeface="B Nazanin" panose="00000400000000000000" pitchFamily="2" charset="-78"/>
                <a:hlinkClick r:id="" action="ppaction://customshow?id=48&amp;return=true"/>
              </a:rPr>
              <a:t>ساکرال</a:t>
            </a:r>
            <a:r>
              <a:rPr lang="fa-IR" sz="2800" b="1" dirty="0" smtClean="0">
                <a:solidFill>
                  <a:prstClr val="black"/>
                </a:solidFill>
                <a:latin typeface="Times New Roman"/>
                <a:ea typeface="Times New Roman"/>
                <a:cs typeface="B Nazanin" panose="00000400000000000000" pitchFamily="2" charset="-78"/>
                <a:hlinkClick r:id="" action="ppaction://customshow?id=48&amp;return=true"/>
              </a:rPr>
              <a:t> </a:t>
            </a:r>
            <a:r>
              <a:rPr lang="fa-IR" sz="2800" dirty="0" smtClean="0">
                <a:solidFill>
                  <a:prstClr val="black"/>
                </a:solidFill>
                <a:latin typeface="Times New Roman"/>
                <a:ea typeface="Times New Roman"/>
                <a:cs typeface="B Nazanin" panose="00000400000000000000" pitchFamily="2" charset="-78"/>
              </a:rPr>
              <a:t>به  پشت </a:t>
            </a:r>
            <a:r>
              <a:rPr lang="fa-IR" sz="2800" dirty="0" err="1" smtClean="0">
                <a:solidFill>
                  <a:prstClr val="black"/>
                </a:solidFill>
                <a:latin typeface="Times New Roman"/>
                <a:ea typeface="Times New Roman"/>
                <a:cs typeface="B Nazanin" panose="00000400000000000000" pitchFamily="2" charset="-78"/>
              </a:rPr>
              <a:t>خوابيده</a:t>
            </a:r>
            <a:r>
              <a:rPr lang="fa-IR" sz="2800" dirty="0" smtClean="0">
                <a:solidFill>
                  <a:prstClr val="black"/>
                </a:solidFill>
                <a:latin typeface="Times New Roman"/>
                <a:ea typeface="Times New Roman"/>
                <a:cs typeface="B Nazanin" panose="00000400000000000000" pitchFamily="2" charset="-78"/>
              </a:rPr>
              <a:t> است.</a:t>
            </a:r>
          </a:p>
          <a:p>
            <a:pPr marL="342900" indent="-342900" algn="r" rtl="1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fa-IR" sz="2800" dirty="0" smtClean="0">
                <a:solidFill>
                  <a:prstClr val="black"/>
                </a:solidFill>
                <a:latin typeface="Times New Roman"/>
                <a:ea typeface="Times New Roman"/>
                <a:cs typeface="B Nazanin" panose="00000400000000000000" pitchFamily="2" charset="-78"/>
              </a:rPr>
              <a:t>تمام بدن </a:t>
            </a:r>
            <a:r>
              <a:rPr lang="fa-IR" sz="2800" dirty="0" err="1" smtClean="0">
                <a:solidFill>
                  <a:prstClr val="black"/>
                </a:solidFill>
                <a:latin typeface="Times New Roman"/>
                <a:ea typeface="Times New Roman"/>
                <a:cs typeface="B Nazanin" panose="00000400000000000000" pitchFamily="2" charset="-78"/>
              </a:rPr>
              <a:t>شيرخوار</a:t>
            </a:r>
            <a:r>
              <a:rPr lang="fa-IR" sz="2800" dirty="0" err="1">
                <a:solidFill>
                  <a:prstClr val="black"/>
                </a:solidFill>
                <a:latin typeface="Times New Roman"/>
                <a:ea typeface="Times New Roman"/>
                <a:cs typeface="B Nazanin" panose="00000400000000000000" pitchFamily="2" charset="-78"/>
              </a:rPr>
              <a:t>نیز</a:t>
            </a:r>
            <a:r>
              <a:rPr lang="fa-IR" sz="2800" dirty="0" smtClean="0">
                <a:solidFill>
                  <a:prstClr val="black"/>
                </a:solidFill>
                <a:latin typeface="Times New Roman"/>
                <a:ea typeface="Times New Roman"/>
                <a:cs typeface="B Nazanin" panose="00000400000000000000" pitchFamily="2" charset="-78"/>
              </a:rPr>
              <a:t> با کمک نیروی جاذبه بطور مایل و خوابیده به </a:t>
            </a:r>
            <a:r>
              <a:rPr lang="fa-IR" sz="2800" dirty="0">
                <a:solidFill>
                  <a:prstClr val="black"/>
                </a:solidFill>
                <a:latin typeface="Times New Roman"/>
                <a:ea typeface="Times New Roman"/>
                <a:cs typeface="B Nazanin" panose="00000400000000000000" pitchFamily="2" charset="-78"/>
              </a:rPr>
              <a:t>شکم</a:t>
            </a:r>
            <a:r>
              <a:rPr lang="fa-IR" sz="2800" dirty="0" smtClean="0">
                <a:solidFill>
                  <a:prstClr val="black"/>
                </a:solidFill>
                <a:latin typeface="Times New Roman"/>
                <a:ea typeface="Times New Roman"/>
                <a:cs typeface="B Nazanin" panose="00000400000000000000" pitchFamily="2" charset="-78"/>
              </a:rPr>
              <a:t> در تماس با شکم و قفسه سینه مادر است.</a:t>
            </a:r>
          </a:p>
          <a:p>
            <a:pPr marL="342900" indent="-342900" algn="r" rtl="1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fa-IR" sz="2800" dirty="0" smtClean="0">
                <a:solidFill>
                  <a:prstClr val="black"/>
                </a:solidFill>
                <a:latin typeface="Times New Roman"/>
                <a:ea typeface="Times New Roman"/>
                <a:cs typeface="B Nazanin" panose="00000400000000000000" pitchFamily="2" charset="-78"/>
              </a:rPr>
              <a:t>صورت </a:t>
            </a:r>
            <a:r>
              <a:rPr lang="fa-IR" sz="2800" dirty="0">
                <a:solidFill>
                  <a:prstClr val="black"/>
                </a:solidFill>
                <a:latin typeface="Times New Roman"/>
                <a:ea typeface="Times New Roman"/>
                <a:cs typeface="B Nazanin" panose="00000400000000000000" pitchFamily="2" charset="-78"/>
              </a:rPr>
              <a:t>شيرخوار </a:t>
            </a:r>
            <a:r>
              <a:rPr lang="fa-IR" sz="2800" dirty="0" smtClean="0">
                <a:solidFill>
                  <a:prstClr val="black"/>
                </a:solidFill>
                <a:latin typeface="Times New Roman"/>
                <a:ea typeface="Times New Roman"/>
                <a:cs typeface="B Nazanin" panose="00000400000000000000" pitchFamily="2" charset="-78"/>
              </a:rPr>
              <a:t>روی پستان و سرش کمی به طرف عقب متمايل می باشد.</a:t>
            </a:r>
          </a:p>
          <a:p>
            <a:pPr marL="342900" indent="-342900" algn="r" rtl="1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fa-IR" sz="2800" dirty="0" smtClean="0">
                <a:solidFill>
                  <a:prstClr val="black"/>
                </a:solidFill>
                <a:latin typeface="Times New Roman"/>
                <a:ea typeface="Times New Roman"/>
                <a:cs typeface="B Nazanin" panose="00000400000000000000" pitchFamily="2" charset="-78"/>
              </a:rPr>
              <a:t>مادر می تواند پشت ، پهلو و یا زیر با سن شیرخوار را </a:t>
            </a:r>
            <a:r>
              <a:rPr lang="fa-IR" sz="2800" dirty="0">
                <a:solidFill>
                  <a:prstClr val="black"/>
                </a:solidFill>
                <a:latin typeface="Times New Roman"/>
                <a:ea typeface="Times New Roman"/>
                <a:cs typeface="B Nazanin" panose="00000400000000000000" pitchFamily="2" charset="-78"/>
              </a:rPr>
              <a:t>با دستش </a:t>
            </a:r>
            <a:r>
              <a:rPr lang="fa-IR" sz="2800" dirty="0" smtClean="0">
                <a:solidFill>
                  <a:prstClr val="black"/>
                </a:solidFill>
                <a:latin typeface="Times New Roman"/>
                <a:ea typeface="Times New Roman"/>
                <a:cs typeface="B Nazanin" panose="00000400000000000000" pitchFamily="2" charset="-78"/>
              </a:rPr>
              <a:t>حمایت کند.</a:t>
            </a:r>
          </a:p>
        </p:txBody>
      </p:sp>
      <p:sp>
        <p:nvSpPr>
          <p:cNvPr id="12" name="Title 7"/>
          <p:cNvSpPr txBox="1">
            <a:spLocks/>
          </p:cNvSpPr>
          <p:nvPr/>
        </p:nvSpPr>
        <p:spPr>
          <a:xfrm>
            <a:off x="179512" y="629816"/>
            <a:ext cx="427100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 rtl="1" fontAlgn="auto">
              <a:spcAft>
                <a:spcPts val="0"/>
              </a:spcAft>
            </a:pPr>
            <a:r>
              <a:rPr lang="fa-IR" sz="3200" b="1" dirty="0" smtClean="0">
                <a:solidFill>
                  <a:srgbClr val="F79646">
                    <a:lumMod val="50000"/>
                  </a:srgbClr>
                </a:solidFill>
                <a:latin typeface="Calibri"/>
                <a:cs typeface="2  Kamran" pitchFamily="2" charset="-78"/>
              </a:rPr>
              <a:t>مایل خوابیده </a:t>
            </a:r>
            <a:r>
              <a:rPr lang="fa-IR" sz="3200" b="1" dirty="0">
                <a:solidFill>
                  <a:srgbClr val="F79646">
                    <a:lumMod val="50000"/>
                  </a:srgbClr>
                </a:solidFill>
                <a:latin typeface="Calibri"/>
                <a:cs typeface="2  Kamran" pitchFamily="2" charset="-78"/>
              </a:rPr>
              <a:t>به پشت</a:t>
            </a:r>
          </a:p>
          <a:p>
            <a:pPr algn="ctr" rtl="1" fontAlgn="auto">
              <a:spcAft>
                <a:spcPts val="0"/>
              </a:spcAft>
            </a:pPr>
            <a:r>
              <a:rPr lang="en-US" sz="3600" b="1" dirty="0" smtClean="0">
                <a:solidFill>
                  <a:srgbClr val="F79646">
                    <a:lumMod val="50000"/>
                  </a:srgbClr>
                </a:solidFill>
                <a:latin typeface="Calibri"/>
                <a:cs typeface="2  Kamran" pitchFamily="2" charset="-78"/>
              </a:rPr>
              <a:t>Biological nurturing</a:t>
            </a:r>
            <a:r>
              <a:rPr lang="fa-IR" sz="3600" b="1" dirty="0" smtClean="0">
                <a:solidFill>
                  <a:srgbClr val="F79646">
                    <a:lumMod val="50000"/>
                  </a:srgbClr>
                </a:solidFill>
                <a:latin typeface="Calibri"/>
                <a:cs typeface="2  Kamran" pitchFamily="2" charset="-78"/>
              </a:rPr>
              <a:t> </a:t>
            </a:r>
            <a:r>
              <a:rPr lang="en-US" sz="2800" b="1" dirty="0" smtClean="0">
                <a:solidFill>
                  <a:srgbClr val="F79646">
                    <a:lumMod val="50000"/>
                  </a:srgbClr>
                </a:solidFill>
                <a:latin typeface="Calibri"/>
                <a:cs typeface="2  Kamran" pitchFamily="2" charset="-78"/>
              </a:rPr>
              <a:t>(laidback Breastfeeding)</a:t>
            </a:r>
            <a:endParaRPr lang="en-US" sz="2800" b="1" dirty="0">
              <a:solidFill>
                <a:srgbClr val="F79646">
                  <a:lumMod val="50000"/>
                </a:srgbClr>
              </a:solidFill>
              <a:latin typeface="Calibri"/>
              <a:cs typeface="2  Kamran" pitchFamily="2" charset="-78"/>
            </a:endParaRPr>
          </a:p>
          <a:p>
            <a:pPr algn="ctr" rtl="1" fontAlgn="auto">
              <a:spcAft>
                <a:spcPts val="0"/>
              </a:spcAft>
            </a:pPr>
            <a:endParaRPr lang="en-US" sz="3200" b="1" dirty="0" smtClean="0">
              <a:solidFill>
                <a:srgbClr val="F79646">
                  <a:lumMod val="50000"/>
                </a:srgbClr>
              </a:solidFill>
              <a:latin typeface="Calibri"/>
              <a:cs typeface="2  Kamran" pitchFamily="2" charset="-78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89" b="4465"/>
          <a:stretch/>
        </p:blipFill>
        <p:spPr>
          <a:xfrm>
            <a:off x="971600" y="1842181"/>
            <a:ext cx="2808312" cy="436580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3"/>
          <a:stretch/>
        </p:blipFill>
        <p:spPr>
          <a:xfrm>
            <a:off x="969869" y="1808926"/>
            <a:ext cx="2810043" cy="439906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683568" y="6341258"/>
            <a:ext cx="806489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5125" lvl="0" indent="-255588" algn="r" rtl="1" eaLnBrk="0" hangingPunct="0">
              <a:spcBef>
                <a:spcPts val="400"/>
              </a:spcBef>
              <a:buClr>
                <a:srgbClr val="72A376"/>
              </a:buClr>
              <a:buSzPct val="68000"/>
              <a:buFont typeface="Wingdings 3" pitchFamily="18" charset="2"/>
              <a:buChar char=""/>
            </a:pPr>
            <a:r>
              <a:rPr lang="fa-IR" sz="2000" b="1" u="sng" dirty="0">
                <a:solidFill>
                  <a:srgbClr val="FF0000"/>
                </a:solidFill>
                <a:latin typeface="Lucida Sans Unicode"/>
                <a:cs typeface="B Nazanin" panose="00000400000000000000" pitchFamily="2" charset="-78"/>
              </a:rPr>
              <a:t>شیردهی در وضعیت </a:t>
            </a:r>
            <a:r>
              <a:rPr lang="fa-IR" sz="2000" b="1" u="sng" dirty="0" err="1">
                <a:solidFill>
                  <a:srgbClr val="FF0000"/>
                </a:solidFill>
                <a:latin typeface="Lucida Sans Unicode"/>
                <a:cs typeface="B Nazanin" panose="00000400000000000000" pitchFamily="2" charset="-78"/>
              </a:rPr>
              <a:t>بیولژیک</a:t>
            </a:r>
            <a:r>
              <a:rPr lang="fa-IR" sz="2000" b="1" u="sng" dirty="0">
                <a:solidFill>
                  <a:srgbClr val="FF0000"/>
                </a:solidFill>
                <a:latin typeface="Lucida Sans Unicode"/>
                <a:cs typeface="B Nazanin" panose="00000400000000000000" pitchFamily="2" charset="-78"/>
              </a:rPr>
              <a:t> </a:t>
            </a:r>
            <a:r>
              <a:rPr lang="fa-IR" sz="2000" b="1" dirty="0">
                <a:solidFill>
                  <a:srgbClr val="FF0000"/>
                </a:solidFill>
                <a:latin typeface="Lucida Sans Unicode"/>
                <a:cs typeface="B Nazanin" panose="00000400000000000000" pitchFamily="2" charset="-78"/>
              </a:rPr>
              <a:t>این امکان را می دهد که شیرخوار خودش پستان را بگیرد    </a:t>
            </a:r>
          </a:p>
        </p:txBody>
      </p:sp>
    </p:spTree>
    <p:extLst>
      <p:ext uri="{BB962C8B-B14F-4D97-AF65-F5344CB8AC3E}">
        <p14:creationId xmlns:p14="http://schemas.microsoft.com/office/powerpoint/2010/main" val="89000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biLevel thresh="7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3433" y="43175"/>
            <a:ext cx="2376264" cy="3296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57751">
            <a:off x="1156901" y="622620"/>
            <a:ext cx="3498989" cy="743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>
            <a:biLevel thresh="7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hotocopy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1" y="256892"/>
            <a:ext cx="3604248" cy="2956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8144" y="656138"/>
            <a:ext cx="3767172" cy="828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ight Arrow 1"/>
          <p:cNvSpPr/>
          <p:nvPr/>
        </p:nvSpPr>
        <p:spPr>
          <a:xfrm>
            <a:off x="3689178" y="1479049"/>
            <a:ext cx="1152128" cy="424945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8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76"/>
          <a:stretch/>
        </p:blipFill>
        <p:spPr bwMode="auto">
          <a:xfrm>
            <a:off x="213954" y="3488182"/>
            <a:ext cx="8605198" cy="318117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9948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76" y="4403706"/>
            <a:ext cx="4038600" cy="226565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-88851"/>
            <a:ext cx="3468926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9418" y="179065"/>
            <a:ext cx="4762500" cy="36099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4077072"/>
            <a:ext cx="3923607" cy="261850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92920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-36512" y="548680"/>
            <a:ext cx="4608512" cy="1143000"/>
          </a:xfrm>
        </p:spPr>
        <p:txBody>
          <a:bodyPr>
            <a:noAutofit/>
          </a:bodyPr>
          <a:lstStyle/>
          <a:p>
            <a:pPr rtl="1"/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cs typeface="2  Kamran" pitchFamily="2" charset="-78"/>
              </a:rPr>
              <a:t>Madonna or </a:t>
            </a: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  <a:cs typeface="2  Kamran" pitchFamily="2" charset="-78"/>
              </a:rPr>
              <a:t/>
            </a:r>
            <a:br>
              <a:rPr lang="en-US" sz="3200" b="1" dirty="0" smtClean="0">
                <a:solidFill>
                  <a:schemeClr val="accent6">
                    <a:lumMod val="50000"/>
                  </a:schemeClr>
                </a:solidFill>
                <a:cs typeface="2  Kamran" pitchFamily="2" charset="-78"/>
              </a:rPr>
            </a:b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  <a:cs typeface="2  Kamran" pitchFamily="2" charset="-78"/>
              </a:rPr>
              <a:t>cradle hold</a:t>
            </a:r>
            <a:r>
              <a:rPr lang="fa-IR" sz="3200" b="1" dirty="0" smtClean="0">
                <a:solidFill>
                  <a:schemeClr val="accent6">
                    <a:lumMod val="50000"/>
                  </a:schemeClr>
                </a:solidFill>
                <a:cs typeface="2  Kamran" pitchFamily="2" charset="-78"/>
              </a:rPr>
              <a:t/>
            </a:r>
            <a:br>
              <a:rPr lang="fa-IR" sz="3200" b="1" dirty="0" smtClean="0">
                <a:solidFill>
                  <a:schemeClr val="accent6">
                    <a:lumMod val="50000"/>
                  </a:schemeClr>
                </a:solidFill>
                <a:cs typeface="2  Kamran" pitchFamily="2" charset="-78"/>
              </a:rPr>
            </a:br>
            <a:r>
              <a:rPr lang="fa-IR" sz="3200" b="1" dirty="0" smtClean="0">
                <a:solidFill>
                  <a:schemeClr val="accent6">
                    <a:lumMod val="50000"/>
                  </a:schemeClr>
                </a:solidFill>
                <a:cs typeface="2  Kamran" pitchFamily="2" charset="-78"/>
              </a:rPr>
              <a:t>گهواره ای</a:t>
            </a:r>
            <a:endParaRPr lang="en-US" sz="3200" b="1" dirty="0">
              <a:solidFill>
                <a:schemeClr val="accent6">
                  <a:lumMod val="50000"/>
                </a:schemeClr>
              </a:solidFill>
              <a:cs typeface="2  Kamran" pitchFamily="2" charset="-78"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>
          <a:xfrm>
            <a:off x="4139952" y="620688"/>
            <a:ext cx="4685578" cy="5915055"/>
          </a:xfrm>
        </p:spPr>
        <p:txBody>
          <a:bodyPr>
            <a:noAutofit/>
          </a:bodyPr>
          <a:lstStyle/>
          <a:p>
            <a:pPr algn="r" rtl="1"/>
            <a:r>
              <a:rPr lang="fa-IR" sz="3200" dirty="0" smtClean="0">
                <a:latin typeface="Times New Roman"/>
                <a:ea typeface="Times New Roman"/>
                <a:cs typeface="B Nazanin" panose="00000400000000000000" pitchFamily="2" charset="-78"/>
              </a:rPr>
              <a:t>سر شيرخوار در خم آرنج و بالای ساعد و شانه و پشت شيرخوار نيز توسط بقیه ساعد دست مادر همان طرف </a:t>
            </a:r>
            <a:r>
              <a:rPr lang="fa-IR" sz="3200" dirty="0" err="1" smtClean="0">
                <a:latin typeface="Times New Roman"/>
                <a:ea typeface="Times New Roman"/>
                <a:cs typeface="B Nazanin" panose="00000400000000000000" pitchFamily="2" charset="-78"/>
              </a:rPr>
              <a:t>حمايت</a:t>
            </a:r>
            <a:r>
              <a:rPr lang="fa-IR" sz="3200" dirty="0" smtClean="0">
                <a:latin typeface="Times New Roman"/>
                <a:ea typeface="Times New Roman"/>
                <a:cs typeface="B Nazanin" panose="00000400000000000000" pitchFamily="2" charset="-78"/>
              </a:rPr>
              <a:t> می شود.</a:t>
            </a:r>
          </a:p>
          <a:p>
            <a:pPr algn="r" rtl="1"/>
            <a:r>
              <a:rPr lang="fa-IR" sz="3200" dirty="0" smtClean="0">
                <a:latin typeface="Times New Roman"/>
                <a:ea typeface="Times New Roman"/>
                <a:cs typeface="B Nazanin" panose="00000400000000000000" pitchFamily="2" charset="-78"/>
              </a:rPr>
              <a:t>صورت و بدن شيرخوار (</a:t>
            </a:r>
            <a:r>
              <a:rPr lang="fa-IR" sz="3200" dirty="0" smtClean="0">
                <a:cs typeface="B Nazanin" panose="00000400000000000000" pitchFamily="2" charset="-78"/>
              </a:rPr>
              <a:t>به پهلو) </a:t>
            </a:r>
            <a:r>
              <a:rPr lang="fa-IR" sz="3200" dirty="0" smtClean="0">
                <a:latin typeface="Times New Roman"/>
                <a:ea typeface="Times New Roman"/>
                <a:cs typeface="B Nazanin" panose="00000400000000000000" pitchFamily="2" charset="-78"/>
              </a:rPr>
              <a:t>رو به مادر است.</a:t>
            </a:r>
          </a:p>
          <a:p>
            <a:pPr algn="r" rtl="1"/>
            <a:r>
              <a:rPr lang="fa-IR" sz="3200" dirty="0" smtClean="0">
                <a:latin typeface="Times New Roman"/>
                <a:ea typeface="Times New Roman"/>
                <a:cs typeface="B Nazanin" panose="00000400000000000000" pitchFamily="2" charset="-78"/>
              </a:rPr>
              <a:t>دست زیرین شيرخوار در طرفی که شير می خورد درپهلوی مادر و يا به باسن وی تکيه دارد</a:t>
            </a:r>
          </a:p>
          <a:p>
            <a:pPr algn="r" rtl="1"/>
            <a:r>
              <a:rPr lang="fa-IR" sz="3200" dirty="0" smtClean="0">
                <a:cs typeface="B Nazanin" panose="00000400000000000000" pitchFamily="2" charset="-78"/>
              </a:rPr>
              <a:t>مادر می تواند با دست دیگرش پستانش را نگه دارد .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6200" y="76200"/>
            <a:ext cx="8991600" cy="670560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600">
              <a:solidFill>
                <a:prstClr val="white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1484784"/>
            <a:ext cx="3692842" cy="51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6329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15280" y="260648"/>
            <a:ext cx="4356720" cy="1143000"/>
          </a:xfrm>
        </p:spPr>
        <p:txBody>
          <a:bodyPr>
            <a:noAutofit/>
          </a:bodyPr>
          <a:lstStyle/>
          <a:p>
            <a:pPr rtl="1"/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cs typeface="2  Kamran" pitchFamily="2" charset="-78"/>
              </a:rPr>
              <a:t>Cross-cradle hold</a:t>
            </a:r>
            <a:r>
              <a:rPr lang="fa-IR" sz="3600" b="1" dirty="0" smtClean="0">
                <a:solidFill>
                  <a:schemeClr val="accent6">
                    <a:lumMod val="50000"/>
                  </a:schemeClr>
                </a:solidFill>
                <a:cs typeface="2  Kamran" pitchFamily="2" charset="-78"/>
              </a:rPr>
              <a:t/>
            </a:r>
            <a:br>
              <a:rPr lang="fa-IR" sz="3600" b="1" dirty="0" smtClean="0">
                <a:solidFill>
                  <a:schemeClr val="accent6">
                    <a:lumMod val="50000"/>
                  </a:schemeClr>
                </a:solidFill>
                <a:cs typeface="2  Kamran" pitchFamily="2" charset="-78"/>
              </a:rPr>
            </a:br>
            <a:r>
              <a:rPr lang="fa-IR" sz="3600" b="1" dirty="0" smtClean="0">
                <a:solidFill>
                  <a:schemeClr val="accent6">
                    <a:lumMod val="50000"/>
                  </a:schemeClr>
                </a:solidFill>
                <a:cs typeface="2  Kamran" pitchFamily="2" charset="-78"/>
              </a:rPr>
              <a:t>گهواره ای متقاطع</a:t>
            </a:r>
            <a:endParaRPr lang="en-US" sz="3600" b="1" dirty="0">
              <a:solidFill>
                <a:schemeClr val="accent6">
                  <a:lumMod val="50000"/>
                </a:schemeClr>
              </a:solidFill>
              <a:cs typeface="2  Kamran" pitchFamily="2" charset="-78"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>
          <a:xfrm>
            <a:off x="3995936" y="555049"/>
            <a:ext cx="4829791" cy="5610255"/>
          </a:xfrm>
        </p:spPr>
        <p:txBody>
          <a:bodyPr>
            <a:noAutofit/>
          </a:bodyPr>
          <a:lstStyle/>
          <a:p>
            <a:pPr lvl="0" algn="r" rtl="1"/>
            <a:r>
              <a:rPr lang="fa-IR" dirty="0" smtClean="0">
                <a:latin typeface="Times New Roman"/>
                <a:ea typeface="Times New Roman"/>
                <a:cs typeface="B Nazanin" panose="00000400000000000000" pitchFamily="2" charset="-78"/>
              </a:rPr>
              <a:t>قاعده گردن (از </a:t>
            </a:r>
            <a:r>
              <a:rPr lang="fa-IR" dirty="0" err="1" smtClean="0">
                <a:latin typeface="Times New Roman"/>
                <a:ea typeface="Times New Roman"/>
                <a:cs typeface="B Nazanin" panose="00000400000000000000" pitchFamily="2" charset="-78"/>
              </a:rPr>
              <a:t>زیرگوشها</a:t>
            </a:r>
            <a:r>
              <a:rPr lang="fa-IR" dirty="0" smtClean="0">
                <a:latin typeface="Times New Roman"/>
                <a:ea typeface="Times New Roman"/>
                <a:cs typeface="B Nazanin" panose="00000400000000000000" pitchFamily="2" charset="-78"/>
              </a:rPr>
              <a:t>)و قسمت فوقانی شانه شيرخوار با کف دست مادر و پشت شيرخوار با ساعد همان دست </a:t>
            </a:r>
            <a:r>
              <a:rPr lang="fa-IR" dirty="0" err="1" smtClean="0">
                <a:latin typeface="Times New Roman"/>
                <a:ea typeface="Times New Roman"/>
                <a:cs typeface="B Nazanin" panose="00000400000000000000" pitchFamily="2" charset="-78"/>
              </a:rPr>
              <a:t>حمايت</a:t>
            </a:r>
            <a:r>
              <a:rPr lang="fa-IR" dirty="0" smtClean="0">
                <a:latin typeface="Times New Roman"/>
                <a:ea typeface="Times New Roman"/>
                <a:cs typeface="B Nazanin" panose="00000400000000000000" pitchFamily="2" charset="-78"/>
              </a:rPr>
              <a:t> می شود.</a:t>
            </a:r>
          </a:p>
          <a:p>
            <a:pPr lvl="0" algn="r" rtl="1"/>
            <a:r>
              <a:rPr lang="fa-IR" dirty="0" smtClean="0">
                <a:latin typeface="Times New Roman"/>
                <a:ea typeface="Times New Roman"/>
                <a:cs typeface="B Nazanin" panose="00000400000000000000" pitchFamily="2" charset="-78"/>
              </a:rPr>
              <a:t>صورت و بدن شيرخوار (به پهلو) رو به مادر است.</a:t>
            </a:r>
          </a:p>
          <a:p>
            <a:pPr algn="r" rtl="1"/>
            <a:r>
              <a:rPr lang="fa-IR" dirty="0" smtClean="0">
                <a:latin typeface="Times New Roman"/>
                <a:ea typeface="Times New Roman"/>
                <a:cs typeface="B Nazanin" panose="00000400000000000000" pitchFamily="2" charset="-78"/>
              </a:rPr>
              <a:t>دست زیرین شيرخوار در طرفی که شير می خورد در پهلوی  مادر و يا به باسن وی تکيه دارد.</a:t>
            </a:r>
          </a:p>
          <a:p>
            <a:pPr algn="r" rtl="1"/>
            <a:r>
              <a:rPr lang="fa-IR" dirty="0" smtClean="0">
                <a:latin typeface="Times New Roman"/>
                <a:ea typeface="Times New Roman"/>
                <a:cs typeface="B Nazanin" panose="00000400000000000000" pitchFamily="2" charset="-78"/>
              </a:rPr>
              <a:t>مادر می تواند با دست طرفی که از پستان خود به شيرخوار شير می دهد براحتی پستانش را نگهدارد.</a:t>
            </a:r>
          </a:p>
          <a:p>
            <a:pPr algn="r" rtl="1">
              <a:buNone/>
            </a:pPr>
            <a:endParaRPr lang="fa-IR" dirty="0" smtClean="0">
              <a:latin typeface="Times New Roman"/>
              <a:ea typeface="Times New Roman"/>
              <a:cs typeface="B Nazanin" panose="00000400000000000000" pitchFamily="2" charset="-78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6200" y="76200"/>
            <a:ext cx="8991600" cy="670560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1" b="4671"/>
          <a:stretch/>
        </p:blipFill>
        <p:spPr>
          <a:xfrm>
            <a:off x="852439" y="1515064"/>
            <a:ext cx="2914246" cy="47222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55475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>
          <a:xfrm>
            <a:off x="5791200" y="609601"/>
            <a:ext cx="3200400" cy="5711092"/>
          </a:xfrm>
        </p:spPr>
        <p:txBody>
          <a:bodyPr>
            <a:normAutofit/>
          </a:bodyPr>
          <a:lstStyle/>
          <a:p>
            <a:pPr algn="r" rtl="1"/>
            <a:endParaRPr lang="fa-IR" dirty="0" smtClean="0">
              <a:latin typeface="Times New Roman"/>
              <a:ea typeface="Times New Roman"/>
              <a:cs typeface="2  Kamran" pitchFamily="2" charset="-78"/>
            </a:endParaRPr>
          </a:p>
          <a:p>
            <a:pPr algn="r" rtl="1"/>
            <a:endParaRPr lang="fa-IR" dirty="0" smtClean="0">
              <a:latin typeface="Times New Roman"/>
              <a:ea typeface="Times New Roman"/>
              <a:cs typeface="2  Kamran" pitchFamily="2" charset="-78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6200" y="76200"/>
            <a:ext cx="8991600" cy="670560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Title 7"/>
          <p:cNvSpPr>
            <a:spLocks noGrp="1"/>
          </p:cNvSpPr>
          <p:nvPr>
            <p:ph type="title"/>
          </p:nvPr>
        </p:nvSpPr>
        <p:spPr>
          <a:xfrm>
            <a:off x="179512" y="188640"/>
            <a:ext cx="4486138" cy="1584176"/>
          </a:xfrm>
        </p:spPr>
        <p:txBody>
          <a:bodyPr>
            <a:noAutofit/>
          </a:bodyPr>
          <a:lstStyle/>
          <a:p>
            <a:pPr rtl="1"/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cs typeface="2  Kamran" pitchFamily="2" charset="-78"/>
              </a:rPr>
              <a:t>Clutch, Under arm football </a:t>
            </a: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  <a:cs typeface="2  Kamran" pitchFamily="2" charset="-78"/>
              </a:rPr>
              <a:t>hold  </a:t>
            </a:r>
            <a:r>
              <a:rPr lang="fa-IR" sz="3200" b="1" dirty="0" smtClean="0">
                <a:solidFill>
                  <a:schemeClr val="accent6">
                    <a:lumMod val="50000"/>
                  </a:schemeClr>
                </a:solidFill>
                <a:cs typeface="2  Kamran" pitchFamily="2" charset="-78"/>
              </a:rPr>
              <a:t>  </a:t>
            </a:r>
            <a:r>
              <a:rPr lang="fa-IR" sz="3200" b="1" dirty="0" err="1" smtClean="0">
                <a:solidFill>
                  <a:schemeClr val="accent6">
                    <a:lumMod val="50000"/>
                  </a:schemeClr>
                </a:solidFill>
                <a:cs typeface="2  Kamran" pitchFamily="2" charset="-78"/>
              </a:rPr>
              <a:t>زير</a:t>
            </a:r>
            <a:r>
              <a:rPr lang="fa-IR" sz="3200" b="1" dirty="0" smtClean="0">
                <a:solidFill>
                  <a:schemeClr val="accent6">
                    <a:lumMod val="50000"/>
                  </a:schemeClr>
                </a:solidFill>
                <a:cs typeface="2  Kamran" pitchFamily="2" charset="-78"/>
              </a:rPr>
              <a:t> بغلی</a:t>
            </a:r>
            <a:endParaRPr lang="en-US" sz="3200" b="1" dirty="0">
              <a:solidFill>
                <a:schemeClr val="accent6">
                  <a:lumMod val="50000"/>
                </a:schemeClr>
              </a:solidFill>
              <a:cs typeface="2  Kamran" pitchFamily="2" charset="-78"/>
            </a:endParaRPr>
          </a:p>
        </p:txBody>
      </p:sp>
      <p:sp>
        <p:nvSpPr>
          <p:cNvPr id="14" name="Content Placeholder 8"/>
          <p:cNvSpPr txBox="1">
            <a:spLocks/>
          </p:cNvSpPr>
          <p:nvPr/>
        </p:nvSpPr>
        <p:spPr>
          <a:xfrm>
            <a:off x="4427984" y="742244"/>
            <a:ext cx="4320480" cy="571109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/>
          <a:p>
            <a:pPr marL="342900" indent="-342900" algn="r" rtl="1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fa-IR" sz="3200" dirty="0" smtClean="0">
                <a:solidFill>
                  <a:prstClr val="black"/>
                </a:solidFill>
                <a:latin typeface="Times New Roman"/>
                <a:ea typeface="Times New Roman"/>
                <a:cs typeface="B Nazanin" panose="00000400000000000000" pitchFamily="2" charset="-78"/>
              </a:rPr>
              <a:t>شيرخوار به روی بالش و خوابيده به پهلو یا به پشت و يا کمی رو به بالا (نيمه نشسته)در کنار و زير بغل مادر و در بین بازو و قفسه سینه وی قرارمي گيرد.</a:t>
            </a:r>
          </a:p>
          <a:p>
            <a:pPr marL="342900" indent="-342900" algn="r" rtl="1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fa-IR" sz="3200" dirty="0" smtClean="0">
                <a:solidFill>
                  <a:prstClr val="black"/>
                </a:solidFill>
                <a:latin typeface="Times New Roman"/>
                <a:ea typeface="Times New Roman"/>
                <a:cs typeface="B Nazanin" panose="00000400000000000000" pitchFamily="2" charset="-78"/>
              </a:rPr>
              <a:t>قاعده گردن و شانه شيرخوار با کف دست مادر و پشت شيرخوار با ساعد همان دست </a:t>
            </a:r>
            <a:r>
              <a:rPr lang="fa-IR" sz="3200" dirty="0" err="1" smtClean="0">
                <a:solidFill>
                  <a:prstClr val="black"/>
                </a:solidFill>
                <a:latin typeface="Times New Roman"/>
                <a:ea typeface="Times New Roman"/>
                <a:cs typeface="B Nazanin" panose="00000400000000000000" pitchFamily="2" charset="-78"/>
              </a:rPr>
              <a:t>حمايت</a:t>
            </a:r>
            <a:r>
              <a:rPr lang="fa-IR" sz="3200" dirty="0" smtClean="0">
                <a:solidFill>
                  <a:prstClr val="black"/>
                </a:solidFill>
                <a:latin typeface="Times New Roman"/>
                <a:ea typeface="Times New Roman"/>
                <a:cs typeface="B Nazanin" panose="00000400000000000000" pitchFamily="2" charset="-78"/>
              </a:rPr>
              <a:t> می شود.</a:t>
            </a:r>
          </a:p>
          <a:p>
            <a:pPr marL="342900" indent="-342900" algn="r" rtl="1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fa-IR" sz="3200" dirty="0" smtClean="0">
                <a:solidFill>
                  <a:prstClr val="black"/>
                </a:solidFill>
                <a:latin typeface="Times New Roman"/>
                <a:ea typeface="Times New Roman"/>
                <a:cs typeface="B Nazanin" panose="00000400000000000000" pitchFamily="2" charset="-78"/>
              </a:rPr>
              <a:t>مادر می تواند به راحتی با دست طرف مقابل پستانش را نگه دارد.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69968" y="6416675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96753"/>
            <a:ext cx="3672408" cy="5472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8759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76200" y="76200"/>
            <a:ext cx="8991600" cy="670560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Content Placeholder 8"/>
          <p:cNvSpPr txBox="1">
            <a:spLocks/>
          </p:cNvSpPr>
          <p:nvPr/>
        </p:nvSpPr>
        <p:spPr>
          <a:xfrm>
            <a:off x="4067945" y="433898"/>
            <a:ext cx="4780062" cy="63794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indent="-342900" algn="r" rtl="1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fa-IR" sz="2800" dirty="0" smtClean="0">
                <a:solidFill>
                  <a:prstClr val="black"/>
                </a:solidFill>
                <a:latin typeface="Times New Roman"/>
                <a:ea typeface="Times New Roman"/>
                <a:cs typeface="B Nazanin" panose="00000400000000000000" pitchFamily="2" charset="-78"/>
              </a:rPr>
              <a:t>مادر به پهلو خوابيده، سر و پشت و پای بالايی خود را بر بالش تکيه مي دهد.</a:t>
            </a:r>
          </a:p>
          <a:p>
            <a:pPr marL="342900" indent="-342900" algn="r" rtl="1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fa-IR" sz="2800" dirty="0" smtClean="0">
                <a:solidFill>
                  <a:prstClr val="black"/>
                </a:solidFill>
                <a:latin typeface="Times New Roman"/>
                <a:ea typeface="Times New Roman"/>
                <a:cs typeface="B Nazanin" panose="00000400000000000000" pitchFamily="2" charset="-78"/>
              </a:rPr>
              <a:t>بدن شيرخوار از پهلو رو به روی مادر است </a:t>
            </a:r>
            <a:r>
              <a:rPr lang="fa-IR" sz="2800" dirty="0" err="1" smtClean="0">
                <a:solidFill>
                  <a:prstClr val="black"/>
                </a:solidFill>
                <a:latin typeface="Times New Roman"/>
                <a:ea typeface="Times New Roman"/>
                <a:cs typeface="B Nazanin" panose="00000400000000000000" pitchFamily="2" charset="-78"/>
              </a:rPr>
              <a:t>بطوريکه</a:t>
            </a:r>
            <a:r>
              <a:rPr lang="fa-IR" sz="2800" dirty="0" smtClean="0">
                <a:solidFill>
                  <a:prstClr val="black"/>
                </a:solidFill>
                <a:latin typeface="Times New Roman"/>
                <a:ea typeface="Times New Roman"/>
                <a:cs typeface="B Nazanin" panose="00000400000000000000" pitchFamily="2" charset="-78"/>
              </a:rPr>
              <a:t> صورت وی رو به مادر و دهان او هم سطح با نوک پستان و سرش کمی به طرف عقب متمايل می باشد.</a:t>
            </a:r>
          </a:p>
          <a:p>
            <a:pPr marL="342900" indent="-342900" algn="r" rtl="1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fa-IR" sz="2800" dirty="0" smtClean="0">
                <a:solidFill>
                  <a:prstClr val="black"/>
                </a:solidFill>
                <a:latin typeface="Times New Roman"/>
                <a:ea typeface="Times New Roman"/>
                <a:cs typeface="B Nazanin" panose="00000400000000000000" pitchFamily="2" charset="-78"/>
              </a:rPr>
              <a:t>سر شيرخوار می تواند بر روی بستر و يا ساعد و يا بازوی مادر قرار بگيرد.</a:t>
            </a:r>
          </a:p>
          <a:p>
            <a:pPr marL="342900" indent="-342900" algn="r" rtl="1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fa-IR" sz="2800" dirty="0" smtClean="0">
                <a:solidFill>
                  <a:prstClr val="black"/>
                </a:solidFill>
                <a:latin typeface="Times New Roman"/>
                <a:ea typeface="Times New Roman"/>
                <a:cs typeface="B Nazanin" panose="00000400000000000000" pitchFamily="2" charset="-78"/>
              </a:rPr>
              <a:t>پشت شيرخوار توسط ساعد دست فوقانی مادر ويا بالش  و یا ساعد همان دست (همراه </a:t>
            </a:r>
            <a:r>
              <a:rPr lang="fa-IR" sz="2800" dirty="0" err="1" smtClean="0">
                <a:solidFill>
                  <a:prstClr val="black"/>
                </a:solidFill>
                <a:latin typeface="Times New Roman"/>
                <a:ea typeface="Times New Roman"/>
                <a:cs typeface="B Nazanin" panose="00000400000000000000" pitchFamily="2" charset="-78"/>
              </a:rPr>
              <a:t>نگهداشتن</a:t>
            </a:r>
            <a:r>
              <a:rPr lang="fa-IR" sz="2800" dirty="0" smtClean="0">
                <a:solidFill>
                  <a:prstClr val="black"/>
                </a:solidFill>
                <a:latin typeface="Times New Roman"/>
                <a:ea typeface="Times New Roman"/>
                <a:cs typeface="B Nazanin" panose="00000400000000000000" pitchFamily="2" charset="-78"/>
              </a:rPr>
              <a:t> پستان با دست فوقانی) </a:t>
            </a:r>
            <a:r>
              <a:rPr lang="fa-IR" sz="2800" dirty="0" err="1" smtClean="0">
                <a:solidFill>
                  <a:prstClr val="black"/>
                </a:solidFill>
                <a:latin typeface="Times New Roman"/>
                <a:ea typeface="Times New Roman"/>
                <a:cs typeface="B Nazanin" panose="00000400000000000000" pitchFamily="2" charset="-78"/>
              </a:rPr>
              <a:t>حمايت</a:t>
            </a:r>
            <a:r>
              <a:rPr lang="fa-IR" sz="2800" dirty="0" smtClean="0">
                <a:solidFill>
                  <a:prstClr val="black"/>
                </a:solidFill>
                <a:latin typeface="Times New Roman"/>
                <a:ea typeface="Times New Roman"/>
                <a:cs typeface="B Nazanin" panose="00000400000000000000" pitchFamily="2" charset="-78"/>
              </a:rPr>
              <a:t> می شود.</a:t>
            </a:r>
          </a:p>
          <a:p>
            <a:pPr marL="342900" indent="-342900" algn="r" rtl="1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</a:pPr>
            <a:endParaRPr lang="fa-IR" sz="2800" dirty="0" smtClean="0">
              <a:solidFill>
                <a:prstClr val="black"/>
              </a:solidFill>
              <a:latin typeface="Times New Roman"/>
              <a:ea typeface="Times New Roman"/>
              <a:cs typeface="B Nazanin" panose="00000400000000000000" pitchFamily="2" charset="-78"/>
            </a:endParaRPr>
          </a:p>
        </p:txBody>
      </p:sp>
      <p:sp>
        <p:nvSpPr>
          <p:cNvPr id="12" name="Title 7"/>
          <p:cNvSpPr txBox="1">
            <a:spLocks/>
          </p:cNvSpPr>
          <p:nvPr/>
        </p:nvSpPr>
        <p:spPr>
          <a:xfrm>
            <a:off x="127856" y="548680"/>
            <a:ext cx="415327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 rtl="1" fontAlgn="auto">
              <a:spcAft>
                <a:spcPts val="0"/>
              </a:spcAft>
            </a:pPr>
            <a:r>
              <a:rPr lang="en-US" sz="3600" b="1" dirty="0" smtClean="0">
                <a:solidFill>
                  <a:srgbClr val="F79646">
                    <a:lumMod val="50000"/>
                  </a:srgbClr>
                </a:solidFill>
                <a:latin typeface="Calibri"/>
                <a:cs typeface="2  Kamran" pitchFamily="2" charset="-78"/>
              </a:rPr>
              <a:t>Side Lying </a:t>
            </a:r>
          </a:p>
          <a:p>
            <a:pPr algn="ctr" rtl="1" fontAlgn="auto">
              <a:spcAft>
                <a:spcPts val="0"/>
              </a:spcAft>
            </a:pPr>
            <a:r>
              <a:rPr lang="fa-IR" sz="3600" b="1" dirty="0" smtClean="0">
                <a:solidFill>
                  <a:srgbClr val="F79646">
                    <a:lumMod val="50000"/>
                  </a:srgbClr>
                </a:solidFill>
                <a:latin typeface="Calibri"/>
                <a:cs typeface="2  Kamran" pitchFamily="2" charset="-78"/>
              </a:rPr>
              <a:t>خوابیده به پهلو </a:t>
            </a:r>
            <a:endParaRPr lang="en-US" sz="3600" b="1" dirty="0">
              <a:solidFill>
                <a:srgbClr val="F79646">
                  <a:lumMod val="50000"/>
                </a:srgbClr>
              </a:solidFill>
              <a:latin typeface="Calibri"/>
              <a:cs typeface="2  Kamran" pitchFamily="2" charset="-78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64" t="16899" r="12705" b="26291"/>
          <a:stretch/>
        </p:blipFill>
        <p:spPr bwMode="auto">
          <a:xfrm flipH="1">
            <a:off x="518062" y="1988840"/>
            <a:ext cx="3195794" cy="162494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05"/>
          <a:stretch/>
        </p:blipFill>
        <p:spPr>
          <a:xfrm>
            <a:off x="518062" y="4077072"/>
            <a:ext cx="3167540" cy="172819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9" t="13231" r="11267" b="-2800"/>
          <a:stretch/>
        </p:blipFill>
        <p:spPr>
          <a:xfrm>
            <a:off x="518062" y="4032501"/>
            <a:ext cx="3195794" cy="185447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39841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A915E6-25D4-4478-83EA-8A1184D8A544}" type="slidenum">
              <a:rPr lang="fa-IR" smtClean="0"/>
              <a:pPr>
                <a:defRPr/>
              </a:pPr>
              <a:t>5</a:t>
            </a:fld>
            <a:endParaRPr lang="fa-IR" dirty="0"/>
          </a:p>
        </p:txBody>
      </p:sp>
      <p:grpSp>
        <p:nvGrpSpPr>
          <p:cNvPr id="5" name="Group 4"/>
          <p:cNvGrpSpPr/>
          <p:nvPr/>
        </p:nvGrpSpPr>
        <p:grpSpPr>
          <a:xfrm>
            <a:off x="397398" y="214407"/>
            <a:ext cx="8231810" cy="1654325"/>
            <a:chOff x="-57995" y="-1284"/>
            <a:chExt cx="8231810" cy="1144044"/>
          </a:xfrm>
        </p:grpSpPr>
        <p:sp>
          <p:nvSpPr>
            <p:cNvPr id="6" name="Rounded Rectangle 5"/>
            <p:cNvSpPr/>
            <p:nvPr/>
          </p:nvSpPr>
          <p:spPr>
            <a:xfrm>
              <a:off x="-57995" y="-1284"/>
              <a:ext cx="8229600" cy="1142760"/>
            </a:xfrm>
            <a:prstGeom prst="roundRect">
              <a:avLst/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Rounded Rectangle 4"/>
            <p:cNvSpPr/>
            <p:nvPr/>
          </p:nvSpPr>
          <p:spPr>
            <a:xfrm>
              <a:off x="55785" y="55785"/>
              <a:ext cx="8118030" cy="108697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7640" tIns="167640" rIns="167640" bIns="167640" numCol="1" spcCol="1270" anchor="ctr" anchorCtr="0">
              <a:noAutofit/>
            </a:bodyPr>
            <a:lstStyle/>
            <a:p>
              <a:pPr lvl="0" algn="ctr" defTabSz="1955800" rtl="1">
                <a:lnSpc>
                  <a:spcPct val="90000"/>
                </a:lnSpc>
                <a:spcAft>
                  <a:spcPct val="35000"/>
                </a:spcAft>
              </a:pPr>
              <a:r>
                <a:rPr lang="fa-IR" sz="3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B Nazanin" panose="00000400000000000000" pitchFamily="2" charset="-78"/>
                </a:rPr>
                <a:t>نمونه </a:t>
              </a:r>
              <a:r>
                <a:rPr lang="fa-IR" sz="32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B Nazanin" panose="00000400000000000000" pitchFamily="2" charset="-78"/>
                </a:rPr>
                <a:t>آموزش بیمارستانی برای گرفتن پستان ، ولیکن شیرخواری ممکن است قادر به ادامه </a:t>
              </a:r>
              <a:r>
                <a:rPr lang="en-US" sz="32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B Nazanin" panose="00000400000000000000" pitchFamily="2" charset="-78"/>
                </a:rPr>
                <a:t>Latch_on</a:t>
              </a:r>
              <a:r>
                <a:rPr lang="fa-IR" sz="32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B Nazanin" panose="00000400000000000000" pitchFamily="2" charset="-78"/>
                </a:rPr>
                <a:t> بیشتر از یک دقیقه نباشد</a:t>
              </a:r>
              <a:endParaRPr lang="fa-I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endParaRPr>
            </a:p>
          </p:txBody>
        </p:sp>
      </p:grp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20" t="15260" r="27932" b="-1766"/>
          <a:stretch/>
        </p:blipFill>
        <p:spPr bwMode="auto">
          <a:xfrm>
            <a:off x="539552" y="2346007"/>
            <a:ext cx="3600857" cy="353126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62" r="44240" b="24616"/>
          <a:stretch/>
        </p:blipFill>
        <p:spPr bwMode="auto">
          <a:xfrm>
            <a:off x="5148064" y="2338729"/>
            <a:ext cx="3580129" cy="353854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Left Arrow 1"/>
          <p:cNvSpPr/>
          <p:nvPr/>
        </p:nvSpPr>
        <p:spPr>
          <a:xfrm>
            <a:off x="4283968" y="3760587"/>
            <a:ext cx="707874" cy="532509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932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76200" y="76200"/>
            <a:ext cx="8991600" cy="670560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Content Placeholder 8"/>
          <p:cNvSpPr txBox="1">
            <a:spLocks/>
          </p:cNvSpPr>
          <p:nvPr/>
        </p:nvSpPr>
        <p:spPr>
          <a:xfrm>
            <a:off x="4307610" y="402322"/>
            <a:ext cx="4540115" cy="63794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indent="-342900" algn="r" rtl="1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fa-IR" sz="2800" dirty="0" smtClean="0">
                <a:solidFill>
                  <a:prstClr val="black"/>
                </a:solidFill>
                <a:latin typeface="Times New Roman"/>
                <a:ea typeface="Times New Roman"/>
                <a:cs typeface="B Nazanin" panose="00000400000000000000" pitchFamily="2" charset="-78"/>
              </a:rPr>
              <a:t>مادر به پشت </a:t>
            </a:r>
            <a:r>
              <a:rPr lang="fa-IR" sz="2800" dirty="0" err="1" smtClean="0">
                <a:solidFill>
                  <a:prstClr val="black"/>
                </a:solidFill>
                <a:latin typeface="Times New Roman"/>
                <a:ea typeface="Times New Roman"/>
                <a:cs typeface="B Nazanin" panose="00000400000000000000" pitchFamily="2" charset="-78"/>
              </a:rPr>
              <a:t>خوابيده</a:t>
            </a:r>
            <a:r>
              <a:rPr lang="fa-IR" sz="2800" dirty="0" smtClean="0">
                <a:solidFill>
                  <a:prstClr val="black"/>
                </a:solidFill>
                <a:latin typeface="Times New Roman"/>
                <a:ea typeface="Times New Roman"/>
                <a:cs typeface="B Nazanin" panose="00000400000000000000" pitchFamily="2" charset="-78"/>
              </a:rPr>
              <a:t>، سر و شانه </a:t>
            </a:r>
            <a:r>
              <a:rPr lang="fa-IR" sz="2800" dirty="0" err="1" smtClean="0">
                <a:solidFill>
                  <a:prstClr val="black"/>
                </a:solidFill>
                <a:latin typeface="Times New Roman"/>
                <a:ea typeface="Times New Roman"/>
                <a:cs typeface="B Nazanin" panose="00000400000000000000" pitchFamily="2" charset="-78"/>
              </a:rPr>
              <a:t>هایش</a:t>
            </a:r>
            <a:r>
              <a:rPr lang="fa-IR" sz="2800" dirty="0" smtClean="0">
                <a:solidFill>
                  <a:prstClr val="black"/>
                </a:solidFill>
                <a:latin typeface="Times New Roman"/>
                <a:ea typeface="Times New Roman"/>
                <a:cs typeface="B Nazanin" panose="00000400000000000000" pitchFamily="2" charset="-78"/>
              </a:rPr>
              <a:t>  کمی بالاتر از شکمش بر بالش تکيه مي دهد.</a:t>
            </a:r>
          </a:p>
          <a:p>
            <a:pPr marL="342900" indent="-342900" algn="r" rtl="1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fa-IR" sz="2800" dirty="0" smtClean="0">
                <a:solidFill>
                  <a:prstClr val="black"/>
                </a:solidFill>
                <a:latin typeface="Times New Roman"/>
                <a:ea typeface="Times New Roman"/>
                <a:cs typeface="B Nazanin" panose="00000400000000000000" pitchFamily="2" charset="-78"/>
              </a:rPr>
              <a:t>بدن شيرخوار شکم به شکم روی مادر است </a:t>
            </a:r>
            <a:r>
              <a:rPr lang="fa-IR" sz="2800" dirty="0" err="1" smtClean="0">
                <a:solidFill>
                  <a:prstClr val="black"/>
                </a:solidFill>
                <a:latin typeface="Times New Roman"/>
                <a:ea typeface="Times New Roman"/>
                <a:cs typeface="B Nazanin" panose="00000400000000000000" pitchFamily="2" charset="-78"/>
              </a:rPr>
              <a:t>بطوريکه</a:t>
            </a:r>
            <a:r>
              <a:rPr lang="fa-IR" sz="2800" dirty="0" smtClean="0">
                <a:solidFill>
                  <a:prstClr val="black"/>
                </a:solidFill>
                <a:latin typeface="Times New Roman"/>
                <a:ea typeface="Times New Roman"/>
                <a:cs typeface="B Nazanin" panose="00000400000000000000" pitchFamily="2" charset="-78"/>
              </a:rPr>
              <a:t> صورت وی روی پستان و سرش کمی به طرف عقب متمايل می باشد.</a:t>
            </a:r>
          </a:p>
          <a:p>
            <a:pPr marL="342900" indent="-342900" algn="r" rtl="1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fa-IR" sz="2800" dirty="0" smtClean="0">
                <a:solidFill>
                  <a:prstClr val="black"/>
                </a:solidFill>
                <a:latin typeface="Times New Roman"/>
                <a:ea typeface="Times New Roman"/>
                <a:cs typeface="B Nazanin" panose="00000400000000000000" pitchFamily="2" charset="-78"/>
              </a:rPr>
              <a:t>پیشانی شيرخوار می تواند توسط قائده کف دست مادر </a:t>
            </a:r>
            <a:r>
              <a:rPr lang="fa-IR" sz="2800" dirty="0" err="1" smtClean="0">
                <a:solidFill>
                  <a:prstClr val="black"/>
                </a:solidFill>
                <a:latin typeface="Times New Roman"/>
                <a:ea typeface="Times New Roman"/>
                <a:cs typeface="B Nazanin" panose="00000400000000000000" pitchFamily="2" charset="-78"/>
              </a:rPr>
              <a:t>نگهداشه</a:t>
            </a:r>
            <a:r>
              <a:rPr lang="fa-IR" sz="2800" dirty="0" smtClean="0">
                <a:solidFill>
                  <a:prstClr val="black"/>
                </a:solidFill>
                <a:latin typeface="Times New Roman"/>
                <a:ea typeface="Times New Roman"/>
                <a:cs typeface="B Nazanin" panose="00000400000000000000" pitchFamily="2" charset="-78"/>
              </a:rPr>
              <a:t> شود که سر شیرخوار به جلو نیفتد.</a:t>
            </a:r>
          </a:p>
          <a:p>
            <a:pPr marL="342900" indent="-342900" algn="r" rtl="1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fa-IR" sz="2800" dirty="0" smtClean="0">
                <a:solidFill>
                  <a:prstClr val="black"/>
                </a:solidFill>
                <a:latin typeface="Times New Roman"/>
                <a:ea typeface="Times New Roman"/>
                <a:cs typeface="B Nazanin" panose="00000400000000000000" pitchFamily="2" charset="-78"/>
              </a:rPr>
              <a:t>مادر می تواند با دستش  پشت و یا زیر با سن شیرخوار را حمایت کند. </a:t>
            </a:r>
            <a:endParaRPr lang="en-US" sz="2800" dirty="0" smtClean="0">
              <a:solidFill>
                <a:prstClr val="black"/>
              </a:solidFill>
              <a:latin typeface="Times New Roman"/>
              <a:ea typeface="Times New Roman"/>
              <a:cs typeface="B Nazanin" panose="00000400000000000000" pitchFamily="2" charset="-78"/>
            </a:endParaRPr>
          </a:p>
        </p:txBody>
      </p:sp>
      <p:sp>
        <p:nvSpPr>
          <p:cNvPr id="12" name="Title 7"/>
          <p:cNvSpPr txBox="1">
            <a:spLocks/>
          </p:cNvSpPr>
          <p:nvPr/>
        </p:nvSpPr>
        <p:spPr>
          <a:xfrm>
            <a:off x="152574" y="596799"/>
            <a:ext cx="415327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 rtl="1" fontAlgn="auto">
              <a:spcAft>
                <a:spcPts val="0"/>
              </a:spcAft>
            </a:pPr>
            <a:r>
              <a:rPr lang="fa-IR" sz="3200" b="1" dirty="0" smtClean="0">
                <a:solidFill>
                  <a:srgbClr val="F79646">
                    <a:lumMod val="50000"/>
                  </a:srgbClr>
                </a:solidFill>
                <a:latin typeface="Calibri"/>
                <a:cs typeface="2  Kamran" pitchFamily="2" charset="-78"/>
              </a:rPr>
              <a:t>خوابیده </a:t>
            </a:r>
            <a:r>
              <a:rPr lang="fa-IR" sz="3200" b="1" dirty="0">
                <a:solidFill>
                  <a:srgbClr val="F79646">
                    <a:lumMod val="50000"/>
                  </a:srgbClr>
                </a:solidFill>
                <a:latin typeface="Calibri"/>
                <a:cs typeface="2  Kamran" pitchFamily="2" charset="-78"/>
              </a:rPr>
              <a:t>به پشت</a:t>
            </a:r>
          </a:p>
          <a:p>
            <a:pPr algn="ctr" rtl="1" fontAlgn="auto">
              <a:spcAft>
                <a:spcPts val="0"/>
              </a:spcAft>
            </a:pPr>
            <a:r>
              <a:rPr lang="en-US" sz="3200" b="1" dirty="0" smtClean="0">
                <a:solidFill>
                  <a:srgbClr val="F79646">
                    <a:lumMod val="50000"/>
                  </a:srgbClr>
                </a:solidFill>
                <a:latin typeface="Calibri"/>
                <a:cs typeface="2  Kamran" pitchFamily="2" charset="-78"/>
              </a:rPr>
              <a:t>Australian or posture feeding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004" y="2315134"/>
            <a:ext cx="3960411" cy="222773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12089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962" y="1723147"/>
            <a:ext cx="2534273" cy="450537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Rectangle 10"/>
          <p:cNvSpPr/>
          <p:nvPr/>
        </p:nvSpPr>
        <p:spPr>
          <a:xfrm>
            <a:off x="76200" y="76200"/>
            <a:ext cx="8991600" cy="670560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Content Placeholder 8"/>
          <p:cNvSpPr txBox="1">
            <a:spLocks/>
          </p:cNvSpPr>
          <p:nvPr/>
        </p:nvSpPr>
        <p:spPr>
          <a:xfrm>
            <a:off x="4139952" y="332656"/>
            <a:ext cx="4670149" cy="52993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indent="-342900" algn="r" rtl="1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fa-IR" sz="3200" dirty="0" smtClean="0">
                <a:solidFill>
                  <a:prstClr val="black"/>
                </a:solidFill>
                <a:latin typeface="Times New Roman"/>
                <a:ea typeface="Times New Roman"/>
                <a:cs typeface="B Nazanin" panose="00000400000000000000" pitchFamily="2" charset="-78"/>
              </a:rPr>
              <a:t>مادر نشسته، شيرخوار نیز روبه </a:t>
            </a:r>
            <a:r>
              <a:rPr lang="fa-IR" sz="3200" dirty="0">
                <a:solidFill>
                  <a:prstClr val="black"/>
                </a:solidFill>
                <a:latin typeface="Times New Roman"/>
                <a:ea typeface="Times New Roman"/>
                <a:cs typeface="B Nazanin" panose="00000400000000000000" pitchFamily="2" charset="-78"/>
              </a:rPr>
              <a:t>رو </a:t>
            </a:r>
            <a:r>
              <a:rPr lang="fa-IR" sz="3200" dirty="0" smtClean="0">
                <a:solidFill>
                  <a:prstClr val="black"/>
                </a:solidFill>
                <a:latin typeface="Times New Roman"/>
                <a:ea typeface="Times New Roman"/>
                <a:cs typeface="B Nazanin" panose="00000400000000000000" pitchFamily="2" charset="-78"/>
              </a:rPr>
              <a:t>و روی </a:t>
            </a:r>
            <a:r>
              <a:rPr lang="fa-IR" sz="3200" dirty="0">
                <a:solidFill>
                  <a:prstClr val="black"/>
                </a:solidFill>
                <a:latin typeface="Times New Roman"/>
                <a:ea typeface="Times New Roman"/>
                <a:cs typeface="B Nazanin" panose="00000400000000000000" pitchFamily="2" charset="-78"/>
              </a:rPr>
              <a:t>ران  </a:t>
            </a:r>
            <a:r>
              <a:rPr lang="fa-IR" sz="3200" dirty="0" smtClean="0">
                <a:solidFill>
                  <a:prstClr val="black"/>
                </a:solidFill>
                <a:latin typeface="Times New Roman"/>
                <a:ea typeface="Times New Roman"/>
                <a:cs typeface="B Nazanin" panose="00000400000000000000" pitchFamily="2" charset="-78"/>
              </a:rPr>
              <a:t>مادر نشسته و صورتش رو به پستان و سرش کمی به طرف عقب متمايل می باشد.</a:t>
            </a:r>
          </a:p>
          <a:p>
            <a:pPr marL="342900" indent="-342900" algn="r" rtl="1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fa-IR" sz="3200" dirty="0" err="1" smtClean="0">
                <a:solidFill>
                  <a:prstClr val="black"/>
                </a:solidFill>
                <a:latin typeface="Times New Roman"/>
                <a:ea typeface="Times New Roman"/>
                <a:cs typeface="B Nazanin" panose="00000400000000000000" pitchFamily="2" charset="-78"/>
              </a:rPr>
              <a:t>باسن</a:t>
            </a:r>
            <a:r>
              <a:rPr lang="fa-IR" sz="3200" dirty="0" smtClean="0">
                <a:solidFill>
                  <a:prstClr val="black"/>
                </a:solidFill>
                <a:latin typeface="Times New Roman"/>
                <a:ea typeface="Times New Roman"/>
                <a:cs typeface="B Nazanin" panose="00000400000000000000" pitchFamily="2" charset="-78"/>
              </a:rPr>
              <a:t> شیرخوار روی ران مادر و پاهای شیرخوار می تواند در یکطرف و یا دو طرف ران مادر قرار بگیرد.</a:t>
            </a:r>
            <a:endParaRPr lang="en-US" sz="3200" dirty="0" smtClean="0">
              <a:solidFill>
                <a:prstClr val="black"/>
              </a:solidFill>
              <a:latin typeface="Times New Roman"/>
              <a:ea typeface="Times New Roman"/>
              <a:cs typeface="B Nazanin" panose="00000400000000000000" pitchFamily="2" charset="-78"/>
            </a:endParaRPr>
          </a:p>
          <a:p>
            <a:pPr marL="342900" indent="-342900" algn="r" rtl="1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fa-IR" sz="3200" dirty="0" smtClean="0">
                <a:solidFill>
                  <a:prstClr val="black"/>
                </a:solidFill>
                <a:latin typeface="Times New Roman"/>
                <a:ea typeface="Times New Roman"/>
                <a:cs typeface="B Nazanin" panose="00000400000000000000" pitchFamily="2" charset="-78"/>
              </a:rPr>
              <a:t>مادر می تواند با یک دستش پشت شیرخوار و با دست دیگرش پستان خود را حمایت کند.</a:t>
            </a:r>
          </a:p>
        </p:txBody>
      </p:sp>
      <p:sp>
        <p:nvSpPr>
          <p:cNvPr id="12" name="Title 7"/>
          <p:cNvSpPr txBox="1">
            <a:spLocks/>
          </p:cNvSpPr>
          <p:nvPr/>
        </p:nvSpPr>
        <p:spPr>
          <a:xfrm>
            <a:off x="261842" y="332656"/>
            <a:ext cx="415327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 rtl="1" fontAlgn="auto">
              <a:spcAft>
                <a:spcPts val="0"/>
              </a:spcAft>
            </a:pPr>
            <a:r>
              <a:rPr lang="fa-IR" sz="2800" b="1" dirty="0">
                <a:solidFill>
                  <a:srgbClr val="F79646">
                    <a:lumMod val="50000"/>
                  </a:srgbClr>
                </a:solidFill>
                <a:latin typeface="Calibri"/>
                <a:cs typeface="2  Kamran" pitchFamily="2" charset="-78"/>
              </a:rPr>
              <a:t>نشسته</a:t>
            </a:r>
          </a:p>
          <a:p>
            <a:pPr algn="ctr" rtl="1" fontAlgn="auto">
              <a:spcAft>
                <a:spcPts val="0"/>
              </a:spcAft>
            </a:pPr>
            <a:r>
              <a:rPr lang="fa-IR" sz="2800" b="1" dirty="0">
                <a:solidFill>
                  <a:srgbClr val="F79646">
                    <a:lumMod val="50000"/>
                  </a:srgbClr>
                </a:solidFill>
                <a:latin typeface="Calibri"/>
                <a:cs typeface="2  Kamran" pitchFamily="2" charset="-78"/>
              </a:rPr>
              <a:t>   </a:t>
            </a:r>
            <a:r>
              <a:rPr lang="en-US" sz="2800" b="1" dirty="0">
                <a:solidFill>
                  <a:srgbClr val="F79646">
                    <a:lumMod val="50000"/>
                  </a:srgbClr>
                </a:solidFill>
                <a:latin typeface="Calibri"/>
                <a:cs typeface="2  Kamran" pitchFamily="2" charset="-78"/>
              </a:rPr>
              <a:t>Upright posture </a:t>
            </a:r>
          </a:p>
          <a:p>
            <a:pPr algn="ctr" rtl="1" fontAlgn="auto">
              <a:spcAft>
                <a:spcPts val="0"/>
              </a:spcAft>
            </a:pPr>
            <a:r>
              <a:rPr lang="en-US" sz="2800" b="1" dirty="0">
                <a:solidFill>
                  <a:srgbClr val="F79646">
                    <a:lumMod val="50000"/>
                  </a:srgbClr>
                </a:solidFill>
                <a:latin typeface="Calibri"/>
                <a:cs typeface="2  Kamran" pitchFamily="2" charset="-78"/>
              </a:rPr>
              <a:t>(straddle, side sitting)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1" y="1679823"/>
            <a:ext cx="2558643" cy="454869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16472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41165370"/>
              </p:ext>
            </p:extLst>
          </p:nvPr>
        </p:nvGraphicFramePr>
        <p:xfrm>
          <a:off x="467543" y="1628800"/>
          <a:ext cx="8174771" cy="41764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4257"/>
                <a:gridCol w="4176464"/>
                <a:gridCol w="1694050"/>
              </a:tblGrid>
              <a:tr h="72008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3200" b="1" dirty="0" smtClean="0">
                          <a:cs typeface="B Nazanin" panose="00000400000000000000" pitchFamily="2" charset="-78"/>
                        </a:rPr>
                        <a:t>بیولوژیک</a:t>
                      </a:r>
                      <a:endParaRPr lang="en-US" sz="3200" b="1" dirty="0" smtClean="0">
                        <a:cs typeface="B Nazanin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fa-IR" sz="3200" dirty="0" smtClean="0">
                          <a:cs typeface="B Nazanin" panose="00000400000000000000" pitchFamily="2" charset="-78"/>
                        </a:rPr>
                        <a:t>مزایا</a:t>
                      </a:r>
                      <a:endParaRPr lang="en-US" sz="3200" dirty="0">
                        <a:cs typeface="B Nazanin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fa-IR" sz="3200" dirty="0" smtClean="0">
                          <a:cs typeface="B Nazanin" panose="00000400000000000000" pitchFamily="2" charset="-78"/>
                        </a:rPr>
                        <a:t>احتیاط/ معایب </a:t>
                      </a:r>
                      <a:r>
                        <a:rPr lang="en-US" sz="3200" baseline="0" dirty="0" smtClean="0">
                          <a:cs typeface="B Nazanin" panose="00000400000000000000" pitchFamily="2" charset="-78"/>
                        </a:rPr>
                        <a:t> </a:t>
                      </a:r>
                      <a:endParaRPr lang="en-US" sz="3200" dirty="0">
                        <a:cs typeface="B Nazanin" panose="00000400000000000000" pitchFamily="2" charset="-78"/>
                      </a:endParaRPr>
                    </a:p>
                  </a:txBody>
                  <a:tcPr/>
                </a:tc>
              </a:tr>
              <a:tr h="3109664">
                <a:tc>
                  <a:txBody>
                    <a:bodyPr/>
                    <a:lstStyle/>
                    <a:p>
                      <a:pPr algn="ctr" rtl="0"/>
                      <a:endParaRPr lang="en-US" sz="3200" b="1" dirty="0">
                        <a:cs typeface="B Nazanin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indent="-457200" algn="r" rtl="1">
                        <a:buFont typeface="Arial" panose="020B0604020202020204" pitchFamily="34" charset="0"/>
                        <a:buChar char="•"/>
                      </a:pPr>
                      <a:r>
                        <a:rPr lang="fa-IR" sz="2800" dirty="0" smtClean="0">
                          <a:cs typeface="B Nazanin" panose="00000400000000000000" pitchFamily="2" charset="-78"/>
                        </a:rPr>
                        <a:t>تشویق شیرخوار به طبیعی شیرخوردن غریزی </a:t>
                      </a:r>
                    </a:p>
                    <a:p>
                      <a:pPr marL="457200" indent="-457200" algn="r" rtl="1">
                        <a:buFont typeface="Arial" panose="020B0604020202020204" pitchFamily="34" charset="0"/>
                        <a:buChar char="•"/>
                      </a:pPr>
                      <a:r>
                        <a:rPr lang="fa-IR" sz="2800" dirty="0" smtClean="0">
                          <a:cs typeface="B Nazanin" panose="00000400000000000000" pitchFamily="2" charset="-78"/>
                        </a:rPr>
                        <a:t>در مادری که در </a:t>
                      </a:r>
                      <a:r>
                        <a:rPr lang="en-US" sz="2800" dirty="0" err="1" smtClean="0">
                          <a:cs typeface="B Nazanin" panose="00000400000000000000" pitchFamily="2" charset="-78"/>
                        </a:rPr>
                        <a:t>Latch_on</a:t>
                      </a:r>
                      <a:r>
                        <a:rPr lang="en-US" sz="2800" dirty="0" smtClean="0">
                          <a:cs typeface="B Nazanin" panose="00000400000000000000" pitchFamily="2" charset="-78"/>
                        </a:rPr>
                        <a:t> </a:t>
                      </a:r>
                      <a:r>
                        <a:rPr lang="fa-IR" sz="2800" dirty="0" smtClean="0">
                          <a:cs typeface="B Nazanin" panose="00000400000000000000" pitchFamily="2" charset="-78"/>
                        </a:rPr>
                        <a:t>اشکال دارد بخوبی موثر است</a:t>
                      </a:r>
                    </a:p>
                    <a:p>
                      <a:pPr marL="457200" indent="-457200" algn="r" rtl="1">
                        <a:buFont typeface="Arial" panose="020B0604020202020204" pitchFamily="34" charset="0"/>
                        <a:buChar char="•"/>
                      </a:pPr>
                      <a:r>
                        <a:rPr lang="fa-IR" sz="2800" dirty="0" smtClean="0">
                          <a:cs typeface="B Nazanin" panose="00000400000000000000" pitchFamily="2" charset="-78"/>
                        </a:rPr>
                        <a:t>تمامی بدن شیرخوار بدون به مادر چسبیده و نیاز به حمایت وزن وی نیست </a:t>
                      </a:r>
                      <a:endParaRPr lang="en-US" sz="2800" dirty="0">
                        <a:cs typeface="B Nazanin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indent="-457200" algn="r" rtl="1">
                        <a:buFont typeface="Arial" panose="020B0604020202020204" pitchFamily="34" charset="0"/>
                        <a:buChar char="•"/>
                      </a:pPr>
                      <a:r>
                        <a:rPr lang="fa-IR" sz="2800" dirty="0" smtClean="0">
                          <a:cs typeface="B Nazanin" panose="00000400000000000000" pitchFamily="2" charset="-78"/>
                        </a:rPr>
                        <a:t>مادر نگران افتادن شیرخوار</a:t>
                      </a:r>
                      <a:r>
                        <a:rPr lang="fa-IR" sz="2800" baseline="0" dirty="0" smtClean="0">
                          <a:cs typeface="B Nazanin" panose="00000400000000000000" pitchFamily="2" charset="-78"/>
                        </a:rPr>
                        <a:t> است </a:t>
                      </a:r>
                      <a:endParaRPr lang="en-US" sz="2800" dirty="0">
                        <a:cs typeface="B Nazanin" panose="00000400000000000000" pitchFamily="2" charset="-78"/>
                      </a:endParaRPr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5" name="Group 4"/>
          <p:cNvGrpSpPr/>
          <p:nvPr/>
        </p:nvGrpSpPr>
        <p:grpSpPr>
          <a:xfrm>
            <a:off x="467544" y="188640"/>
            <a:ext cx="8229600" cy="1140378"/>
            <a:chOff x="0" y="-72008"/>
            <a:chExt cx="8229600" cy="1140378"/>
          </a:xfrm>
        </p:grpSpPr>
        <p:sp>
          <p:nvSpPr>
            <p:cNvPr id="6" name="Rounded Rectangle 5"/>
            <p:cNvSpPr/>
            <p:nvPr/>
          </p:nvSpPr>
          <p:spPr>
            <a:xfrm>
              <a:off x="0" y="-72008"/>
              <a:ext cx="8229600" cy="1123200"/>
            </a:xfrm>
            <a:prstGeom prst="roundRect">
              <a:avLst/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Rounded Rectangle 4"/>
            <p:cNvSpPr/>
            <p:nvPr/>
          </p:nvSpPr>
          <p:spPr>
            <a:xfrm>
              <a:off x="54830" y="54830"/>
              <a:ext cx="8119940" cy="101354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0" tIns="152400" rIns="152400" bIns="152400" numCol="1" spcCol="1270" anchor="ctr" anchorCtr="0">
              <a:noAutofit/>
            </a:bodyPr>
            <a:lstStyle/>
            <a:p>
              <a:pPr algn="ctr" defTabSz="1778000" rtl="1">
                <a:lnSpc>
                  <a:spcPct val="90000"/>
                </a:lnSpc>
                <a:spcAft>
                  <a:spcPct val="35000"/>
                </a:spcAft>
              </a:pPr>
              <a:r>
                <a:rPr lang="fa-IR" sz="36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B Nazanin" panose="00000400000000000000" pitchFamily="2" charset="-78"/>
                </a:rPr>
                <a:t>اهم </a:t>
              </a:r>
              <a:r>
                <a:rPr lang="fa-IR" sz="3600" b="1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B Nazanin" panose="00000400000000000000" pitchFamily="2" charset="-78"/>
                </a:rPr>
                <a:t>مزایا و </a:t>
              </a:r>
              <a:r>
                <a:rPr lang="fa-IR" sz="36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B Nazanin" panose="00000400000000000000" pitchFamily="2" charset="-78"/>
                </a:rPr>
                <a:t>معایب </a:t>
              </a:r>
              <a:r>
                <a:rPr lang="fa-IR" sz="3600" b="1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B Nazanin" panose="00000400000000000000" pitchFamily="2" charset="-78"/>
                </a:rPr>
                <a:t>وضعیت </a:t>
              </a:r>
              <a:r>
                <a:rPr lang="fa-IR" sz="36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B Nazanin" panose="00000400000000000000" pitchFamily="2" charset="-78"/>
                </a:rPr>
                <a:t>های </a:t>
              </a:r>
              <a:r>
                <a:rPr lang="fa-IR" sz="3600" b="1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B Nazanin" panose="00000400000000000000" pitchFamily="2" charset="-78"/>
                </a:rPr>
                <a:t>اصلی </a:t>
              </a:r>
              <a:r>
                <a:rPr lang="fa-IR" sz="36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B Nazanin" panose="00000400000000000000" pitchFamily="2" charset="-78"/>
                </a:rPr>
                <a:t>شیردهی </a:t>
              </a: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A915E6-25D4-4478-83EA-8A1184D8A544}" type="slidenum">
              <a:rPr lang="fa-IR" smtClean="0">
                <a:solidFill>
                  <a:prstClr val="black"/>
                </a:solidFill>
              </a:rPr>
              <a:pPr>
                <a:defRPr/>
              </a:pPr>
              <a:t>52</a:t>
            </a:fld>
            <a:endParaRPr lang="fa-IR" dirty="0">
              <a:solidFill>
                <a:prstClr val="black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658" r="40155" b="5482"/>
          <a:stretch/>
        </p:blipFill>
        <p:spPr bwMode="auto">
          <a:xfrm>
            <a:off x="580337" y="3212976"/>
            <a:ext cx="2047447" cy="203323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8642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13896940"/>
              </p:ext>
            </p:extLst>
          </p:nvPr>
        </p:nvGraphicFramePr>
        <p:xfrm>
          <a:off x="467543" y="1628800"/>
          <a:ext cx="8174771" cy="4834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4257"/>
                <a:gridCol w="2376264"/>
                <a:gridCol w="3494250"/>
              </a:tblGrid>
              <a:tr h="72008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3200" b="1" dirty="0" smtClean="0">
                          <a:cs typeface="B Nazanin" panose="00000400000000000000" pitchFamily="2" charset="-78"/>
                        </a:rPr>
                        <a:t>گهواره ای</a:t>
                      </a:r>
                      <a:endParaRPr lang="en-US" sz="3200" b="1" dirty="0" smtClean="0">
                        <a:cs typeface="B Nazanin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fa-IR" sz="3200" dirty="0" smtClean="0">
                          <a:cs typeface="B Nazanin" panose="00000400000000000000" pitchFamily="2" charset="-78"/>
                        </a:rPr>
                        <a:t>مزایا</a:t>
                      </a:r>
                      <a:endParaRPr lang="en-US" sz="3200" dirty="0">
                        <a:cs typeface="B Nazanin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fa-IR" sz="3200" dirty="0" smtClean="0">
                          <a:cs typeface="B Nazanin" panose="00000400000000000000" pitchFamily="2" charset="-78"/>
                        </a:rPr>
                        <a:t>احتیاط/ معایب </a:t>
                      </a:r>
                      <a:r>
                        <a:rPr lang="en-US" sz="3200" baseline="0" dirty="0" smtClean="0">
                          <a:cs typeface="B Nazanin" panose="00000400000000000000" pitchFamily="2" charset="-78"/>
                        </a:rPr>
                        <a:t> </a:t>
                      </a:r>
                      <a:endParaRPr lang="en-US" sz="3200" dirty="0">
                        <a:cs typeface="B Nazanin" panose="00000400000000000000" pitchFamily="2" charset="-78"/>
                      </a:endParaRPr>
                    </a:p>
                  </a:txBody>
                  <a:tcPr/>
                </a:tc>
              </a:tr>
              <a:tr h="3384376">
                <a:tc>
                  <a:txBody>
                    <a:bodyPr/>
                    <a:lstStyle/>
                    <a:p>
                      <a:pPr algn="ctr" rtl="0"/>
                      <a:endParaRPr lang="en-US" sz="3200" b="1" dirty="0">
                        <a:cs typeface="B Nazanin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indent="-457200" algn="r" rtl="1">
                        <a:buFont typeface="Arial" panose="020B0604020202020204" pitchFamily="34" charset="0"/>
                        <a:buChar char="•"/>
                      </a:pPr>
                      <a:r>
                        <a:rPr lang="fa-IR" sz="2800" dirty="0" smtClean="0">
                          <a:cs typeface="B Nazanin" panose="00000400000000000000" pitchFamily="2" charset="-78"/>
                        </a:rPr>
                        <a:t>اغلب استفاده میشود</a:t>
                      </a:r>
                    </a:p>
                    <a:p>
                      <a:pPr marL="457200" indent="-457200" algn="r" rtl="1">
                        <a:buFont typeface="Arial" panose="020B0604020202020204" pitchFamily="34" charset="0"/>
                        <a:buChar char="•"/>
                      </a:pPr>
                      <a:r>
                        <a:rPr lang="fa-IR" sz="2800" dirty="0" smtClean="0">
                          <a:cs typeface="B Nazanin" panose="00000400000000000000" pitchFamily="2" charset="-78"/>
                        </a:rPr>
                        <a:t>مناسب در  تغذیه</a:t>
                      </a:r>
                      <a:r>
                        <a:rPr lang="fa-IR" sz="2800" baseline="0" dirty="0" smtClean="0">
                          <a:cs typeface="B Nazanin" panose="00000400000000000000" pitchFamily="2" charset="-78"/>
                        </a:rPr>
                        <a:t> طولانی و زمانی که  شیرخوار رشد  میکند</a:t>
                      </a:r>
                      <a:endParaRPr lang="en-US" sz="2800" dirty="0">
                        <a:cs typeface="B Nazanin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indent="-457200" algn="r" rtl="1">
                        <a:buFont typeface="Arial" panose="020B0604020202020204" pitchFamily="34" charset="0"/>
                        <a:buChar char="•"/>
                      </a:pPr>
                      <a:r>
                        <a:rPr lang="fa-IR" sz="2400" dirty="0" smtClean="0">
                          <a:cs typeface="B Nazanin" panose="00000400000000000000" pitchFamily="2" charset="-78"/>
                        </a:rPr>
                        <a:t>سر شیرخوار تکان می خورد و جابجا می شود</a:t>
                      </a:r>
                      <a:endParaRPr lang="en-US" sz="2400" baseline="0" dirty="0" smtClean="0">
                        <a:cs typeface="B Nazanin" panose="00000400000000000000" pitchFamily="2" charset="-78"/>
                      </a:endParaRPr>
                    </a:p>
                    <a:p>
                      <a:pPr marL="457200" indent="-457200" algn="r" rtl="1">
                        <a:buFont typeface="Arial" panose="020B0604020202020204" pitchFamily="34" charset="0"/>
                        <a:buChar char="•"/>
                      </a:pPr>
                      <a:r>
                        <a:rPr lang="fa-IR" sz="2400" dirty="0" smtClean="0">
                          <a:cs typeface="B Nazanin" panose="00000400000000000000" pitchFamily="2" charset="-78"/>
                        </a:rPr>
                        <a:t>کنترول سر</a:t>
                      </a:r>
                      <a:r>
                        <a:rPr lang="fa-IR" sz="2400" baseline="0" dirty="0" smtClean="0">
                          <a:cs typeface="B Nazanin" panose="00000400000000000000" pitchFamily="2" charset="-78"/>
                        </a:rPr>
                        <a:t> شیرخوار خوب نیست</a:t>
                      </a:r>
                      <a:endParaRPr lang="en-US" sz="2400" baseline="0" dirty="0" smtClean="0">
                        <a:cs typeface="B Nazanin" panose="00000400000000000000" pitchFamily="2" charset="-78"/>
                      </a:endParaRPr>
                    </a:p>
                    <a:p>
                      <a:pPr marL="457200" indent="-457200" algn="r" rtl="1">
                        <a:buFont typeface="Arial" panose="020B0604020202020204" pitchFamily="34" charset="0"/>
                        <a:buChar char="•"/>
                      </a:pPr>
                      <a:r>
                        <a:rPr lang="fa-IR" sz="2400" baseline="0" dirty="0" smtClean="0">
                          <a:cs typeface="B Nazanin" panose="00000400000000000000" pitchFamily="2" charset="-78"/>
                        </a:rPr>
                        <a:t>امکان فشار و راندن پستان </a:t>
                      </a:r>
                      <a:r>
                        <a:rPr lang="fa-IR" sz="2400" baseline="0" dirty="0" err="1" smtClean="0">
                          <a:cs typeface="B Nazanin" panose="00000400000000000000" pitchFamily="2" charset="-78"/>
                        </a:rPr>
                        <a:t>بطرف</a:t>
                      </a:r>
                      <a:r>
                        <a:rPr lang="fa-IR" sz="2400" baseline="0" dirty="0" smtClean="0">
                          <a:cs typeface="B Nazanin" panose="00000400000000000000" pitchFamily="2" charset="-78"/>
                        </a:rPr>
                        <a:t> پائین و اختلال در </a:t>
                      </a:r>
                      <a:r>
                        <a:rPr lang="en-US" sz="2400" baseline="0" dirty="0" err="1" smtClean="0">
                          <a:cs typeface="B Nazanin" panose="00000400000000000000" pitchFamily="2" charset="-78"/>
                        </a:rPr>
                        <a:t>Latch_on</a:t>
                      </a:r>
                      <a:r>
                        <a:rPr lang="en-US" sz="2400" baseline="0" dirty="0" smtClean="0">
                          <a:cs typeface="B Nazanin" panose="00000400000000000000" pitchFamily="2" charset="-78"/>
                        </a:rPr>
                        <a:t> </a:t>
                      </a:r>
                    </a:p>
                    <a:p>
                      <a:pPr marL="457200" indent="-457200" algn="r" rtl="1">
                        <a:buFont typeface="Arial" panose="020B0604020202020204" pitchFamily="34" charset="0"/>
                        <a:buChar char="•"/>
                      </a:pPr>
                      <a:r>
                        <a:rPr lang="fa-IR" sz="2400" dirty="0" smtClean="0">
                          <a:cs typeface="B Nazanin" panose="00000400000000000000" pitchFamily="2" charset="-78"/>
                        </a:rPr>
                        <a:t>امکان </a:t>
                      </a:r>
                      <a:r>
                        <a:rPr lang="fa-IR" sz="2400" dirty="0" err="1" smtClean="0">
                          <a:cs typeface="B Nazanin" panose="00000400000000000000" pitchFamily="2" charset="-78"/>
                        </a:rPr>
                        <a:t>بیشتردر</a:t>
                      </a:r>
                      <a:r>
                        <a:rPr lang="fa-IR" sz="2400" dirty="0" smtClean="0">
                          <a:cs typeface="B Nazanin" panose="00000400000000000000" pitchFamily="2" charset="-78"/>
                        </a:rPr>
                        <a:t> مکیدن</a:t>
                      </a:r>
                      <a:r>
                        <a:rPr lang="fa-IR" sz="2400" baseline="0" dirty="0" smtClean="0">
                          <a:cs typeface="B Nazanin" panose="00000400000000000000" pitchFamily="2" charset="-78"/>
                        </a:rPr>
                        <a:t> فقط نوک پستان</a:t>
                      </a:r>
                    </a:p>
                    <a:p>
                      <a:pPr marL="457200" indent="-457200" algn="r" rtl="1">
                        <a:buFont typeface="Arial" panose="020B0604020202020204" pitchFamily="34" charset="0"/>
                        <a:buChar char="•"/>
                      </a:pPr>
                      <a:r>
                        <a:rPr lang="fa-IR" sz="2400" baseline="0" dirty="0" smtClean="0">
                          <a:cs typeface="B Nazanin" panose="00000400000000000000" pitchFamily="2" charset="-78"/>
                        </a:rPr>
                        <a:t>توصیه به </a:t>
                      </a:r>
                      <a:r>
                        <a:rPr lang="fa-IR" sz="2400" baseline="0" dirty="0" err="1" smtClean="0">
                          <a:cs typeface="B Nazanin" panose="00000400000000000000" pitchFamily="2" charset="-78"/>
                        </a:rPr>
                        <a:t>سوئیچ</a:t>
                      </a:r>
                      <a:r>
                        <a:rPr lang="fa-IR" sz="2400" baseline="0" dirty="0" smtClean="0">
                          <a:cs typeface="B Nazanin" panose="00000400000000000000" pitchFamily="2" charset="-78"/>
                        </a:rPr>
                        <a:t> کردن از روش گهواره ی متقابل</a:t>
                      </a:r>
                      <a:endParaRPr lang="en-US" sz="2400" dirty="0">
                        <a:cs typeface="B Nazanin" panose="00000400000000000000" pitchFamily="2" charset="-78"/>
                      </a:endParaRPr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5" name="Group 4"/>
          <p:cNvGrpSpPr/>
          <p:nvPr/>
        </p:nvGrpSpPr>
        <p:grpSpPr>
          <a:xfrm>
            <a:off x="467544" y="188640"/>
            <a:ext cx="8229600" cy="1140378"/>
            <a:chOff x="0" y="-72008"/>
            <a:chExt cx="8229600" cy="1140378"/>
          </a:xfrm>
        </p:grpSpPr>
        <p:sp>
          <p:nvSpPr>
            <p:cNvPr id="6" name="Rounded Rectangle 5"/>
            <p:cNvSpPr/>
            <p:nvPr/>
          </p:nvSpPr>
          <p:spPr>
            <a:xfrm>
              <a:off x="0" y="-72008"/>
              <a:ext cx="8229600" cy="1123200"/>
            </a:xfrm>
            <a:prstGeom prst="roundRect">
              <a:avLst/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Rounded Rectangle 4"/>
            <p:cNvSpPr/>
            <p:nvPr/>
          </p:nvSpPr>
          <p:spPr>
            <a:xfrm>
              <a:off x="54830" y="54830"/>
              <a:ext cx="8119940" cy="101354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0" tIns="152400" rIns="152400" bIns="152400" numCol="1" spcCol="1270" anchor="ctr" anchorCtr="0">
              <a:noAutofit/>
            </a:bodyPr>
            <a:lstStyle/>
            <a:p>
              <a:pPr lvl="0" algn="ctr" defTabSz="1778000" rtl="1">
                <a:lnSpc>
                  <a:spcPct val="90000"/>
                </a:lnSpc>
                <a:spcAft>
                  <a:spcPct val="35000"/>
                </a:spcAft>
              </a:pPr>
              <a:r>
                <a:rPr lang="fa-IR" sz="3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B Nazanin" panose="00000400000000000000" pitchFamily="2" charset="-78"/>
                </a:rPr>
                <a:t>اهم </a:t>
              </a:r>
              <a:r>
                <a:rPr lang="fa-IR" sz="36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B Nazanin" panose="00000400000000000000" pitchFamily="2" charset="-78"/>
                </a:rPr>
                <a:t>مزایا و </a:t>
              </a:r>
              <a:r>
                <a:rPr lang="fa-IR" sz="3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B Nazanin" panose="00000400000000000000" pitchFamily="2" charset="-78"/>
                </a:rPr>
                <a:t>معایب </a:t>
              </a:r>
              <a:r>
                <a:rPr lang="fa-IR" sz="36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B Nazanin" panose="00000400000000000000" pitchFamily="2" charset="-78"/>
                </a:rPr>
                <a:t>وضعیت </a:t>
              </a:r>
              <a:r>
                <a:rPr lang="fa-IR" sz="3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B Nazanin" panose="00000400000000000000" pitchFamily="2" charset="-78"/>
                </a:rPr>
                <a:t>های </a:t>
              </a:r>
              <a:r>
                <a:rPr lang="fa-IR" sz="36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B Nazanin" panose="00000400000000000000" pitchFamily="2" charset="-78"/>
                </a:rPr>
                <a:t>اصلی </a:t>
              </a:r>
              <a:r>
                <a:rPr lang="fa-IR" sz="3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B Nazanin" panose="00000400000000000000" pitchFamily="2" charset="-78"/>
                </a:rPr>
                <a:t>شیردهی </a:t>
              </a: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A915E6-25D4-4478-83EA-8A1184D8A544}" type="slidenum">
              <a:rPr lang="fa-IR" smtClean="0"/>
              <a:pPr>
                <a:defRPr/>
              </a:pPr>
              <a:t>53</a:t>
            </a:fld>
            <a:endParaRPr lang="fa-I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90" r="6914"/>
          <a:stretch/>
        </p:blipFill>
        <p:spPr bwMode="auto">
          <a:xfrm>
            <a:off x="522374" y="3045547"/>
            <a:ext cx="2176137" cy="18956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5890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93192401"/>
              </p:ext>
            </p:extLst>
          </p:nvPr>
        </p:nvGraphicFramePr>
        <p:xfrm>
          <a:off x="313185" y="1556792"/>
          <a:ext cx="8579295" cy="41532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7669"/>
                <a:gridCol w="3995362"/>
                <a:gridCol w="2376264"/>
              </a:tblGrid>
              <a:tr h="648072">
                <a:tc>
                  <a:txBody>
                    <a:bodyPr/>
                    <a:lstStyle/>
                    <a:p>
                      <a:pPr algn="ctr" rtl="0"/>
                      <a:r>
                        <a:rPr lang="fa-IR" sz="2400" dirty="0" smtClean="0">
                          <a:cs typeface="B Nazanin" panose="00000400000000000000" pitchFamily="2" charset="-78"/>
                        </a:rPr>
                        <a:t>گهواره ای متقابل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fa-IR" sz="3200" dirty="0" smtClean="0">
                          <a:cs typeface="B Nazanin" panose="00000400000000000000" pitchFamily="2" charset="-78"/>
                        </a:rPr>
                        <a:t>مزایا</a:t>
                      </a:r>
                      <a:endParaRPr lang="en-US" sz="3200" dirty="0">
                        <a:cs typeface="B Nazanin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fa-IR" sz="3200" dirty="0" smtClean="0">
                          <a:cs typeface="B Nazanin" panose="00000400000000000000" pitchFamily="2" charset="-78"/>
                        </a:rPr>
                        <a:t> احتیاط/ معایب</a:t>
                      </a:r>
                      <a:r>
                        <a:rPr lang="en-US" sz="3200" baseline="0" dirty="0" smtClean="0">
                          <a:cs typeface="B Nazanin" panose="00000400000000000000" pitchFamily="2" charset="-78"/>
                        </a:rPr>
                        <a:t> </a:t>
                      </a:r>
                      <a:endParaRPr lang="en-US" sz="3200" dirty="0">
                        <a:cs typeface="B Nazanin" panose="00000400000000000000" pitchFamily="2" charset="-78"/>
                      </a:endParaRPr>
                    </a:p>
                  </a:txBody>
                  <a:tcPr/>
                </a:tc>
              </a:tr>
              <a:tr h="3279102">
                <a:tc>
                  <a:txBody>
                    <a:bodyPr/>
                    <a:lstStyle/>
                    <a:p>
                      <a:pPr algn="ctr" rtl="0"/>
                      <a:endParaRPr lang="en-US" sz="3200" b="1" dirty="0">
                        <a:cs typeface="B Nazanin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indent="-457200" algn="r" rtl="1">
                        <a:buFont typeface="Arial" panose="020B0604020202020204" pitchFamily="34" charset="0"/>
                        <a:buChar char="•"/>
                      </a:pPr>
                      <a:r>
                        <a:rPr lang="fa-IR" sz="2800" dirty="0" smtClean="0">
                          <a:cs typeface="B Nazanin" panose="00000400000000000000" pitchFamily="2" charset="-78"/>
                        </a:rPr>
                        <a:t>ایده آل برای اوائل شیردهی و آموزش شیردهی (چفت</a:t>
                      </a:r>
                      <a:r>
                        <a:rPr lang="fa-IR" sz="2800" baseline="0" dirty="0" smtClean="0">
                          <a:cs typeface="B Nazanin" panose="00000400000000000000" pitchFamily="2" charset="-78"/>
                        </a:rPr>
                        <a:t> شدن </a:t>
                      </a:r>
                      <a:r>
                        <a:rPr lang="fa-IR" sz="2800" baseline="0" dirty="0" err="1" smtClean="0">
                          <a:cs typeface="B Nazanin" panose="00000400000000000000" pitchFamily="2" charset="-78"/>
                        </a:rPr>
                        <a:t>غیرقرینه</a:t>
                      </a:r>
                      <a:r>
                        <a:rPr lang="fa-IR" sz="2800" baseline="0" dirty="0" smtClean="0">
                          <a:cs typeface="B Nazanin" panose="00000400000000000000" pitchFamily="2" charset="-78"/>
                        </a:rPr>
                        <a:t>)</a:t>
                      </a:r>
                      <a:endParaRPr lang="fa-IR" sz="2800" dirty="0" smtClean="0">
                        <a:cs typeface="B Nazanin" panose="00000400000000000000" pitchFamily="2" charset="-78"/>
                      </a:endParaRPr>
                    </a:p>
                    <a:p>
                      <a:pPr marL="457200" indent="-457200" algn="r" rtl="1">
                        <a:buFont typeface="Arial" panose="020B0604020202020204" pitchFamily="34" charset="0"/>
                        <a:buChar char="•"/>
                      </a:pPr>
                      <a:r>
                        <a:rPr lang="fa-IR" sz="2800" dirty="0" smtClean="0">
                          <a:cs typeface="B Nazanin" panose="00000400000000000000" pitchFamily="2" charset="-78"/>
                        </a:rPr>
                        <a:t>کنترول </a:t>
                      </a:r>
                      <a:r>
                        <a:rPr lang="fa-IR" sz="2800" dirty="0" err="1" smtClean="0">
                          <a:cs typeface="B Nazanin" panose="00000400000000000000" pitchFamily="2" charset="-78"/>
                        </a:rPr>
                        <a:t>سرشیرخوار</a:t>
                      </a:r>
                      <a:r>
                        <a:rPr lang="fa-IR" sz="2800" dirty="0" smtClean="0">
                          <a:cs typeface="B Nazanin" panose="00000400000000000000" pitchFamily="2" charset="-78"/>
                        </a:rPr>
                        <a:t> خوب است</a:t>
                      </a:r>
                    </a:p>
                    <a:p>
                      <a:pPr marL="457200" indent="-457200" algn="r" rtl="1">
                        <a:buFont typeface="Arial" panose="020B0604020202020204" pitchFamily="34" charset="0"/>
                        <a:buChar char="•"/>
                      </a:pPr>
                      <a:r>
                        <a:rPr lang="fa-IR" sz="2800" dirty="0" smtClean="0">
                          <a:cs typeface="B Nazanin" panose="00000400000000000000" pitchFamily="2" charset="-78"/>
                        </a:rPr>
                        <a:t>آوردن</a:t>
                      </a:r>
                      <a:r>
                        <a:rPr lang="fa-IR" sz="2800" baseline="0" dirty="0" smtClean="0">
                          <a:cs typeface="B Nazanin" panose="00000400000000000000" pitchFamily="2" charset="-78"/>
                        </a:rPr>
                        <a:t> سر شیرخوار به طرف پستان به منظور گرفتن آن </a:t>
                      </a:r>
                      <a:r>
                        <a:rPr lang="en-US" sz="2800" baseline="0" dirty="0" smtClean="0">
                          <a:cs typeface="B Nazanin" panose="00000400000000000000" pitchFamily="2" charset="-78"/>
                        </a:rPr>
                        <a:t>(Latch-on)</a:t>
                      </a:r>
                      <a:r>
                        <a:rPr lang="fa-IR" sz="2800" baseline="0" dirty="0" smtClean="0">
                          <a:cs typeface="B Nazanin" panose="00000400000000000000" pitchFamily="2" charset="-78"/>
                        </a:rPr>
                        <a:t>آسان و خوب است</a:t>
                      </a:r>
                      <a:endParaRPr lang="en-US" sz="2800" dirty="0">
                        <a:cs typeface="B Nazanin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indent="-457200" algn="r" rtl="1">
                        <a:buFont typeface="Arial" panose="020B0604020202020204" pitchFamily="34" charset="0"/>
                        <a:buChar char="•"/>
                      </a:pPr>
                      <a:r>
                        <a:rPr lang="fa-IR" sz="2800" dirty="0" smtClean="0">
                          <a:cs typeface="B Nazanin" panose="00000400000000000000" pitchFamily="2" charset="-78"/>
                        </a:rPr>
                        <a:t>مادران کمتر با این روش آشنا هستند</a:t>
                      </a:r>
                      <a:endParaRPr lang="en-US" sz="2800" dirty="0" smtClean="0">
                        <a:cs typeface="B Nazanin" panose="00000400000000000000" pitchFamily="2" charset="-78"/>
                      </a:endParaRPr>
                    </a:p>
                    <a:p>
                      <a:pPr marL="457200" indent="-457200" algn="r" rtl="1">
                        <a:buFont typeface="Arial" panose="020B0604020202020204" pitchFamily="34" charset="0"/>
                        <a:buChar char="•"/>
                      </a:pPr>
                      <a:r>
                        <a:rPr lang="fa-IR" sz="2800" dirty="0" smtClean="0">
                          <a:cs typeface="B Nazanin" panose="00000400000000000000" pitchFamily="2" charset="-78"/>
                        </a:rPr>
                        <a:t>اطمینان از سینه به سینه قرارگرفتن شیرخوار</a:t>
                      </a:r>
                      <a:endParaRPr lang="en-US" sz="2800" dirty="0">
                        <a:cs typeface="B Nazanin" panose="00000400000000000000" pitchFamily="2" charset="-78"/>
                      </a:endParaRPr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5" name="Group 4"/>
          <p:cNvGrpSpPr/>
          <p:nvPr/>
        </p:nvGrpSpPr>
        <p:grpSpPr>
          <a:xfrm>
            <a:off x="402937" y="260648"/>
            <a:ext cx="8229600" cy="1123200"/>
            <a:chOff x="54830" y="-288032"/>
            <a:chExt cx="8229600" cy="1123200"/>
          </a:xfrm>
        </p:grpSpPr>
        <p:sp>
          <p:nvSpPr>
            <p:cNvPr id="6" name="Rounded Rectangle 5"/>
            <p:cNvSpPr/>
            <p:nvPr/>
          </p:nvSpPr>
          <p:spPr>
            <a:xfrm>
              <a:off x="54830" y="-288032"/>
              <a:ext cx="8229600" cy="1123200"/>
            </a:xfrm>
            <a:prstGeom prst="roundRect">
              <a:avLst/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Rounded Rectangle 4"/>
            <p:cNvSpPr/>
            <p:nvPr/>
          </p:nvSpPr>
          <p:spPr>
            <a:xfrm>
              <a:off x="54830" y="-178372"/>
              <a:ext cx="8119940" cy="101354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0" tIns="152400" rIns="152400" bIns="152400" numCol="1" spcCol="1270" anchor="ctr" anchorCtr="0">
              <a:noAutofit/>
            </a:bodyPr>
            <a:lstStyle/>
            <a:p>
              <a:pPr lvl="0" algn="ctr" defTabSz="1778000" rtl="1">
                <a:lnSpc>
                  <a:spcPct val="90000"/>
                </a:lnSpc>
                <a:spcAft>
                  <a:spcPct val="35000"/>
                </a:spcAft>
              </a:pPr>
              <a:r>
                <a:rPr lang="fa-IR" sz="3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B Nazanin" panose="00000400000000000000" pitchFamily="2" charset="-78"/>
                </a:rPr>
                <a:t>اهم </a:t>
              </a:r>
              <a:r>
                <a:rPr lang="fa-IR" sz="36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B Nazanin" panose="00000400000000000000" pitchFamily="2" charset="-78"/>
                </a:rPr>
                <a:t>مزایا و </a:t>
              </a:r>
              <a:r>
                <a:rPr lang="fa-IR" sz="3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B Nazanin" panose="00000400000000000000" pitchFamily="2" charset="-78"/>
                </a:rPr>
                <a:t>معایب </a:t>
              </a:r>
              <a:r>
                <a:rPr lang="fa-IR" sz="36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B Nazanin" panose="00000400000000000000" pitchFamily="2" charset="-78"/>
                </a:rPr>
                <a:t>وضعیت </a:t>
              </a:r>
              <a:r>
                <a:rPr lang="fa-IR" sz="3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B Nazanin" panose="00000400000000000000" pitchFamily="2" charset="-78"/>
                </a:rPr>
                <a:t>های اصلی شیردهی </a:t>
              </a: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A915E6-25D4-4478-83EA-8A1184D8A544}" type="slidenum">
              <a:rPr lang="fa-IR" smtClean="0"/>
              <a:pPr>
                <a:defRPr/>
              </a:pPr>
              <a:t>54</a:t>
            </a:fld>
            <a:endParaRPr lang="fa-IR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82" r="7448"/>
          <a:stretch/>
        </p:blipFill>
        <p:spPr bwMode="auto">
          <a:xfrm>
            <a:off x="470580" y="3248693"/>
            <a:ext cx="2013188" cy="17644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6984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42826788"/>
              </p:ext>
            </p:extLst>
          </p:nvPr>
        </p:nvGraphicFramePr>
        <p:xfrm>
          <a:off x="416024" y="1556793"/>
          <a:ext cx="8404448" cy="45799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51720"/>
                <a:gridCol w="4248472"/>
                <a:gridCol w="2304256"/>
              </a:tblGrid>
              <a:tr h="64807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3200" b="1" dirty="0" smtClean="0">
                          <a:cs typeface="B Nazanin" panose="00000400000000000000" pitchFamily="2" charset="-78"/>
                        </a:rPr>
                        <a:t>زیر بغلی</a:t>
                      </a:r>
                      <a:endParaRPr lang="en-US" sz="3200" b="1" dirty="0" smtClean="0">
                        <a:cs typeface="B Nazanin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fa-IR" sz="3200" dirty="0" smtClean="0">
                          <a:cs typeface="B Nazanin" panose="00000400000000000000" pitchFamily="2" charset="-78"/>
                        </a:rPr>
                        <a:t>مزایا</a:t>
                      </a:r>
                      <a:endParaRPr lang="en-US" sz="3200" dirty="0">
                        <a:cs typeface="B Nazanin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fa-IR" sz="3200" dirty="0" smtClean="0">
                          <a:cs typeface="B Nazanin" panose="00000400000000000000" pitchFamily="2" charset="-78"/>
                        </a:rPr>
                        <a:t>احتیاط/ معایب</a:t>
                      </a:r>
                      <a:r>
                        <a:rPr lang="en-US" sz="3200" baseline="0" dirty="0" smtClean="0">
                          <a:cs typeface="B Nazanin" panose="00000400000000000000" pitchFamily="2" charset="-78"/>
                        </a:rPr>
                        <a:t> </a:t>
                      </a:r>
                      <a:endParaRPr lang="en-US" sz="3200" dirty="0">
                        <a:cs typeface="B Nazanin" panose="00000400000000000000" pitchFamily="2" charset="-78"/>
                      </a:endParaRPr>
                    </a:p>
                  </a:txBody>
                  <a:tcPr/>
                </a:tc>
              </a:tr>
              <a:tr h="3268931">
                <a:tc>
                  <a:txBody>
                    <a:bodyPr/>
                    <a:lstStyle/>
                    <a:p>
                      <a:pPr algn="ctr" rtl="0"/>
                      <a:endParaRPr lang="en-US" sz="3200" b="1" dirty="0">
                        <a:cs typeface="B Nazanin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indent="-457200" algn="r" rtl="1">
                        <a:buFont typeface="Arial" panose="020B0604020202020204" pitchFamily="34" charset="0"/>
                        <a:buChar char="•"/>
                      </a:pPr>
                      <a:r>
                        <a:rPr lang="fa-IR" sz="2800" dirty="0" smtClean="0">
                          <a:cs typeface="B Nazanin" panose="00000400000000000000" pitchFamily="2" charset="-78"/>
                        </a:rPr>
                        <a:t>کنترول سر شیرخوار خوب است</a:t>
                      </a:r>
                    </a:p>
                    <a:p>
                      <a:pPr marL="457200" indent="-457200" algn="r" rtl="1">
                        <a:buFont typeface="Arial" panose="020B0604020202020204" pitchFamily="34" charset="0"/>
                        <a:buChar char="•"/>
                      </a:pPr>
                      <a:r>
                        <a:rPr lang="fa-IR" sz="2800" dirty="0" smtClean="0">
                          <a:cs typeface="B Nazanin" panose="00000400000000000000" pitchFamily="2" charset="-78"/>
                        </a:rPr>
                        <a:t>آوردن سر شیرخوار به طرف پستان آسان و خوب است</a:t>
                      </a:r>
                    </a:p>
                    <a:p>
                      <a:pPr marL="457200" indent="-457200" algn="r" rtl="1">
                        <a:buFont typeface="Arial" panose="020B0604020202020204" pitchFamily="34" charset="0"/>
                        <a:buChar char="•"/>
                      </a:pPr>
                      <a:r>
                        <a:rPr lang="fa-IR" sz="2800" dirty="0" smtClean="0">
                          <a:cs typeface="B Nazanin" panose="00000400000000000000" pitchFamily="2" charset="-78"/>
                        </a:rPr>
                        <a:t>ارجح</a:t>
                      </a:r>
                      <a:r>
                        <a:rPr lang="fa-IR" sz="2800" baseline="0" dirty="0" smtClean="0">
                          <a:cs typeface="B Nazanin" panose="00000400000000000000" pitchFamily="2" charset="-78"/>
                        </a:rPr>
                        <a:t> در مادران با مشکل در </a:t>
                      </a:r>
                      <a:r>
                        <a:rPr lang="en-US" sz="2800" baseline="0" dirty="0" smtClean="0">
                          <a:cs typeface="B Nazanin" panose="00000400000000000000" pitchFamily="2" charset="-78"/>
                        </a:rPr>
                        <a:t>(Latch-on)</a:t>
                      </a:r>
                      <a:endParaRPr lang="fa-IR" sz="2800" dirty="0" smtClean="0">
                        <a:cs typeface="B Nazanin" panose="00000400000000000000" pitchFamily="2" charset="-78"/>
                      </a:endParaRPr>
                    </a:p>
                    <a:p>
                      <a:pPr marL="457200" indent="-457200" algn="r" rtl="1">
                        <a:buFont typeface="Arial" panose="020B0604020202020204" pitchFamily="34" charset="0"/>
                        <a:buChar char="•"/>
                      </a:pPr>
                      <a:r>
                        <a:rPr lang="fa-IR" sz="2800" dirty="0" smtClean="0">
                          <a:cs typeface="B Nazanin" panose="00000400000000000000" pitchFamily="2" charset="-78"/>
                        </a:rPr>
                        <a:t>بهترین روش برای دیده شدن هاله، نیپل و دهان شیرخوار</a:t>
                      </a:r>
                    </a:p>
                    <a:p>
                      <a:pPr marL="457200" indent="-457200" algn="r" rtl="1">
                        <a:buFont typeface="Arial" panose="020B0604020202020204" pitchFamily="34" charset="0"/>
                        <a:buChar char="•"/>
                      </a:pPr>
                      <a:r>
                        <a:rPr lang="fa-IR" sz="2800" dirty="0" smtClean="0">
                          <a:cs typeface="B Nazanin" panose="00000400000000000000" pitchFamily="2" charset="-78"/>
                        </a:rPr>
                        <a:t>کمک کننده در جراحی، سزارین و پستان بزرگ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indent="-457200" algn="r" rtl="1">
                        <a:buFont typeface="Arial" panose="020B0604020202020204" pitchFamily="34" charset="0"/>
                        <a:buChar char="•"/>
                      </a:pPr>
                      <a:r>
                        <a:rPr lang="fa-IR" sz="2800" dirty="0" smtClean="0">
                          <a:cs typeface="B Nazanin" panose="00000400000000000000" pitchFamily="2" charset="-78"/>
                        </a:rPr>
                        <a:t> در صورت تماس پای شیرخوار به</a:t>
                      </a:r>
                      <a:r>
                        <a:rPr lang="fa-IR" sz="2800" baseline="0" dirty="0" smtClean="0">
                          <a:cs typeface="B Nazanin" panose="00000400000000000000" pitchFamily="2" charset="-78"/>
                        </a:rPr>
                        <a:t> پشتی مادر سرش را به عقب می کشد و ایجاد واکنش قدم زدن می کند</a:t>
                      </a:r>
                      <a:endParaRPr lang="en-US" sz="2800" dirty="0">
                        <a:cs typeface="B Nazanin" panose="00000400000000000000" pitchFamily="2" charset="-78"/>
                      </a:endParaRPr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5" name="Group 4"/>
          <p:cNvGrpSpPr/>
          <p:nvPr/>
        </p:nvGrpSpPr>
        <p:grpSpPr>
          <a:xfrm>
            <a:off x="467544" y="188640"/>
            <a:ext cx="8229600" cy="1140378"/>
            <a:chOff x="0" y="-72008"/>
            <a:chExt cx="8229600" cy="1140378"/>
          </a:xfrm>
        </p:grpSpPr>
        <p:sp>
          <p:nvSpPr>
            <p:cNvPr id="6" name="Rounded Rectangle 5"/>
            <p:cNvSpPr/>
            <p:nvPr/>
          </p:nvSpPr>
          <p:spPr>
            <a:xfrm>
              <a:off x="0" y="-72008"/>
              <a:ext cx="8229600" cy="1123200"/>
            </a:xfrm>
            <a:prstGeom prst="roundRect">
              <a:avLst/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Rounded Rectangle 4"/>
            <p:cNvSpPr/>
            <p:nvPr/>
          </p:nvSpPr>
          <p:spPr>
            <a:xfrm>
              <a:off x="54830" y="54830"/>
              <a:ext cx="8119940" cy="101354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0" tIns="152400" rIns="152400" bIns="152400" numCol="1" spcCol="1270" anchor="ctr" anchorCtr="0">
              <a:noAutofit/>
            </a:bodyPr>
            <a:lstStyle/>
            <a:p>
              <a:pPr lvl="0" algn="ctr" defTabSz="1778000" rtl="1">
                <a:lnSpc>
                  <a:spcPct val="90000"/>
                </a:lnSpc>
                <a:spcAft>
                  <a:spcPct val="35000"/>
                </a:spcAft>
              </a:pPr>
              <a:r>
                <a:rPr lang="fa-IR" sz="36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B Nazanin" panose="00000400000000000000" pitchFamily="2" charset="-78"/>
                </a:rPr>
                <a:t>اهم مزایا و </a:t>
              </a:r>
              <a:r>
                <a:rPr lang="fa-IR" sz="3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B Nazanin" panose="00000400000000000000" pitchFamily="2" charset="-78"/>
                </a:rPr>
                <a:t>معایب </a:t>
              </a:r>
              <a:r>
                <a:rPr lang="fa-IR" sz="36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B Nazanin" panose="00000400000000000000" pitchFamily="2" charset="-78"/>
                </a:rPr>
                <a:t>وضعیت </a:t>
              </a:r>
              <a:r>
                <a:rPr lang="fa-IR" sz="3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B Nazanin" panose="00000400000000000000" pitchFamily="2" charset="-78"/>
                </a:rPr>
                <a:t>های اصلی شیردهی </a:t>
              </a: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A915E6-25D4-4478-83EA-8A1184D8A544}" type="slidenum">
              <a:rPr lang="fa-IR" smtClean="0"/>
              <a:pPr>
                <a:defRPr/>
              </a:pPr>
              <a:t>55</a:t>
            </a:fld>
            <a:endParaRPr lang="fa-IR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05" r="22460"/>
          <a:stretch/>
        </p:blipFill>
        <p:spPr bwMode="auto">
          <a:xfrm>
            <a:off x="522374" y="2924944"/>
            <a:ext cx="1709167" cy="17805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0112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04078044"/>
              </p:ext>
            </p:extLst>
          </p:nvPr>
        </p:nvGraphicFramePr>
        <p:xfrm>
          <a:off x="416024" y="1556792"/>
          <a:ext cx="8226291" cy="44094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27784"/>
                <a:gridCol w="1800200"/>
                <a:gridCol w="3998307"/>
              </a:tblGrid>
              <a:tr h="66043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2800" b="1" dirty="0" smtClean="0">
                          <a:cs typeface="B Nazanin" panose="00000400000000000000" pitchFamily="2" charset="-78"/>
                        </a:rPr>
                        <a:t>خوابیده</a:t>
                      </a:r>
                      <a:r>
                        <a:rPr lang="fa-IR" sz="2800" b="1" baseline="0" dirty="0" smtClean="0">
                          <a:cs typeface="B Nazanin" panose="00000400000000000000" pitchFamily="2" charset="-78"/>
                        </a:rPr>
                        <a:t> به پهلو</a:t>
                      </a:r>
                      <a:endParaRPr lang="en-US" sz="2800" b="1" dirty="0" smtClean="0">
                        <a:cs typeface="B Nazanin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fa-IR" sz="3200" dirty="0" smtClean="0">
                          <a:cs typeface="B Nazanin" panose="00000400000000000000" pitchFamily="2" charset="-78"/>
                        </a:rPr>
                        <a:t>مزایا</a:t>
                      </a:r>
                      <a:endParaRPr lang="en-US" sz="3200" dirty="0">
                        <a:cs typeface="B Nazanin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fa-IR" sz="3200" dirty="0" smtClean="0">
                          <a:cs typeface="B Nazanin" panose="00000400000000000000" pitchFamily="2" charset="-78"/>
                        </a:rPr>
                        <a:t>احتیاط/ معایب </a:t>
                      </a:r>
                      <a:r>
                        <a:rPr lang="en-US" sz="3200" baseline="0" dirty="0" smtClean="0">
                          <a:cs typeface="B Nazanin" panose="00000400000000000000" pitchFamily="2" charset="-78"/>
                        </a:rPr>
                        <a:t> </a:t>
                      </a:r>
                      <a:endParaRPr lang="en-US" sz="3200" dirty="0">
                        <a:cs typeface="B Nazanin" panose="00000400000000000000" pitchFamily="2" charset="-78"/>
                      </a:endParaRPr>
                    </a:p>
                  </a:txBody>
                  <a:tcPr/>
                </a:tc>
              </a:tr>
              <a:tr h="3447608">
                <a:tc>
                  <a:txBody>
                    <a:bodyPr/>
                    <a:lstStyle/>
                    <a:p>
                      <a:pPr algn="ctr" rtl="0"/>
                      <a:endParaRPr lang="en-US" sz="3200" b="1" dirty="0">
                        <a:cs typeface="B Nazanin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indent="-457200" algn="r" rtl="1">
                        <a:buFont typeface="Arial" panose="020B0604020202020204" pitchFamily="34" charset="0"/>
                        <a:buChar char="•"/>
                      </a:pPr>
                      <a:r>
                        <a:rPr lang="fa-IR" sz="2800" dirty="0" smtClean="0">
                          <a:cs typeface="B Nazanin" panose="00000400000000000000" pitchFamily="2" charset="-78"/>
                        </a:rPr>
                        <a:t>کمترین</a:t>
                      </a:r>
                      <a:r>
                        <a:rPr lang="fa-IR" sz="2800" baseline="0" dirty="0" smtClean="0">
                          <a:cs typeface="B Nazanin" panose="00000400000000000000" pitchFamily="2" charset="-78"/>
                        </a:rPr>
                        <a:t> </a:t>
                      </a:r>
                      <a:r>
                        <a:rPr lang="fa-IR" sz="2800" dirty="0" smtClean="0">
                          <a:cs typeface="B Nazanin" panose="00000400000000000000" pitchFamily="2" charset="-78"/>
                        </a:rPr>
                        <a:t>خستگی مادر</a:t>
                      </a:r>
                    </a:p>
                    <a:p>
                      <a:pPr marL="457200" indent="-457200" algn="r" rtl="1">
                        <a:buFont typeface="Arial" panose="020B0604020202020204" pitchFamily="34" charset="0"/>
                        <a:buChar char="•"/>
                      </a:pPr>
                      <a:r>
                        <a:rPr lang="fa-IR" sz="2800" dirty="0" smtClean="0">
                          <a:cs typeface="B Nazanin" panose="00000400000000000000" pitchFamily="2" charset="-78"/>
                        </a:rPr>
                        <a:t>وضعیت</a:t>
                      </a:r>
                      <a:r>
                        <a:rPr lang="fa-IR" sz="2800" baseline="0" dirty="0" smtClean="0">
                          <a:cs typeface="B Nazanin" panose="00000400000000000000" pitchFamily="2" charset="-78"/>
                        </a:rPr>
                        <a:t> خوب پس از جراحی  ، سزارین </a:t>
                      </a:r>
                      <a:endParaRPr lang="fa-IR" sz="2800" dirty="0" smtClean="0">
                        <a:cs typeface="B Nazanin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indent="-457200" algn="r" rtl="1">
                        <a:buFont typeface="Arial" panose="020B0604020202020204" pitchFamily="34" charset="0"/>
                        <a:buChar char="•"/>
                      </a:pPr>
                      <a:r>
                        <a:rPr lang="fa-IR" sz="2400" dirty="0" smtClean="0">
                          <a:cs typeface="B Nazanin" panose="00000400000000000000" pitchFamily="2" charset="-78"/>
                        </a:rPr>
                        <a:t>خطر خفگی شیرخوار بعلت نیاز به مصرف بالش زیاد و یا مادر خواب آلودگی مادر صورت مصرف دارو </a:t>
                      </a:r>
                    </a:p>
                    <a:p>
                      <a:pPr marL="457200" indent="-457200" algn="r" rtl="1">
                        <a:buFont typeface="Arial" panose="020B0604020202020204" pitchFamily="34" charset="0"/>
                        <a:buChar char="•"/>
                      </a:pPr>
                      <a:r>
                        <a:rPr lang="fa-IR" sz="2400" dirty="0" smtClean="0">
                          <a:cs typeface="B Nazanin" panose="00000400000000000000" pitchFamily="2" charset="-78"/>
                        </a:rPr>
                        <a:t>اشکال</a:t>
                      </a:r>
                      <a:r>
                        <a:rPr lang="en-US" sz="2400" dirty="0" smtClean="0">
                          <a:cs typeface="B Nazanin" panose="00000400000000000000" pitchFamily="2" charset="-78"/>
                        </a:rPr>
                        <a:t>(Latch-on) </a:t>
                      </a:r>
                      <a:r>
                        <a:rPr lang="fa-IR" sz="2400" dirty="0" smtClean="0">
                          <a:cs typeface="B Nazanin" panose="00000400000000000000" pitchFamily="2" charset="-78"/>
                        </a:rPr>
                        <a:t> در زاویه 90 درجه مادر با تخت </a:t>
                      </a:r>
                      <a:endParaRPr lang="en-US" sz="2400" dirty="0" smtClean="0">
                        <a:cs typeface="B Nazanin" panose="00000400000000000000" pitchFamily="2" charset="-78"/>
                      </a:endParaRPr>
                    </a:p>
                    <a:p>
                      <a:pPr marL="457200" indent="-457200" algn="r" rtl="1">
                        <a:buFont typeface="Arial" panose="020B0604020202020204" pitchFamily="34" charset="0"/>
                        <a:buChar char="•"/>
                      </a:pPr>
                      <a:r>
                        <a:rPr lang="fa-IR" sz="2400" dirty="0" smtClean="0">
                          <a:cs typeface="B Nazanin" panose="00000400000000000000" pitchFamily="2" charset="-78"/>
                        </a:rPr>
                        <a:t>دیدن چگونگی چفت شدن دهان شیرخوار</a:t>
                      </a:r>
                      <a:r>
                        <a:rPr lang="en-US" sz="2400" dirty="0" smtClean="0">
                          <a:cs typeface="B Nazanin" panose="00000400000000000000" pitchFamily="2" charset="-78"/>
                        </a:rPr>
                        <a:t>(Latch-on)</a:t>
                      </a:r>
                      <a:r>
                        <a:rPr lang="fa-IR" sz="2400" dirty="0" smtClean="0">
                          <a:cs typeface="B Nazanin" panose="00000400000000000000" pitchFamily="2" charset="-78"/>
                        </a:rPr>
                        <a:t> به پستان مشکل است</a:t>
                      </a:r>
                    </a:p>
                    <a:p>
                      <a:pPr marL="457200" indent="-457200" algn="r" rtl="1">
                        <a:buFont typeface="Arial" panose="020B0604020202020204" pitchFamily="34" charset="0"/>
                        <a:buChar char="•"/>
                      </a:pPr>
                      <a:r>
                        <a:rPr lang="fa-IR" sz="2400" dirty="0" smtClean="0">
                          <a:cs typeface="B Nazanin" panose="00000400000000000000" pitchFamily="2" charset="-78"/>
                        </a:rPr>
                        <a:t>مشکل دید مادر برای کمک به </a:t>
                      </a:r>
                      <a:r>
                        <a:rPr lang="fa-IR" sz="2400" baseline="0" dirty="0" smtClean="0">
                          <a:cs typeface="B Nazanin" panose="00000400000000000000" pitchFamily="2" charset="-78"/>
                        </a:rPr>
                        <a:t>چفت شدن دهان شیرخوار به پستان</a:t>
                      </a:r>
                      <a:endParaRPr lang="en-US" sz="2400" dirty="0">
                        <a:cs typeface="B Nazanin" panose="00000400000000000000" pitchFamily="2" charset="-78"/>
                      </a:endParaRPr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5" name="Group 4"/>
          <p:cNvGrpSpPr/>
          <p:nvPr/>
        </p:nvGrpSpPr>
        <p:grpSpPr>
          <a:xfrm>
            <a:off x="467544" y="188640"/>
            <a:ext cx="8229600" cy="1140378"/>
            <a:chOff x="0" y="-72008"/>
            <a:chExt cx="8229600" cy="1140378"/>
          </a:xfrm>
        </p:grpSpPr>
        <p:sp>
          <p:nvSpPr>
            <p:cNvPr id="6" name="Rounded Rectangle 5"/>
            <p:cNvSpPr/>
            <p:nvPr/>
          </p:nvSpPr>
          <p:spPr>
            <a:xfrm>
              <a:off x="0" y="-72008"/>
              <a:ext cx="8229600" cy="1123200"/>
            </a:xfrm>
            <a:prstGeom prst="roundRect">
              <a:avLst/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Rounded Rectangle 4"/>
            <p:cNvSpPr/>
            <p:nvPr/>
          </p:nvSpPr>
          <p:spPr>
            <a:xfrm>
              <a:off x="54830" y="54830"/>
              <a:ext cx="8119940" cy="101354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0" tIns="152400" rIns="152400" bIns="152400" numCol="1" spcCol="1270" anchor="ctr" anchorCtr="0">
              <a:noAutofit/>
            </a:bodyPr>
            <a:lstStyle/>
            <a:p>
              <a:pPr lvl="0" algn="ctr" defTabSz="1778000" rtl="1">
                <a:lnSpc>
                  <a:spcPct val="90000"/>
                </a:lnSpc>
                <a:spcAft>
                  <a:spcPct val="35000"/>
                </a:spcAft>
              </a:pPr>
              <a:r>
                <a:rPr lang="fa-IR" sz="3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B Nazanin" panose="00000400000000000000" pitchFamily="2" charset="-78"/>
                </a:rPr>
                <a:t>اهم </a:t>
              </a:r>
              <a:r>
                <a:rPr lang="fa-IR" sz="36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B Nazanin" panose="00000400000000000000" pitchFamily="2" charset="-78"/>
                </a:rPr>
                <a:t>مزایا و </a:t>
              </a:r>
              <a:r>
                <a:rPr lang="fa-IR" sz="3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B Nazanin" panose="00000400000000000000" pitchFamily="2" charset="-78"/>
                </a:rPr>
                <a:t>معایب </a:t>
              </a:r>
              <a:r>
                <a:rPr lang="fa-IR" sz="36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B Nazanin" panose="00000400000000000000" pitchFamily="2" charset="-78"/>
                </a:rPr>
                <a:t>وضعیت </a:t>
              </a:r>
              <a:r>
                <a:rPr lang="fa-IR" sz="3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B Nazanin" panose="00000400000000000000" pitchFamily="2" charset="-78"/>
                </a:rPr>
                <a:t>های اصلی شیردهی </a:t>
              </a: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A915E6-25D4-4478-83EA-8A1184D8A544}" type="slidenum">
              <a:rPr lang="fa-IR" smtClean="0"/>
              <a:pPr>
                <a:defRPr/>
              </a:pPr>
              <a:t>56</a:t>
            </a:fld>
            <a:endParaRPr lang="fa-IR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068959"/>
            <a:ext cx="2186339" cy="183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2112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22625895"/>
              </p:ext>
            </p:extLst>
          </p:nvPr>
        </p:nvGraphicFramePr>
        <p:xfrm>
          <a:off x="416024" y="1556792"/>
          <a:ext cx="8332440" cy="41080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71800"/>
                <a:gridCol w="2592288"/>
                <a:gridCol w="3168352"/>
              </a:tblGrid>
              <a:tr h="66043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2800" b="1" dirty="0" smtClean="0">
                          <a:cs typeface="B Nazanin" panose="00000400000000000000" pitchFamily="2" charset="-78"/>
                        </a:rPr>
                        <a:t>خوابیده به پشت</a:t>
                      </a:r>
                      <a:endParaRPr lang="en-US" sz="2800" b="1" dirty="0" smtClean="0">
                        <a:cs typeface="B Nazanin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fa-IR" sz="3200" dirty="0" smtClean="0">
                          <a:cs typeface="B Nazanin" panose="00000400000000000000" pitchFamily="2" charset="-78"/>
                        </a:rPr>
                        <a:t>مزایا</a:t>
                      </a:r>
                      <a:endParaRPr lang="en-US" sz="3200" dirty="0">
                        <a:cs typeface="B Nazanin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fa-IR" sz="3200" dirty="0" smtClean="0">
                          <a:cs typeface="B Nazanin" panose="00000400000000000000" pitchFamily="2" charset="-78"/>
                        </a:rPr>
                        <a:t>احتیاط/ معایب </a:t>
                      </a:r>
                      <a:r>
                        <a:rPr lang="en-US" sz="3200" baseline="0" dirty="0" smtClean="0">
                          <a:cs typeface="B Nazanin" panose="00000400000000000000" pitchFamily="2" charset="-78"/>
                        </a:rPr>
                        <a:t> </a:t>
                      </a:r>
                      <a:endParaRPr lang="en-US" sz="3200" dirty="0">
                        <a:cs typeface="B Nazanin" panose="00000400000000000000" pitchFamily="2" charset="-78"/>
                      </a:endParaRPr>
                    </a:p>
                  </a:txBody>
                  <a:tcPr/>
                </a:tc>
              </a:tr>
              <a:tr h="3447608">
                <a:tc>
                  <a:txBody>
                    <a:bodyPr/>
                    <a:lstStyle/>
                    <a:p>
                      <a:pPr algn="ctr" rtl="0"/>
                      <a:endParaRPr lang="en-US" sz="3200" b="1" dirty="0">
                        <a:cs typeface="B Nazanin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indent="-457200" algn="r" rtl="1">
                        <a:buFont typeface="Arial" panose="020B0604020202020204" pitchFamily="34" charset="0"/>
                        <a:buChar char="•"/>
                      </a:pPr>
                      <a:r>
                        <a:rPr lang="fa-IR" sz="2400" dirty="0" smtClean="0">
                          <a:cs typeface="B Nazanin" panose="00000400000000000000" pitchFamily="2" charset="-78"/>
                        </a:rPr>
                        <a:t>وضعیت</a:t>
                      </a:r>
                      <a:r>
                        <a:rPr lang="fa-IR" sz="2400" baseline="0" dirty="0" smtClean="0">
                          <a:cs typeface="B Nazanin" panose="00000400000000000000" pitchFamily="2" charset="-78"/>
                        </a:rPr>
                        <a:t> خوب پس از جراحی  ، سزارین </a:t>
                      </a:r>
                    </a:p>
                    <a:p>
                      <a:pPr marL="457200" indent="-457200" algn="r" rtl="1">
                        <a:buFont typeface="Arial" panose="020B0604020202020204" pitchFamily="34" charset="0"/>
                        <a:buChar char="•"/>
                      </a:pPr>
                      <a:r>
                        <a:rPr lang="fa-IR" sz="2400" dirty="0" smtClean="0">
                          <a:cs typeface="B Nazanin" panose="00000400000000000000" pitchFamily="2" charset="-78"/>
                        </a:rPr>
                        <a:t>مفید در جریان </a:t>
                      </a:r>
                      <a:r>
                        <a:rPr lang="fa-IR" sz="2400" dirty="0" err="1" smtClean="0">
                          <a:cs typeface="B Nazanin" panose="00000400000000000000" pitchFamily="2" charset="-78"/>
                        </a:rPr>
                        <a:t>شیرزیاد</a:t>
                      </a:r>
                      <a:r>
                        <a:rPr lang="fa-IR" sz="2400" dirty="0" smtClean="0">
                          <a:cs typeface="B Nazanin" panose="00000400000000000000" pitchFamily="2" charset="-78"/>
                        </a:rPr>
                        <a:t>، </a:t>
                      </a:r>
                      <a:r>
                        <a:rPr lang="fa-IR" sz="2400" dirty="0" err="1" smtClean="0">
                          <a:cs typeface="B Nazanin" panose="00000400000000000000" pitchFamily="2" charset="-78"/>
                        </a:rPr>
                        <a:t>گازگرفتن</a:t>
                      </a:r>
                      <a:r>
                        <a:rPr lang="fa-IR" sz="2400" dirty="0" smtClean="0">
                          <a:cs typeface="B Nazanin" panose="00000400000000000000" pitchFamily="2" charset="-78"/>
                        </a:rPr>
                        <a:t> یا </a:t>
                      </a:r>
                      <a:r>
                        <a:rPr lang="fa-IR" sz="2400" dirty="0" err="1" smtClean="0">
                          <a:cs typeface="B Nazanin" panose="00000400000000000000" pitchFamily="2" charset="-78"/>
                        </a:rPr>
                        <a:t>بعقب</a:t>
                      </a:r>
                      <a:r>
                        <a:rPr lang="fa-IR" sz="2400" dirty="0" smtClean="0">
                          <a:cs typeface="B Nazanin" panose="00000400000000000000" pitchFamily="2" charset="-78"/>
                        </a:rPr>
                        <a:t> کشیدن یا افتادن </a:t>
                      </a:r>
                      <a:r>
                        <a:rPr lang="fa-IR" sz="2400" dirty="0" err="1" smtClean="0">
                          <a:cs typeface="B Nazanin" panose="00000400000000000000" pitchFamily="2" charset="-78"/>
                        </a:rPr>
                        <a:t>زبان،ترکومالاسی</a:t>
                      </a:r>
                      <a:r>
                        <a:rPr lang="fa-IR" sz="2400" dirty="0" smtClean="0">
                          <a:cs typeface="B Nazanin" panose="00000400000000000000" pitchFamily="2" charset="-78"/>
                        </a:rPr>
                        <a:t> و </a:t>
                      </a:r>
                      <a:r>
                        <a:rPr lang="fa-IR" sz="2400" dirty="0" err="1" smtClean="0">
                          <a:cs typeface="B Nazanin" panose="00000400000000000000" pitchFamily="2" charset="-78"/>
                        </a:rPr>
                        <a:t>لارنگو</a:t>
                      </a:r>
                      <a:r>
                        <a:rPr lang="fa-IR" sz="2400" dirty="0" smtClean="0">
                          <a:cs typeface="B Nazanin" panose="00000400000000000000" pitchFamily="2" charset="-78"/>
                        </a:rPr>
                        <a:t> </a:t>
                      </a:r>
                      <a:r>
                        <a:rPr lang="fa-IR" sz="2400" dirty="0" err="1" smtClean="0">
                          <a:cs typeface="B Nazanin" panose="00000400000000000000" pitchFamily="2" charset="-78"/>
                        </a:rPr>
                        <a:t>مالاسی</a:t>
                      </a:r>
                      <a:r>
                        <a:rPr lang="fa-IR" sz="2400" dirty="0" smtClean="0">
                          <a:cs typeface="B Nazanin" panose="00000400000000000000" pitchFamily="2" charset="-78"/>
                        </a:rPr>
                        <a:t>.</a:t>
                      </a:r>
                    </a:p>
                    <a:p>
                      <a:pPr marL="457200" indent="-457200" algn="r" rtl="1">
                        <a:buFont typeface="Arial" panose="020B0604020202020204" pitchFamily="34" charset="0"/>
                        <a:buChar char="•"/>
                      </a:pPr>
                      <a:endParaRPr lang="fa-IR" sz="2400" dirty="0" smtClean="0">
                        <a:cs typeface="B Nazanin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indent="-457200" algn="r" rtl="1">
                        <a:buFont typeface="Arial" panose="020B0604020202020204" pitchFamily="34" charset="0"/>
                        <a:buChar char="•"/>
                      </a:pPr>
                      <a:r>
                        <a:rPr lang="fa-IR" sz="2800" dirty="0" smtClean="0">
                          <a:cs typeface="B Nazanin" panose="00000400000000000000" pitchFamily="2" charset="-78"/>
                        </a:rPr>
                        <a:t>نیاز به نگاهداشتن  پیشانی </a:t>
                      </a:r>
                      <a:r>
                        <a:rPr lang="fa-IR" sz="2800" dirty="0" err="1" smtClean="0">
                          <a:cs typeface="B Nazanin" panose="00000400000000000000" pitchFamily="2" charset="-78"/>
                        </a:rPr>
                        <a:t>شیرخواربا</a:t>
                      </a:r>
                      <a:r>
                        <a:rPr lang="fa-IR" sz="2800" dirty="0" smtClean="0">
                          <a:cs typeface="B Nazanin" panose="00000400000000000000" pitchFamily="2" charset="-78"/>
                        </a:rPr>
                        <a:t> کف دست مادر به منظور جلو </a:t>
                      </a:r>
                      <a:r>
                        <a:rPr lang="fa-IR" sz="2800" dirty="0" err="1" smtClean="0">
                          <a:cs typeface="B Nazanin" panose="00000400000000000000" pitchFamily="2" charset="-78"/>
                        </a:rPr>
                        <a:t>نیوفتادن</a:t>
                      </a:r>
                      <a:r>
                        <a:rPr lang="fa-IR" sz="2800" dirty="0" smtClean="0">
                          <a:cs typeface="B Nazanin" panose="00000400000000000000" pitchFamily="2" charset="-78"/>
                        </a:rPr>
                        <a:t> سر </a:t>
                      </a:r>
                    </a:p>
                    <a:p>
                      <a:pPr marL="457200" indent="-457200" algn="r" rtl="1">
                        <a:buFont typeface="Arial" panose="020B0604020202020204" pitchFamily="34" charset="0"/>
                        <a:buChar char="•"/>
                      </a:pPr>
                      <a:r>
                        <a:rPr lang="fa-IR" sz="2800" dirty="0" smtClean="0">
                          <a:cs typeface="B Nazanin" panose="00000400000000000000" pitchFamily="2" charset="-78"/>
                        </a:rPr>
                        <a:t>نیاز به کنترول</a:t>
                      </a:r>
                      <a:r>
                        <a:rPr lang="fa-IR" sz="2800" baseline="0" dirty="0" smtClean="0">
                          <a:cs typeface="B Nazanin" panose="00000400000000000000" pitchFamily="2" charset="-78"/>
                        </a:rPr>
                        <a:t> از تخلیه کامل پستان </a:t>
                      </a:r>
                      <a:endParaRPr lang="en-US" sz="2800" dirty="0">
                        <a:cs typeface="B Nazanin" panose="00000400000000000000" pitchFamily="2" charset="-78"/>
                      </a:endParaRPr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5" name="Group 4"/>
          <p:cNvGrpSpPr/>
          <p:nvPr/>
        </p:nvGrpSpPr>
        <p:grpSpPr>
          <a:xfrm>
            <a:off x="467544" y="188640"/>
            <a:ext cx="8229600" cy="1140378"/>
            <a:chOff x="0" y="-72008"/>
            <a:chExt cx="8229600" cy="1140378"/>
          </a:xfrm>
        </p:grpSpPr>
        <p:sp>
          <p:nvSpPr>
            <p:cNvPr id="6" name="Rounded Rectangle 5"/>
            <p:cNvSpPr/>
            <p:nvPr/>
          </p:nvSpPr>
          <p:spPr>
            <a:xfrm>
              <a:off x="0" y="-72008"/>
              <a:ext cx="8229600" cy="1123200"/>
            </a:xfrm>
            <a:prstGeom prst="roundRect">
              <a:avLst/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Rounded Rectangle 4"/>
            <p:cNvSpPr/>
            <p:nvPr/>
          </p:nvSpPr>
          <p:spPr>
            <a:xfrm>
              <a:off x="54830" y="54830"/>
              <a:ext cx="8119940" cy="101354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0" tIns="152400" rIns="152400" bIns="152400" numCol="1" spcCol="1270" anchor="ctr" anchorCtr="0">
              <a:noAutofit/>
            </a:bodyPr>
            <a:lstStyle/>
            <a:p>
              <a:pPr algn="ctr" defTabSz="1778000" rtl="1">
                <a:lnSpc>
                  <a:spcPct val="90000"/>
                </a:lnSpc>
                <a:spcAft>
                  <a:spcPct val="35000"/>
                </a:spcAft>
              </a:pPr>
              <a:r>
                <a:rPr lang="fa-IR" sz="36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B Nazanin" panose="00000400000000000000" pitchFamily="2" charset="-78"/>
                </a:rPr>
                <a:t>اهم </a:t>
              </a:r>
              <a:r>
                <a:rPr lang="fa-IR" sz="3600" b="1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B Nazanin" panose="00000400000000000000" pitchFamily="2" charset="-78"/>
                </a:rPr>
                <a:t>مزایا و </a:t>
              </a:r>
              <a:r>
                <a:rPr lang="fa-IR" sz="36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B Nazanin" panose="00000400000000000000" pitchFamily="2" charset="-78"/>
                </a:rPr>
                <a:t>معایب </a:t>
              </a:r>
              <a:r>
                <a:rPr lang="fa-IR" sz="3600" b="1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B Nazanin" panose="00000400000000000000" pitchFamily="2" charset="-78"/>
                </a:rPr>
                <a:t>وضعیت </a:t>
              </a:r>
              <a:r>
                <a:rPr lang="fa-IR" sz="36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B Nazanin" panose="00000400000000000000" pitchFamily="2" charset="-78"/>
                </a:rPr>
                <a:t>های اصلی شیردهی </a:t>
              </a: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A915E6-25D4-4478-83EA-8A1184D8A544}" type="slidenum">
              <a:rPr lang="fa-IR" smtClean="0">
                <a:solidFill>
                  <a:prstClr val="black"/>
                </a:solidFill>
              </a:rPr>
              <a:pPr>
                <a:defRPr/>
              </a:pPr>
              <a:t>57</a:t>
            </a:fld>
            <a:endParaRPr lang="fa-IR" dirty="0">
              <a:solidFill>
                <a:prstClr val="black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374" y="2276872"/>
            <a:ext cx="2314583" cy="1516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868" y="3889697"/>
            <a:ext cx="2229932" cy="14835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1068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A915E6-25D4-4478-83EA-8A1184D8A544}" type="slidenum">
              <a:rPr lang="fa-IR" smtClean="0">
                <a:solidFill>
                  <a:prstClr val="black"/>
                </a:solidFill>
              </a:rPr>
              <a:pPr>
                <a:defRPr/>
              </a:pPr>
              <a:t>58</a:t>
            </a:fld>
            <a:endParaRPr lang="fa-IR" dirty="0">
              <a:solidFill>
                <a:prstClr val="black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fa-IR" sz="3600" b="1" dirty="0" smtClean="0">
                <a:cs typeface="B Nazanin" panose="00000400000000000000" pitchFamily="2" charset="-78"/>
              </a:rPr>
              <a:t>9-اگر </a:t>
            </a:r>
            <a:r>
              <a:rPr lang="fa-IR" sz="3600" b="1" dirty="0">
                <a:cs typeface="B Nazanin" panose="00000400000000000000" pitchFamily="2" charset="-78"/>
              </a:rPr>
              <a:t>شيرخوار پستان را درست نگرفته باشد، چه </a:t>
            </a:r>
            <a:r>
              <a:rPr lang="fa-IR" sz="3600" b="1" dirty="0" err="1">
                <a:cs typeface="B Nazanin" panose="00000400000000000000" pitchFamily="2" charset="-78"/>
              </a:rPr>
              <a:t>بايد</a:t>
            </a:r>
            <a:r>
              <a:rPr lang="fa-IR" sz="3600" b="1" dirty="0">
                <a:cs typeface="B Nazanin" panose="00000400000000000000" pitchFamily="2" charset="-78"/>
              </a:rPr>
              <a:t> </a:t>
            </a:r>
            <a:r>
              <a:rPr lang="fa-IR" sz="3600" b="1" dirty="0" err="1">
                <a:cs typeface="B Nazanin" panose="00000400000000000000" pitchFamily="2" charset="-78"/>
              </a:rPr>
              <a:t>كرد</a:t>
            </a:r>
            <a:r>
              <a:rPr lang="fa-IR" sz="3600" b="1" dirty="0">
                <a:cs typeface="B Nazanin" panose="00000400000000000000" pitchFamily="2" charset="-78"/>
              </a:rPr>
              <a:t>؟</a:t>
            </a:r>
            <a:endParaRPr lang="en-US" sz="3600" b="1" dirty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014861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39552" y="332656"/>
            <a:ext cx="8229600" cy="6192688"/>
          </a:xfrm>
        </p:spPr>
        <p:txBody>
          <a:bodyPr/>
          <a:lstStyle/>
          <a:p>
            <a:r>
              <a:rPr lang="fa-IR" sz="3200" b="1" dirty="0" smtClean="0">
                <a:cs typeface="B Nazanin" panose="00000400000000000000" pitchFamily="2" charset="-78"/>
              </a:rPr>
              <a:t>در </a:t>
            </a:r>
            <a:r>
              <a:rPr lang="fa-IR" sz="3200" b="1" dirty="0">
                <a:cs typeface="B Nazanin" panose="00000400000000000000" pitchFamily="2" charset="-78"/>
              </a:rPr>
              <a:t>صورت چسبیدن بینی به </a:t>
            </a:r>
            <a:r>
              <a:rPr lang="fa-IR" sz="3200" b="1" dirty="0" smtClean="0">
                <a:cs typeface="B Nazanin" panose="00000400000000000000" pitchFamily="2" charset="-78"/>
              </a:rPr>
              <a:t>پستان: تغییر </a:t>
            </a:r>
            <a:r>
              <a:rPr lang="fa-IR" sz="3200" b="1" dirty="0">
                <a:cs typeface="B Nazanin" panose="00000400000000000000" pitchFamily="2" charset="-78"/>
              </a:rPr>
              <a:t>وضعیت بدن شیرخوار </a:t>
            </a:r>
          </a:p>
          <a:p>
            <a:pPr lvl="1"/>
            <a:r>
              <a:rPr lang="fa-IR" sz="2800" dirty="0">
                <a:cs typeface="B Nazanin" panose="00000400000000000000" pitchFamily="2" charset="-78"/>
              </a:rPr>
              <a:t>فشار آرام آرنج مادر به </a:t>
            </a:r>
            <a:r>
              <a:rPr lang="fa-IR" sz="2800" dirty="0" err="1">
                <a:cs typeface="B Nazanin" panose="00000400000000000000" pitchFamily="2" charset="-78"/>
              </a:rPr>
              <a:t>باسن</a:t>
            </a:r>
            <a:r>
              <a:rPr lang="fa-IR" sz="2800" dirty="0">
                <a:cs typeface="B Nazanin" panose="00000400000000000000" pitchFamily="2" charset="-78"/>
              </a:rPr>
              <a:t> شیرخوار و راندن مختصر وی </a:t>
            </a:r>
            <a:r>
              <a:rPr lang="fa-IR" sz="2800" dirty="0" err="1">
                <a:cs typeface="B Nazanin" panose="00000400000000000000" pitchFamily="2" charset="-78"/>
              </a:rPr>
              <a:t>بطرف</a:t>
            </a:r>
            <a:r>
              <a:rPr lang="fa-IR" sz="2800" dirty="0">
                <a:cs typeface="B Nazanin" panose="00000400000000000000" pitchFamily="2" charset="-78"/>
              </a:rPr>
              <a:t> داخل </a:t>
            </a:r>
            <a:r>
              <a:rPr lang="fa-IR" sz="2800" dirty="0" err="1">
                <a:cs typeface="B Nazanin" panose="00000400000000000000" pitchFamily="2" charset="-78"/>
              </a:rPr>
              <a:t>وبالا</a:t>
            </a:r>
            <a:endParaRPr lang="fa-IR" sz="2800" dirty="0">
              <a:cs typeface="B Nazanin" panose="00000400000000000000" pitchFamily="2" charset="-78"/>
            </a:endParaRPr>
          </a:p>
          <a:p>
            <a:pPr lvl="1"/>
            <a:r>
              <a:rPr lang="fa-IR" sz="2800" dirty="0">
                <a:cs typeface="B Nazanin" panose="00000400000000000000" pitchFamily="2" charset="-78"/>
              </a:rPr>
              <a:t>مختصر بالا تر کشیدن پستان</a:t>
            </a:r>
          </a:p>
          <a:p>
            <a:pPr lvl="1"/>
            <a:r>
              <a:rPr lang="fa-IR" sz="2800" dirty="0" smtClean="0">
                <a:cs typeface="B Nazanin" panose="00000400000000000000" pitchFamily="2" charset="-78"/>
              </a:rPr>
              <a:t>حلقه </a:t>
            </a:r>
            <a:r>
              <a:rPr lang="fa-IR" sz="2800" dirty="0">
                <a:cs typeface="B Nazanin" panose="00000400000000000000" pitchFamily="2" charset="-78"/>
              </a:rPr>
              <a:t>زدن پاهای شیرخوار به دور کمر مادر</a:t>
            </a:r>
          </a:p>
          <a:p>
            <a:r>
              <a:rPr lang="fa-IR" sz="3200" b="1" dirty="0" smtClean="0">
                <a:cs typeface="B Nazanin" panose="00000400000000000000" pitchFamily="2" charset="-78"/>
              </a:rPr>
              <a:t>در صورت نادرست گرفتن پستان</a:t>
            </a:r>
          </a:p>
          <a:p>
            <a:r>
              <a:rPr lang="fa-IR" sz="3200" dirty="0" smtClean="0">
                <a:cs typeface="B Nazanin" panose="00000400000000000000" pitchFamily="2" charset="-78"/>
              </a:rPr>
              <a:t>جدا نمودن شیرخوار </a:t>
            </a:r>
            <a:r>
              <a:rPr lang="fa-IR" sz="3200" dirty="0" err="1" smtClean="0">
                <a:cs typeface="B Nazanin" panose="00000400000000000000" pitchFamily="2" charset="-78"/>
              </a:rPr>
              <a:t>ازپستان</a:t>
            </a:r>
            <a:r>
              <a:rPr lang="fa-IR" sz="3200" dirty="0" smtClean="0">
                <a:cs typeface="B Nazanin" panose="00000400000000000000" pitchFamily="2" charset="-78"/>
              </a:rPr>
              <a:t> با خنثی کردن فشار </a:t>
            </a:r>
            <a:r>
              <a:rPr lang="fa-IR" sz="3200" dirty="0">
                <a:cs typeface="B Nazanin" panose="00000400000000000000" pitchFamily="2" charset="-78"/>
              </a:rPr>
              <a:t>مکیدن </a:t>
            </a:r>
            <a:r>
              <a:rPr lang="fa-IR" sz="3200" dirty="0" smtClean="0">
                <a:cs typeface="B Nazanin" panose="00000400000000000000" pitchFamily="2" charset="-78"/>
              </a:rPr>
              <a:t>شیرخوار بمنظور پیشگیری از آسیب </a:t>
            </a:r>
            <a:r>
              <a:rPr lang="fa-IR" sz="3200" dirty="0">
                <a:cs typeface="B Nazanin" panose="00000400000000000000" pitchFamily="2" charset="-78"/>
              </a:rPr>
              <a:t>به بافت پستان </a:t>
            </a:r>
            <a:endParaRPr lang="fa-IR" sz="3200" dirty="0" smtClean="0">
              <a:cs typeface="B Nazanin" panose="00000400000000000000" pitchFamily="2" charset="-78"/>
            </a:endParaRPr>
          </a:p>
          <a:p>
            <a:pPr lvl="1"/>
            <a:r>
              <a:rPr lang="fa-IR" sz="2800" dirty="0" smtClean="0">
                <a:cs typeface="B Nazanin" panose="00000400000000000000" pitchFamily="2" charset="-78"/>
              </a:rPr>
              <a:t>وارد نمودن </a:t>
            </a:r>
            <a:r>
              <a:rPr lang="fa-IR" sz="2800" dirty="0">
                <a:cs typeface="B Nazanin" panose="00000400000000000000" pitchFamily="2" charset="-78"/>
              </a:rPr>
              <a:t>یک انگشت تمیز </a:t>
            </a:r>
            <a:r>
              <a:rPr lang="fa-IR" sz="2800" dirty="0" err="1" smtClean="0">
                <a:cs typeface="B Nazanin" panose="00000400000000000000" pitchFamily="2" charset="-78"/>
              </a:rPr>
              <a:t>ازگوشه</a:t>
            </a:r>
            <a:r>
              <a:rPr lang="fa-IR" sz="2800" dirty="0" smtClean="0">
                <a:cs typeface="B Nazanin" panose="00000400000000000000" pitchFamily="2" charset="-78"/>
              </a:rPr>
              <a:t> </a:t>
            </a:r>
            <a:r>
              <a:rPr lang="fa-IR" sz="2800" dirty="0">
                <a:cs typeface="B Nazanin" panose="00000400000000000000" pitchFamily="2" charset="-78"/>
              </a:rPr>
              <a:t>دهان </a:t>
            </a:r>
            <a:r>
              <a:rPr lang="fa-IR" sz="2800" dirty="0" smtClean="0">
                <a:cs typeface="B Nazanin" panose="00000400000000000000" pitchFamily="2" charset="-78"/>
              </a:rPr>
              <a:t>شیرخوار</a:t>
            </a:r>
          </a:p>
          <a:p>
            <a:pPr lvl="1"/>
            <a:r>
              <a:rPr lang="fa-IR" sz="2800" dirty="0" smtClean="0">
                <a:cs typeface="B Nazanin" panose="00000400000000000000" pitchFamily="2" charset="-78"/>
              </a:rPr>
              <a:t>فشار  به روی </a:t>
            </a:r>
            <a:r>
              <a:rPr lang="fa-IR" sz="2800" dirty="0">
                <a:cs typeface="B Nazanin" panose="00000400000000000000" pitchFamily="2" charset="-78"/>
              </a:rPr>
              <a:t>قسمتی از </a:t>
            </a:r>
            <a:r>
              <a:rPr lang="fa-IR" sz="2800" dirty="0" smtClean="0">
                <a:cs typeface="B Nazanin" panose="00000400000000000000" pitchFamily="2" charset="-78"/>
              </a:rPr>
              <a:t>پستان در نزدیکی </a:t>
            </a:r>
            <a:r>
              <a:rPr lang="fa-IR" sz="2800" dirty="0">
                <a:cs typeface="B Nazanin" panose="00000400000000000000" pitchFamily="2" charset="-78"/>
              </a:rPr>
              <a:t>دهان شیرخوار </a:t>
            </a:r>
            <a:endParaRPr lang="fa-IR" sz="2800" dirty="0" smtClean="0">
              <a:cs typeface="B Nazanin" panose="00000400000000000000" pitchFamily="2" charset="-78"/>
            </a:endParaRPr>
          </a:p>
          <a:p>
            <a:pPr lvl="1"/>
            <a:r>
              <a:rPr lang="fa-IR" sz="2800" dirty="0" smtClean="0">
                <a:cs typeface="B Nazanin" panose="00000400000000000000" pitchFamily="2" charset="-78"/>
              </a:rPr>
              <a:t>کشیدن چانه </a:t>
            </a:r>
            <a:r>
              <a:rPr lang="fa-IR" sz="2800" dirty="0">
                <a:cs typeface="B Nazanin" panose="00000400000000000000" pitchFamily="2" charset="-78"/>
              </a:rPr>
              <a:t>شیرخوار </a:t>
            </a:r>
            <a:r>
              <a:rPr lang="fa-IR" sz="2800" dirty="0" smtClean="0">
                <a:cs typeface="B Nazanin" panose="00000400000000000000" pitchFamily="2" charset="-78"/>
              </a:rPr>
              <a:t>به پایین</a:t>
            </a:r>
            <a:endParaRPr lang="en-US" sz="3200" dirty="0">
              <a:cs typeface="B Nazanin" panose="000004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A915E6-25D4-4478-83EA-8A1184D8A544}" type="slidenum">
              <a:rPr lang="fa-IR" smtClean="0">
                <a:solidFill>
                  <a:prstClr val="black"/>
                </a:solidFill>
              </a:rPr>
              <a:pPr>
                <a:defRPr/>
              </a:pPr>
              <a:t>59</a:t>
            </a:fld>
            <a:endParaRPr lang="fa-I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9311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fa-IR" sz="3600" b="1" dirty="0" smtClean="0">
                <a:cs typeface="B Nazanin" panose="00000400000000000000" pitchFamily="2" charset="-78"/>
              </a:rPr>
              <a:t>1-چرا </a:t>
            </a:r>
            <a:r>
              <a:rPr lang="fa-IR" sz="3600" b="1" dirty="0" err="1">
                <a:cs typeface="B Nazanin" panose="00000400000000000000" pitchFamily="2" charset="-78"/>
              </a:rPr>
              <a:t>وضعيت</a:t>
            </a:r>
            <a:r>
              <a:rPr lang="fa-IR" sz="3600" b="1" dirty="0">
                <a:cs typeface="B Nazanin" panose="00000400000000000000" pitchFamily="2" charset="-78"/>
              </a:rPr>
              <a:t> </a:t>
            </a:r>
            <a:r>
              <a:rPr lang="fa-IR" sz="3600" b="1" dirty="0" err="1">
                <a:cs typeface="B Nazanin" panose="00000400000000000000" pitchFamily="2" charset="-78"/>
              </a:rPr>
              <a:t>صحيح</a:t>
            </a:r>
            <a:r>
              <a:rPr lang="fa-IR" sz="3600" b="1" dirty="0">
                <a:cs typeface="B Nazanin" panose="00000400000000000000" pitchFamily="2" charset="-78"/>
              </a:rPr>
              <a:t> بغل </a:t>
            </a:r>
            <a:r>
              <a:rPr lang="fa-IR" sz="3600" b="1" dirty="0" err="1">
                <a:cs typeface="B Nazanin" panose="00000400000000000000" pitchFamily="2" charset="-78"/>
              </a:rPr>
              <a:t>كردن</a:t>
            </a:r>
            <a:r>
              <a:rPr lang="fa-IR" sz="3600" b="1" dirty="0">
                <a:cs typeface="B Nazanin" panose="00000400000000000000" pitchFamily="2" charset="-78"/>
              </a:rPr>
              <a:t> و پستان گرفتن شيرخوار </a:t>
            </a:r>
            <a:r>
              <a:rPr lang="fa-IR" sz="3600" b="1" dirty="0" err="1">
                <a:cs typeface="B Nazanin" panose="00000400000000000000" pitchFamily="2" charset="-78"/>
              </a:rPr>
              <a:t>اهميت</a:t>
            </a:r>
            <a:r>
              <a:rPr lang="fa-IR" sz="3600" b="1" dirty="0">
                <a:cs typeface="B Nazanin" panose="00000400000000000000" pitchFamily="2" charset="-78"/>
              </a:rPr>
              <a:t> دارد؟</a:t>
            </a:r>
            <a:endParaRPr lang="en-US" sz="3600" b="1" dirty="0">
              <a:cs typeface="B Nazanin" panose="000004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A915E6-25D4-4478-83EA-8A1184D8A544}" type="slidenum">
              <a:rPr lang="fa-IR" smtClean="0"/>
              <a:pPr>
                <a:defRPr/>
              </a:pPr>
              <a:t>6</a:t>
            </a:fld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1047033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95536" y="1556792"/>
            <a:ext cx="8155632" cy="4536504"/>
          </a:xfrm>
        </p:spPr>
        <p:txBody>
          <a:bodyPr/>
          <a:lstStyle/>
          <a:p>
            <a:r>
              <a:rPr lang="fa-IR" sz="3200" dirty="0" smtClean="0">
                <a:cs typeface="B Nazanin" panose="00000400000000000000" pitchFamily="2" charset="-78"/>
              </a:rPr>
              <a:t>شیردهی نباید دردناک باشد</a:t>
            </a:r>
          </a:p>
          <a:p>
            <a:r>
              <a:rPr lang="fa-IR" sz="3200" dirty="0" smtClean="0">
                <a:cs typeface="B Nazanin" panose="00000400000000000000" pitchFamily="2" charset="-78"/>
              </a:rPr>
              <a:t>شیردهی مناسب به پستان و نوک آن صدمه </a:t>
            </a:r>
            <a:r>
              <a:rPr lang="fa-IR" sz="3200" dirty="0" err="1" smtClean="0">
                <a:cs typeface="B Nazanin" panose="00000400000000000000" pitchFamily="2" charset="-78"/>
              </a:rPr>
              <a:t>نمی</a:t>
            </a:r>
            <a:r>
              <a:rPr lang="fa-IR" sz="3200" dirty="0" smtClean="0">
                <a:cs typeface="B Nazanin" panose="00000400000000000000" pitchFamily="2" charset="-78"/>
              </a:rPr>
              <a:t> زند</a:t>
            </a:r>
            <a:endParaRPr lang="en-US" sz="3200" dirty="0" smtClean="0">
              <a:cs typeface="B Nazanin" panose="00000400000000000000" pitchFamily="2" charset="-78"/>
            </a:endParaRPr>
          </a:p>
          <a:p>
            <a:r>
              <a:rPr lang="fa-IR" sz="3200" dirty="0" smtClean="0">
                <a:cs typeface="B Nazanin" panose="00000400000000000000" pitchFamily="2" charset="-78"/>
              </a:rPr>
              <a:t>بغل گرفتن صحیح </a:t>
            </a:r>
            <a:r>
              <a:rPr lang="fa-IR" sz="3200" dirty="0">
                <a:cs typeface="B Nazanin" panose="00000400000000000000" pitchFamily="2" charset="-78"/>
              </a:rPr>
              <a:t>شیرخوار </a:t>
            </a:r>
            <a:r>
              <a:rPr lang="fa-IR" sz="3200" dirty="0" smtClean="0">
                <a:cs typeface="B Nazanin" panose="00000400000000000000" pitchFamily="2" charset="-78"/>
              </a:rPr>
              <a:t>و چفت </a:t>
            </a:r>
            <a:r>
              <a:rPr lang="fa-IR" sz="3200" dirty="0">
                <a:cs typeface="B Nazanin" panose="00000400000000000000" pitchFamily="2" charset="-78"/>
              </a:rPr>
              <a:t>شدن خوب دهان </a:t>
            </a:r>
            <a:r>
              <a:rPr lang="fa-IR" sz="3200" dirty="0" smtClean="0">
                <a:cs typeface="B Nazanin" panose="00000400000000000000" pitchFamily="2" charset="-78"/>
              </a:rPr>
              <a:t>او به پستان، کلید موفقیت </a:t>
            </a:r>
            <a:r>
              <a:rPr lang="fa-IR" sz="3200" dirty="0" err="1" smtClean="0">
                <a:cs typeface="B Nazanin" panose="00000400000000000000" pitchFamily="2" charset="-78"/>
              </a:rPr>
              <a:t>در</a:t>
            </a:r>
            <a:r>
              <a:rPr lang="fa-IR" sz="3200" b="1" dirty="0" err="1" smtClean="0">
                <a:cs typeface="B Nazanin" panose="00000400000000000000" pitchFamily="2" charset="-78"/>
              </a:rPr>
              <a:t>مکیدن</a:t>
            </a:r>
            <a:r>
              <a:rPr lang="fa-IR" sz="3200" b="1" dirty="0" smtClean="0">
                <a:cs typeface="B Nazanin" panose="00000400000000000000" pitchFamily="2" charset="-78"/>
              </a:rPr>
              <a:t> </a:t>
            </a:r>
            <a:r>
              <a:rPr lang="fa-IR" sz="3200" b="1" dirty="0">
                <a:cs typeface="B Nazanin" panose="00000400000000000000" pitchFamily="2" charset="-78"/>
              </a:rPr>
              <a:t>موثر </a:t>
            </a:r>
            <a:r>
              <a:rPr lang="fa-IR" sz="3200" b="1" dirty="0" smtClean="0">
                <a:cs typeface="B Nazanin" panose="00000400000000000000" pitchFamily="2" charset="-78"/>
              </a:rPr>
              <a:t> و </a:t>
            </a:r>
            <a:r>
              <a:rPr lang="fa-IR" sz="3200" dirty="0" smtClean="0">
                <a:cs typeface="B Nazanin" panose="00000400000000000000" pitchFamily="2" charset="-78"/>
              </a:rPr>
              <a:t>تغذیه با شیرمادر است چون سبب:</a:t>
            </a:r>
          </a:p>
          <a:p>
            <a:pPr lvl="1"/>
            <a:r>
              <a:rPr lang="fa-IR" sz="2800" dirty="0">
                <a:cs typeface="B Nazanin" panose="00000400000000000000" pitchFamily="2" charset="-78"/>
              </a:rPr>
              <a:t>انتقال شیر </a:t>
            </a:r>
            <a:r>
              <a:rPr lang="fa-IR" sz="2800" dirty="0" smtClean="0">
                <a:cs typeface="B Nazanin" panose="00000400000000000000" pitchFamily="2" charset="-78"/>
              </a:rPr>
              <a:t>بیشتر </a:t>
            </a:r>
            <a:r>
              <a:rPr lang="fa-IR" sz="2800" dirty="0" err="1" smtClean="0">
                <a:cs typeface="B Nazanin" panose="00000400000000000000" pitchFamily="2" charset="-78"/>
              </a:rPr>
              <a:t>ازپستان</a:t>
            </a:r>
            <a:r>
              <a:rPr lang="fa-IR" sz="2800" dirty="0" smtClean="0">
                <a:cs typeface="B Nazanin" panose="00000400000000000000" pitchFamily="2" charset="-78"/>
              </a:rPr>
              <a:t> </a:t>
            </a:r>
            <a:r>
              <a:rPr lang="fa-IR" sz="2800" dirty="0">
                <a:cs typeface="B Nazanin" panose="00000400000000000000" pitchFamily="2" charset="-78"/>
              </a:rPr>
              <a:t>به دهان </a:t>
            </a:r>
            <a:r>
              <a:rPr lang="fa-IR" sz="2800" dirty="0" smtClean="0">
                <a:cs typeface="B Nazanin" panose="00000400000000000000" pitchFamily="2" charset="-78"/>
              </a:rPr>
              <a:t>شیرخوار،</a:t>
            </a:r>
            <a:endParaRPr lang="fa-IR" sz="2800" dirty="0">
              <a:cs typeface="B Nazanin" panose="00000400000000000000" pitchFamily="2" charset="-78"/>
            </a:endParaRPr>
          </a:p>
          <a:p>
            <a:pPr lvl="1"/>
            <a:r>
              <a:rPr lang="fa-IR" sz="2800" dirty="0" smtClean="0">
                <a:cs typeface="B Nazanin" panose="00000400000000000000" pitchFamily="2" charset="-78"/>
              </a:rPr>
              <a:t>تخلیه کامل و تحریک </a:t>
            </a:r>
            <a:r>
              <a:rPr lang="fa-IR" sz="2800" dirty="0">
                <a:cs typeface="B Nazanin" panose="00000400000000000000" pitchFamily="2" charset="-78"/>
              </a:rPr>
              <a:t>بیشتر تولید </a:t>
            </a:r>
            <a:r>
              <a:rPr lang="fa-IR" sz="2800" dirty="0" err="1" smtClean="0">
                <a:cs typeface="B Nazanin" panose="00000400000000000000" pitchFamily="2" charset="-78"/>
              </a:rPr>
              <a:t>شیردرپستان</a:t>
            </a:r>
            <a:r>
              <a:rPr lang="fa-IR" sz="2800" dirty="0" smtClean="0">
                <a:cs typeface="B Nazanin" panose="00000400000000000000" pitchFamily="2" charset="-78"/>
              </a:rPr>
              <a:t>،</a:t>
            </a:r>
            <a:endParaRPr lang="fa-IR" sz="2800" dirty="0">
              <a:cs typeface="B Nazanin" panose="00000400000000000000" pitchFamily="2" charset="-78"/>
            </a:endParaRPr>
          </a:p>
          <a:p>
            <a:pPr lvl="1"/>
            <a:r>
              <a:rPr lang="fa-IR" sz="2800" dirty="0">
                <a:cs typeface="B Nazanin" panose="00000400000000000000" pitchFamily="2" charset="-78"/>
              </a:rPr>
              <a:t>پیشگیری از </a:t>
            </a:r>
            <a:r>
              <a:rPr lang="fa-IR" sz="2800" dirty="0" smtClean="0">
                <a:cs typeface="B Nazanin" panose="00000400000000000000" pitchFamily="2" charset="-78"/>
              </a:rPr>
              <a:t>مشکلات پستانی و نوک آن،</a:t>
            </a:r>
            <a:endParaRPr lang="fa-IR" sz="2800" dirty="0">
              <a:cs typeface="B Nazanin" panose="00000400000000000000" pitchFamily="2" charset="-78"/>
            </a:endParaRPr>
          </a:p>
          <a:p>
            <a:pPr lvl="1"/>
            <a:r>
              <a:rPr lang="fa-IR" sz="2800" dirty="0" smtClean="0">
                <a:cs typeface="B Nazanin" panose="00000400000000000000" pitchFamily="2" charset="-78"/>
              </a:rPr>
              <a:t>رضایت </a:t>
            </a:r>
            <a:r>
              <a:rPr lang="fa-IR" sz="2800" dirty="0">
                <a:cs typeface="B Nazanin" panose="00000400000000000000" pitchFamily="2" charset="-78"/>
              </a:rPr>
              <a:t>و </a:t>
            </a:r>
            <a:r>
              <a:rPr lang="fa-IR" sz="2800" dirty="0" err="1" smtClean="0">
                <a:cs typeface="B Nazanin" panose="00000400000000000000" pitchFamily="2" charset="-78"/>
              </a:rPr>
              <a:t>خوشنودی</a:t>
            </a:r>
            <a:r>
              <a:rPr lang="fa-IR" sz="2800" dirty="0" smtClean="0">
                <a:cs typeface="B Nazanin" panose="00000400000000000000" pitchFamily="2" charset="-78"/>
              </a:rPr>
              <a:t> و رشد مناسب </a:t>
            </a:r>
            <a:r>
              <a:rPr lang="fa-IR" sz="2800" dirty="0" err="1" smtClean="0">
                <a:cs typeface="B Nazanin" panose="00000400000000000000" pitchFamily="2" charset="-78"/>
              </a:rPr>
              <a:t>شیرخوار</a:t>
            </a:r>
            <a:r>
              <a:rPr lang="fa-IR" sz="3200" dirty="0" err="1" smtClean="0">
                <a:cs typeface="B Nazanin" panose="00000400000000000000" pitchFamily="2" charset="-78"/>
              </a:rPr>
              <a:t>می</a:t>
            </a:r>
            <a:r>
              <a:rPr lang="fa-IR" sz="3200" dirty="0" smtClean="0">
                <a:cs typeface="B Nazanin" panose="00000400000000000000" pitchFamily="2" charset="-78"/>
              </a:rPr>
              <a:t> شود</a:t>
            </a:r>
            <a:endParaRPr lang="fa-IR" sz="3200" dirty="0">
              <a:cs typeface="B Nazanin" panose="00000400000000000000" pitchFamily="2" charset="-78"/>
            </a:endParaRPr>
          </a:p>
          <a:p>
            <a:pPr lvl="1"/>
            <a:endParaRPr lang="fa-IR" sz="3600" dirty="0" smtClean="0">
              <a:cs typeface="B Nazanin" panose="00000400000000000000" pitchFamily="2" charset="-78"/>
            </a:endParaRP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625462019"/>
              </p:ext>
            </p:extLst>
          </p:nvPr>
        </p:nvGraphicFramePr>
        <p:xfrm>
          <a:off x="457200" y="274638"/>
          <a:ext cx="8229600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43569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:\Users\atlas2\Pictures\1a.jpg">
            <a:hlinkClick r:id="rId2" action="ppaction://program"/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502785" cy="359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C:\Users\atlas2\Pictures\1b.jpg">
            <a:hlinkClick r:id="rId4" action="ppaction://program"/>
          </p:cNvPr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85640" y="44450"/>
            <a:ext cx="4658360" cy="353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C:\Users\atlas2\Pictures\1c.png">
            <a:hlinkClick r:id="rId6" action="ppaction://program"/>
          </p:cNvPr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3581400"/>
            <a:ext cx="44958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ight Arrow 5"/>
          <p:cNvSpPr/>
          <p:nvPr/>
        </p:nvSpPr>
        <p:spPr bwMode="auto">
          <a:xfrm>
            <a:off x="3505200" y="2514600"/>
            <a:ext cx="1752600" cy="770384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a-IR" sz="2400" dirty="0" smtClean="0">
                <a:latin typeface="Antique Olive" pitchFamily="34" charset="0"/>
                <a:cs typeface="B Nazanin" panose="00000400000000000000" pitchFamily="2" charset="-78"/>
              </a:rPr>
              <a:t>مورد 1</a:t>
            </a:r>
            <a:endParaRPr kumimoji="0" lang="fa-IR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ntique Olive" pitchFamily="34" charset="0"/>
              <a:cs typeface="B Nazanin" panose="00000400000000000000" pitchFamily="2" charset="-78"/>
            </a:endParaRPr>
          </a:p>
        </p:txBody>
      </p:sp>
      <p:pic>
        <p:nvPicPr>
          <p:cNvPr id="12" name="Picture 11" descr="C:\Users\atlas2\Pictures\1d.png">
            <a:hlinkClick r:id="rId8" action="ppaction://program"/>
          </p:cNvPr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495800" y="3581400"/>
            <a:ext cx="46482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ight Arrow 6"/>
          <p:cNvSpPr/>
          <p:nvPr/>
        </p:nvSpPr>
        <p:spPr bwMode="auto">
          <a:xfrm>
            <a:off x="3505200" y="5943600"/>
            <a:ext cx="1752600" cy="72576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a-I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ntique Olive" pitchFamily="34" charset="0"/>
                <a:cs typeface="B Nazanin" panose="00000400000000000000" pitchFamily="2" charset="-78"/>
              </a:rPr>
              <a:t>مورد 2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A915E6-25D4-4478-83EA-8A1184D8A544}" type="slidenum">
              <a:rPr lang="fa-IR" smtClean="0"/>
              <a:pPr>
                <a:defRPr/>
              </a:pPr>
              <a:t>61</a:t>
            </a:fld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1318346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3" action="ppaction://program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172"/>
            <a:ext cx="4769461" cy="6886171"/>
          </a:xfrm>
          <a:prstGeom prst="rect">
            <a:avLst/>
          </a:prstGeom>
        </p:spPr>
      </p:pic>
      <p:pic>
        <p:nvPicPr>
          <p:cNvPr id="5" name="Picture 4">
            <a:hlinkClick r:id="rId5" action="ppaction://program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90"/>
          <a:stretch/>
        </p:blipFill>
        <p:spPr>
          <a:xfrm>
            <a:off x="4666085" y="-28172"/>
            <a:ext cx="4514427" cy="6913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511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18864" y="1711350"/>
            <a:ext cx="8229600" cy="4309938"/>
          </a:xfrm>
        </p:spPr>
        <p:txBody>
          <a:bodyPr/>
          <a:lstStyle/>
          <a:p>
            <a:r>
              <a:rPr lang="fa-IR" sz="3200" b="1" dirty="0" err="1">
                <a:cs typeface="B Nazanin" panose="00000400000000000000" pitchFamily="2" charset="-78"/>
              </a:rPr>
              <a:t>بايد</a:t>
            </a:r>
            <a:r>
              <a:rPr lang="fa-IR" sz="3200" b="1" dirty="0">
                <a:cs typeface="B Nazanin" panose="00000400000000000000" pitchFamily="2" charset="-78"/>
              </a:rPr>
              <a:t> به نحوه در آغوش گرفتن شيرخوار و </a:t>
            </a:r>
            <a:r>
              <a:rPr lang="fa-IR" sz="3200" b="1" dirty="0" smtClean="0">
                <a:cs typeface="B Nazanin" panose="00000400000000000000" pitchFamily="2" charset="-78"/>
              </a:rPr>
              <a:t>گرفتن پستان </a:t>
            </a:r>
            <a:r>
              <a:rPr lang="fa-IR" sz="3200" b="1" dirty="0">
                <a:cs typeface="B Nazanin" panose="00000400000000000000" pitchFamily="2" charset="-78"/>
              </a:rPr>
              <a:t>او </a:t>
            </a:r>
            <a:r>
              <a:rPr lang="fa-IR" sz="3200" b="1" dirty="0" err="1">
                <a:cs typeface="B Nazanin" panose="00000400000000000000" pitchFamily="2" charset="-78"/>
              </a:rPr>
              <a:t>بويژه</a:t>
            </a:r>
            <a:r>
              <a:rPr lang="fa-IR" sz="3200" b="1" dirty="0">
                <a:cs typeface="B Nazanin" panose="00000400000000000000" pitchFamily="2" charset="-78"/>
              </a:rPr>
              <a:t> در </a:t>
            </a:r>
            <a:r>
              <a:rPr lang="fa-IR" sz="3200" b="1" dirty="0" smtClean="0">
                <a:cs typeface="B Nazanin" panose="00000400000000000000" pitchFamily="2" charset="-78"/>
              </a:rPr>
              <a:t>روزها و هفته های </a:t>
            </a:r>
            <a:r>
              <a:rPr lang="fa-IR" sz="3200" b="1" dirty="0">
                <a:cs typeface="B Nazanin" panose="00000400000000000000" pitchFamily="2" charset="-78"/>
              </a:rPr>
              <a:t>اول </a:t>
            </a:r>
            <a:r>
              <a:rPr lang="fa-IR" sz="3200" b="1" dirty="0" err="1">
                <a:cs typeface="B Nazanin" panose="00000400000000000000" pitchFamily="2" charset="-78"/>
              </a:rPr>
              <a:t>شيردهي</a:t>
            </a:r>
            <a:r>
              <a:rPr lang="fa-IR" sz="3200" b="1" dirty="0">
                <a:cs typeface="B Nazanin" panose="00000400000000000000" pitchFamily="2" charset="-78"/>
              </a:rPr>
              <a:t>، توجه </a:t>
            </a:r>
            <a:r>
              <a:rPr lang="fa-IR" sz="3200" b="1" dirty="0" smtClean="0">
                <a:cs typeface="B Nazanin" panose="00000400000000000000" pitchFamily="2" charset="-78"/>
              </a:rPr>
              <a:t>خاص داشت</a:t>
            </a:r>
            <a:r>
              <a:rPr lang="fa-IR" sz="3600" b="1" dirty="0" smtClean="0">
                <a:cs typeface="B Nazanin" panose="00000400000000000000" pitchFamily="2" charset="-78"/>
              </a:rPr>
              <a:t>، زیرا :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fa-IR" sz="3000" dirty="0" smtClean="0">
                <a:cs typeface="B Nazanin" panose="00000400000000000000" pitchFamily="2" charset="-78"/>
              </a:rPr>
              <a:t>نحوه در آغوش گرفتن و بخصوص پستان گرفتن </a:t>
            </a:r>
            <a:r>
              <a:rPr lang="fa-IR" sz="3000" dirty="0" err="1" smtClean="0">
                <a:cs typeface="B Nazanin" panose="00000400000000000000" pitchFamily="2" charset="-78"/>
              </a:rPr>
              <a:t>شيرخوار</a:t>
            </a:r>
            <a:r>
              <a:rPr lang="fa-IR" sz="3000" dirty="0" smtClean="0">
                <a:cs typeface="B Nazanin" panose="00000400000000000000" pitchFamily="2" charset="-78"/>
              </a:rPr>
              <a:t>، </a:t>
            </a:r>
            <a:r>
              <a:rPr lang="fa-IR" sz="3000" b="1" u="sng" dirty="0" smtClean="0">
                <a:cs typeface="B Nazanin" panose="00000400000000000000" pitchFamily="2" charset="-78"/>
              </a:rPr>
              <a:t>پایه و اصل موفقیت در تغذیه با شیرمادر </a:t>
            </a:r>
            <a:r>
              <a:rPr lang="fa-IR" sz="3000" dirty="0" smtClean="0">
                <a:cs typeface="B Nazanin" panose="00000400000000000000" pitchFamily="2" charset="-78"/>
              </a:rPr>
              <a:t>است.</a:t>
            </a:r>
          </a:p>
          <a:p>
            <a:r>
              <a:rPr lang="fa-IR" sz="3200" b="1" dirty="0" smtClean="0">
                <a:cs typeface="B Nazanin" panose="00000400000000000000" pitchFamily="2" charset="-78"/>
              </a:rPr>
              <a:t>اگر مادر نتواند شيرخوار را صحیح درآغوش بگیرد </a:t>
            </a:r>
            <a:r>
              <a:rPr lang="fa-IR" sz="3200" b="1" dirty="0">
                <a:cs typeface="B Nazanin" panose="00000400000000000000" pitchFamily="2" charset="-78"/>
              </a:rPr>
              <a:t>و </a:t>
            </a:r>
            <a:r>
              <a:rPr lang="fa-IR" sz="3200" b="1" dirty="0" smtClean="0">
                <a:cs typeface="B Nazanin" panose="00000400000000000000" pitchFamily="2" charset="-78"/>
              </a:rPr>
              <a:t>شیرخوار بخوبی پستان را بگیرد نتیجه چیست؟</a:t>
            </a:r>
            <a:r>
              <a:rPr lang="fa-IR" sz="3600" dirty="0" smtClean="0">
                <a:cs typeface="B Nazanin" panose="00000400000000000000" pitchFamily="2" charset="-78"/>
              </a:rPr>
              <a:t> </a:t>
            </a:r>
          </a:p>
          <a:p>
            <a:endParaRPr lang="en-US" sz="3600" dirty="0">
              <a:cs typeface="B Nazanin" panose="00000400000000000000" pitchFamily="2" charset="-78"/>
            </a:endParaRP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274370001"/>
              </p:ext>
            </p:extLst>
          </p:nvPr>
        </p:nvGraphicFramePr>
        <p:xfrm>
          <a:off x="457200" y="274638"/>
          <a:ext cx="8229600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A915E6-25D4-4478-83EA-8A1184D8A544}" type="slidenum">
              <a:rPr lang="fa-IR" smtClean="0"/>
              <a:pPr>
                <a:defRPr/>
              </a:pPr>
              <a:t>7</a:t>
            </a:fld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1390889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58824" y="1556792"/>
            <a:ext cx="8229600" cy="4824536"/>
          </a:xfrm>
        </p:spPr>
        <p:txBody>
          <a:bodyPr/>
          <a:lstStyle/>
          <a:p>
            <a:pPr algn="r"/>
            <a:r>
              <a:rPr lang="fa-IR" sz="2800" b="1" dirty="0" smtClean="0">
                <a:cs typeface="B Nazanin" panose="00000400000000000000" pitchFamily="2" charset="-78"/>
              </a:rPr>
              <a:t>نوک پستان دردناک، زخم نوک پستان</a:t>
            </a:r>
            <a:endParaRPr lang="en-US" sz="2800" b="1" dirty="0" smtClean="0">
              <a:cs typeface="B Nazanin" panose="00000400000000000000" pitchFamily="2" charset="-78"/>
            </a:endParaRPr>
          </a:p>
          <a:p>
            <a:pPr algn="r"/>
            <a:r>
              <a:rPr lang="fa-IR" sz="2800" b="1" dirty="0" smtClean="0">
                <a:cs typeface="B Nazanin" panose="00000400000000000000" pitchFamily="2" charset="-78"/>
              </a:rPr>
              <a:t>انسداد مجاری شیر، احتقان پستان، عفونت پستان </a:t>
            </a:r>
          </a:p>
          <a:p>
            <a:r>
              <a:rPr lang="fa-IR" sz="2800" b="1" dirty="0" smtClean="0">
                <a:cs typeface="B Nazanin" panose="00000400000000000000" pitchFamily="2" charset="-78"/>
              </a:rPr>
              <a:t>مکیدن نا موثر پستان</a:t>
            </a:r>
          </a:p>
          <a:p>
            <a:r>
              <a:rPr lang="fa-IR" sz="2800" b="1" dirty="0" smtClean="0">
                <a:cs typeface="B Nazanin" panose="00000400000000000000" pitchFamily="2" charset="-78"/>
              </a:rPr>
              <a:t>کاهش انتقال شیر از پستان به دهان شیرخوار </a:t>
            </a:r>
          </a:p>
          <a:p>
            <a:pPr algn="r"/>
            <a:r>
              <a:rPr lang="fa-IR" sz="2800" b="1" dirty="0" smtClean="0">
                <a:cs typeface="B Nazanin" panose="00000400000000000000" pitchFamily="2" charset="-78"/>
              </a:rPr>
              <a:t>گریه و عدم رضایت شیرخوار</a:t>
            </a:r>
            <a:endParaRPr lang="en-US" sz="2800" b="1" dirty="0">
              <a:cs typeface="B Nazanin" panose="00000400000000000000" pitchFamily="2" charset="-78"/>
            </a:endParaRPr>
          </a:p>
          <a:p>
            <a:r>
              <a:rPr lang="fa-IR" sz="2800" b="1" dirty="0">
                <a:cs typeface="B Nazanin" panose="00000400000000000000" pitchFamily="2" charset="-78"/>
              </a:rPr>
              <a:t>طولانی </a:t>
            </a:r>
            <a:r>
              <a:rPr lang="fa-IR" sz="2800" b="1" dirty="0" smtClean="0">
                <a:cs typeface="B Nazanin" panose="00000400000000000000" pitchFamily="2" charset="-78"/>
              </a:rPr>
              <a:t>و </a:t>
            </a:r>
            <a:r>
              <a:rPr lang="fa-IR" sz="2800" b="1" dirty="0">
                <a:cs typeface="B Nazanin" panose="00000400000000000000" pitchFamily="2" charset="-78"/>
              </a:rPr>
              <a:t> </a:t>
            </a:r>
            <a:r>
              <a:rPr lang="fa-IR" sz="2800" b="1" dirty="0" err="1" smtClean="0">
                <a:cs typeface="B Nazanin" panose="00000400000000000000" pitchFamily="2" charset="-78"/>
              </a:rPr>
              <a:t>مکررشیرخوردن</a:t>
            </a:r>
            <a:r>
              <a:rPr lang="fa-IR" sz="2800" b="1" dirty="0" smtClean="0">
                <a:cs typeface="B Nazanin" panose="00000400000000000000" pitchFamily="2" charset="-78"/>
              </a:rPr>
              <a:t> شیرخوار</a:t>
            </a:r>
          </a:p>
          <a:p>
            <a:r>
              <a:rPr lang="fa-IR" sz="2800" b="1" dirty="0" smtClean="0">
                <a:cs typeface="B Nazanin" panose="00000400000000000000" pitchFamily="2" charset="-78"/>
              </a:rPr>
              <a:t>کندی رشد </a:t>
            </a:r>
            <a:r>
              <a:rPr lang="fa-IR" sz="2800" dirty="0" smtClean="0">
                <a:cs typeface="B Nazanin" panose="00000400000000000000" pitchFamily="2" charset="-78"/>
              </a:rPr>
              <a:t>(عدم </a:t>
            </a:r>
            <a:r>
              <a:rPr lang="fa-IR" sz="2800" dirty="0">
                <a:cs typeface="B Nazanin" panose="00000400000000000000" pitchFamily="2" charset="-78"/>
              </a:rPr>
              <a:t>وزن گیری مناسب </a:t>
            </a:r>
            <a:r>
              <a:rPr lang="fa-IR" sz="2800" dirty="0" smtClean="0">
                <a:cs typeface="B Nazanin" panose="00000400000000000000" pitchFamily="2" charset="-78"/>
              </a:rPr>
              <a:t>شیرخوار) </a:t>
            </a:r>
            <a:endParaRPr lang="en-US" sz="2800" dirty="0">
              <a:cs typeface="B Nazanin" panose="00000400000000000000" pitchFamily="2" charset="-78"/>
            </a:endParaRPr>
          </a:p>
          <a:p>
            <a:pPr algn="r"/>
            <a:r>
              <a:rPr lang="fa-IR" sz="2800" b="1" dirty="0" smtClean="0">
                <a:cs typeface="B Nazanin" panose="00000400000000000000" pitchFamily="2" charset="-78"/>
              </a:rPr>
              <a:t>کاهش تولید شیرمادر</a:t>
            </a:r>
          </a:p>
          <a:p>
            <a:r>
              <a:rPr lang="fa-IR" sz="2800" b="1" dirty="0" smtClean="0">
                <a:cs typeface="B Nazanin" panose="00000400000000000000" pitchFamily="2" charset="-78"/>
              </a:rPr>
              <a:t>کاهش طول مدت شیردهی و</a:t>
            </a:r>
          </a:p>
          <a:p>
            <a:r>
              <a:rPr lang="fa-IR" sz="2800" b="1" dirty="0" err="1" smtClean="0">
                <a:cs typeface="B Nazanin" panose="00000400000000000000" pitchFamily="2" charset="-78"/>
              </a:rPr>
              <a:t>گاها</a:t>
            </a:r>
            <a:r>
              <a:rPr lang="fa-IR" sz="2800" b="1" dirty="0" smtClean="0">
                <a:cs typeface="B Nazanin" panose="00000400000000000000" pitchFamily="2" charset="-78"/>
              </a:rPr>
              <a:t> قطع شیردهی</a:t>
            </a:r>
            <a:endParaRPr lang="en-US" sz="2800" b="1" dirty="0">
              <a:cs typeface="B Nazanin" panose="00000400000000000000" pitchFamily="2" charset="-78"/>
            </a:endParaRP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3698737395"/>
              </p:ext>
            </p:extLst>
          </p:nvPr>
        </p:nvGraphicFramePr>
        <p:xfrm>
          <a:off x="422573" y="332656"/>
          <a:ext cx="8229600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A915E6-25D4-4478-83EA-8A1184D8A544}" type="slidenum">
              <a:rPr lang="fa-IR" smtClean="0">
                <a:solidFill>
                  <a:prstClr val="black"/>
                </a:solidFill>
              </a:rPr>
              <a:pPr>
                <a:defRPr/>
              </a:pPr>
              <a:t>8</a:t>
            </a:fld>
            <a:endParaRPr lang="fa-I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825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67544" y="1196752"/>
            <a:ext cx="8229600" cy="4525962"/>
          </a:xfrm>
        </p:spPr>
        <p:txBody>
          <a:bodyPr/>
          <a:lstStyle/>
          <a:p>
            <a:pPr algn="ctr"/>
            <a:r>
              <a:rPr lang="fa-IR" sz="3600" b="1" dirty="0" smtClean="0">
                <a:cs typeface="B Nazanin" panose="00000400000000000000" pitchFamily="2" charset="-78"/>
              </a:rPr>
              <a:t>2-وضعيت </a:t>
            </a:r>
            <a:r>
              <a:rPr lang="fa-IR" sz="3600" b="1" dirty="0" err="1">
                <a:cs typeface="B Nazanin" panose="00000400000000000000" pitchFamily="2" charset="-78"/>
              </a:rPr>
              <a:t>صحيح</a:t>
            </a:r>
            <a:r>
              <a:rPr lang="fa-IR" sz="3600" b="1" dirty="0">
                <a:cs typeface="B Nazanin" panose="00000400000000000000" pitchFamily="2" charset="-78"/>
              </a:rPr>
              <a:t> در آغوش گرفتن شيرخوار و نحوه درست پستان گرفتن او چگونه است؟</a:t>
            </a:r>
            <a:endParaRPr lang="en-US" sz="3600" b="1" dirty="0">
              <a:cs typeface="B Nazanin" panose="000004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A915E6-25D4-4478-83EA-8A1184D8A544}" type="slidenum">
              <a:rPr lang="fa-IR" smtClean="0"/>
              <a:pPr>
                <a:defRPr/>
              </a:pPr>
              <a:t>9</a:t>
            </a:fld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1368002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فرمت اسلايد">
  <a:themeElements>
    <a:clrScheme name="Foundry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فرمت اسلايد">
  <a:themeElements>
    <a:clrScheme name="Foundry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2_فرمت اسلايد">
  <a:themeElements>
    <a:clrScheme name="Foundry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3_فرمت اسلايد">
  <a:themeElements>
    <a:clrScheme name="Foundry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Foundry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10.xml><?xml version="1.0" encoding="utf-8"?>
<a:themeOverride xmlns:a="http://schemas.openxmlformats.org/drawingml/2006/main">
  <a:clrScheme name="Foundry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11.xml><?xml version="1.0" encoding="utf-8"?>
<a:themeOverride xmlns:a="http://schemas.openxmlformats.org/drawingml/2006/main">
  <a:clrScheme name="Foundry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12.xml><?xml version="1.0" encoding="utf-8"?>
<a:themeOverride xmlns:a="http://schemas.openxmlformats.org/drawingml/2006/main">
  <a:clrScheme name="Foundry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13.xml><?xml version="1.0" encoding="utf-8"?>
<a:themeOverride xmlns:a="http://schemas.openxmlformats.org/drawingml/2006/main">
  <a:clrScheme name="Foundry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14.xml><?xml version="1.0" encoding="utf-8"?>
<a:themeOverride xmlns:a="http://schemas.openxmlformats.org/drawingml/2006/main">
  <a:clrScheme name="Foundry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15.xml><?xml version="1.0" encoding="utf-8"?>
<a:themeOverride xmlns:a="http://schemas.openxmlformats.org/drawingml/2006/main">
  <a:clrScheme name="Foundry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16.xml><?xml version="1.0" encoding="utf-8"?>
<a:themeOverride xmlns:a="http://schemas.openxmlformats.org/drawingml/2006/main">
  <a:clrScheme name="Foundry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2.xml><?xml version="1.0" encoding="utf-8"?>
<a:themeOverride xmlns:a="http://schemas.openxmlformats.org/drawingml/2006/main">
  <a:clrScheme name="Foundry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3.xml><?xml version="1.0" encoding="utf-8"?>
<a:themeOverride xmlns:a="http://schemas.openxmlformats.org/drawingml/2006/main">
  <a:clrScheme name="Foundry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4.xml><?xml version="1.0" encoding="utf-8"?>
<a:themeOverride xmlns:a="http://schemas.openxmlformats.org/drawingml/2006/main">
  <a:clrScheme name="Foundry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5.xml><?xml version="1.0" encoding="utf-8"?>
<a:themeOverride xmlns:a="http://schemas.openxmlformats.org/drawingml/2006/main">
  <a:clrScheme name="Foundry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6.xml><?xml version="1.0" encoding="utf-8"?>
<a:themeOverride xmlns:a="http://schemas.openxmlformats.org/drawingml/2006/main">
  <a:clrScheme name="Foundry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7.xml><?xml version="1.0" encoding="utf-8"?>
<a:themeOverride xmlns:a="http://schemas.openxmlformats.org/drawingml/2006/main">
  <a:clrScheme name="Foundry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8.xml><?xml version="1.0" encoding="utf-8"?>
<a:themeOverride xmlns:a="http://schemas.openxmlformats.org/drawingml/2006/main">
  <a:clrScheme name="Foundry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9.xml><?xml version="1.0" encoding="utf-8"?>
<a:themeOverride xmlns:a="http://schemas.openxmlformats.org/drawingml/2006/main">
  <a:clrScheme name="Foundry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فرمت اسلايد</Template>
  <TotalTime>9440</TotalTime>
  <Words>4000</Words>
  <Application>Microsoft Office PowerPoint</Application>
  <PresentationFormat>On-screen Show (4:3)</PresentationFormat>
  <Paragraphs>436</Paragraphs>
  <Slides>62</Slides>
  <Notes>39</Notes>
  <HiddenSlides>7</HiddenSlides>
  <MMClips>0</MMClips>
  <ScaleCrop>false</ScaleCrop>
  <HeadingPairs>
    <vt:vector size="6" baseType="variant">
      <vt:variant>
        <vt:lpstr>Theme</vt:lpstr>
      </vt:variant>
      <vt:variant>
        <vt:i4>9</vt:i4>
      </vt:variant>
      <vt:variant>
        <vt:lpstr>Slide Titles</vt:lpstr>
      </vt:variant>
      <vt:variant>
        <vt:i4>62</vt:i4>
      </vt:variant>
      <vt:variant>
        <vt:lpstr>Custom Shows</vt:lpstr>
      </vt:variant>
      <vt:variant>
        <vt:i4>56</vt:i4>
      </vt:variant>
    </vt:vector>
  </HeadingPairs>
  <TitlesOfParts>
    <vt:vector size="127" baseType="lpstr">
      <vt:lpstr>فرمت اسلايد</vt:lpstr>
      <vt:lpstr>Office Theme</vt:lpstr>
      <vt:lpstr>1_Office Theme</vt:lpstr>
      <vt:lpstr>2_Office Theme</vt:lpstr>
      <vt:lpstr>3_Office Theme</vt:lpstr>
      <vt:lpstr>4_Office Theme</vt:lpstr>
      <vt:lpstr>1_فرمت اسلايد</vt:lpstr>
      <vt:lpstr>2_فرمت اسلايد</vt:lpstr>
      <vt:lpstr>3_فرمت اسلايد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Madonna or  cradle hold گهواره ای</vt:lpstr>
      <vt:lpstr>Cross-cradle hold گهواره ای متقاطع</vt:lpstr>
      <vt:lpstr>Clutch, Under arm football hold    زير بغلی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warm</vt:lpstr>
      <vt:lpstr>ahamyate bm</vt:lpstr>
      <vt:lpstr>good pos</vt:lpstr>
      <vt:lpstr>clostrum</vt:lpstr>
      <vt:lpstr>bavare ghalat</vt:lpstr>
      <vt:lpstr>saate ava3</vt:lpstr>
      <vt:lpstr>rom</vt:lpstr>
      <vt:lpstr>taghaza</vt:lpstr>
      <vt:lpstr>Custom Show 12ahesh</vt:lpstr>
      <vt:lpstr>bre</vt:lpstr>
      <vt:lpstr>key point</vt:lpstr>
      <vt:lpstr>مشفزا</vt:lpstr>
      <vt:lpstr>breast sup</vt:lpstr>
      <vt:lpstr>aid</vt:lpstr>
      <vt:lpstr>ibfat</vt:lpstr>
      <vt:lpstr>latch</vt:lpstr>
      <vt:lpstr>posi</vt:lpstr>
      <vt:lpstr>flat on back</vt:lpstr>
      <vt:lpstr>pahlu</vt:lpstr>
      <vt:lpstr>cradle</vt:lpstr>
      <vt:lpstr>croos</vt:lpstr>
      <vt:lpstr>under</vt:lpstr>
      <vt:lpstr>side</vt:lpstr>
      <vt:lpstr>پرهیز  در طی</vt:lpstr>
      <vt:lpstr>صندلی</vt:lpstr>
      <vt:lpstr>نشسته</vt:lpstr>
      <vt:lpstr>پشت</vt:lpstr>
      <vt:lpstr>نشستهوو</vt:lpstr>
      <vt:lpstr>نکات کلیدی</vt:lpstr>
      <vt:lpstr>پستان حمایت</vt:lpstr>
      <vt:lpstr>Custom Show 1حمایییییییت</vt:lpstr>
      <vt:lpstr>حوله</vt:lpstr>
      <vt:lpstr>گرفتن</vt:lpstr>
      <vt:lpstr>قلب موفق</vt:lpstr>
      <vt:lpstr>بینی</vt:lpstr>
      <vt:lpstr>دهان</vt:lpstr>
      <vt:lpstr>lip smacking</vt:lpstr>
      <vt:lpstr>123</vt:lpstr>
      <vt:lpstr>بلع</vt:lpstr>
      <vt:lpstr>good latch on</vt:lpstr>
      <vt:lpstr>good lo</vt:lpstr>
      <vt:lpstr>avoid</vt:lpstr>
      <vt:lpstr>6</vt:lpstr>
      <vt:lpstr>Custom Show 1وضعیت را حت مادرر</vt:lpstr>
      <vt:lpstr>همسطح</vt:lpstr>
      <vt:lpstr>sacral</vt:lpstr>
      <vt:lpstr>positio bilo</vt:lpstr>
      <vt:lpstr>ووضضععیتکارامد</vt:lpstr>
      <vt:lpstr>sacralvv</vt:lpstr>
      <vt:lpstr>مکیدن غلط</vt:lpstr>
      <vt:lpstr>hedayate shirkhar</vt:lpstr>
      <vt:lpstr>5</vt:lpstr>
      <vt:lpstr>sit</vt:lpstr>
      <vt:lpstr>bed sit</vt:lpstr>
      <vt:lpstr>side2</vt:lpstr>
      <vt:lpstr>back</vt:lpstr>
    </vt:vector>
  </TitlesOfParts>
  <Company>Office07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هپاتیت های ویرال</dc:title>
  <dc:creator>a-moghisi</dc:creator>
  <cp:lastModifiedBy>user</cp:lastModifiedBy>
  <cp:revision>834</cp:revision>
  <dcterms:created xsi:type="dcterms:W3CDTF">2012-04-07T08:49:36Z</dcterms:created>
  <dcterms:modified xsi:type="dcterms:W3CDTF">2019-11-25T16:25:30Z</dcterms:modified>
</cp:coreProperties>
</file>