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omments/comment1.xml" ContentType="application/vnd.openxmlformats-officedocument.presentationml.comment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753" r:id="rId2"/>
    <p:sldMasterId id="2147483793" r:id="rId3"/>
    <p:sldMasterId id="2147483833" r:id="rId4"/>
    <p:sldMasterId id="2147483893" r:id="rId5"/>
    <p:sldMasterId id="2147483905" r:id="rId6"/>
  </p:sldMasterIdLst>
  <p:notesMasterIdLst>
    <p:notesMasterId r:id="rId105"/>
  </p:notesMasterIdLst>
  <p:handoutMasterIdLst>
    <p:handoutMasterId r:id="rId106"/>
  </p:handoutMasterIdLst>
  <p:sldIdLst>
    <p:sldId id="268" r:id="rId7"/>
    <p:sldId id="278" r:id="rId8"/>
    <p:sldId id="714" r:id="rId9"/>
    <p:sldId id="770" r:id="rId10"/>
    <p:sldId id="911" r:id="rId11"/>
    <p:sldId id="772" r:id="rId12"/>
    <p:sldId id="773" r:id="rId13"/>
    <p:sldId id="775" r:id="rId14"/>
    <p:sldId id="909" r:id="rId15"/>
    <p:sldId id="774" r:id="rId16"/>
    <p:sldId id="606" r:id="rId17"/>
    <p:sldId id="583" r:id="rId18"/>
    <p:sldId id="800" r:id="rId19"/>
    <p:sldId id="590" r:id="rId20"/>
    <p:sldId id="1026" r:id="rId21"/>
    <p:sldId id="591" r:id="rId22"/>
    <p:sldId id="1017" r:id="rId23"/>
    <p:sldId id="799" r:id="rId24"/>
    <p:sldId id="798" r:id="rId25"/>
    <p:sldId id="608" r:id="rId26"/>
    <p:sldId id="609" r:id="rId27"/>
    <p:sldId id="635" r:id="rId28"/>
    <p:sldId id="636" r:id="rId29"/>
    <p:sldId id="639" r:id="rId30"/>
    <p:sldId id="894" r:id="rId31"/>
    <p:sldId id="1005" r:id="rId32"/>
    <p:sldId id="1004" r:id="rId33"/>
    <p:sldId id="897" r:id="rId34"/>
    <p:sldId id="896" r:id="rId35"/>
    <p:sldId id="899" r:id="rId36"/>
    <p:sldId id="898" r:id="rId37"/>
    <p:sldId id="900" r:id="rId38"/>
    <p:sldId id="908" r:id="rId39"/>
    <p:sldId id="901" r:id="rId40"/>
    <p:sldId id="954" r:id="rId41"/>
    <p:sldId id="968" r:id="rId42"/>
    <p:sldId id="970" r:id="rId43"/>
    <p:sldId id="971" r:id="rId44"/>
    <p:sldId id="972" r:id="rId45"/>
    <p:sldId id="973" r:id="rId46"/>
    <p:sldId id="969" r:id="rId47"/>
    <p:sldId id="764" r:id="rId48"/>
    <p:sldId id="926" r:id="rId49"/>
    <p:sldId id="765" r:id="rId50"/>
    <p:sldId id="697" r:id="rId51"/>
    <p:sldId id="1007" r:id="rId52"/>
    <p:sldId id="766" r:id="rId53"/>
    <p:sldId id="767" r:id="rId54"/>
    <p:sldId id="768" r:id="rId55"/>
    <p:sldId id="946" r:id="rId56"/>
    <p:sldId id="947" r:id="rId57"/>
    <p:sldId id="948" r:id="rId58"/>
    <p:sldId id="949" r:id="rId59"/>
    <p:sldId id="1008" r:id="rId60"/>
    <p:sldId id="964" r:id="rId61"/>
    <p:sldId id="814" r:id="rId62"/>
    <p:sldId id="818" r:id="rId63"/>
    <p:sldId id="1030" r:id="rId64"/>
    <p:sldId id="1028" r:id="rId65"/>
    <p:sldId id="1029" r:id="rId66"/>
    <p:sldId id="1019" r:id="rId67"/>
    <p:sldId id="1020" r:id="rId68"/>
    <p:sldId id="1021" r:id="rId69"/>
    <p:sldId id="1022" r:id="rId70"/>
    <p:sldId id="1023" r:id="rId71"/>
    <p:sldId id="1036" r:id="rId72"/>
    <p:sldId id="1035" r:id="rId73"/>
    <p:sldId id="1037" r:id="rId74"/>
    <p:sldId id="1038" r:id="rId75"/>
    <p:sldId id="1018" r:id="rId76"/>
    <p:sldId id="1032" r:id="rId77"/>
    <p:sldId id="1033" r:id="rId78"/>
    <p:sldId id="1031" r:id="rId79"/>
    <p:sldId id="849" r:id="rId80"/>
    <p:sldId id="955" r:id="rId81"/>
    <p:sldId id="956" r:id="rId82"/>
    <p:sldId id="965" r:id="rId83"/>
    <p:sldId id="966" r:id="rId84"/>
    <p:sldId id="951" r:id="rId85"/>
    <p:sldId id="912" r:id="rId86"/>
    <p:sldId id="913" r:id="rId87"/>
    <p:sldId id="918" r:id="rId88"/>
    <p:sldId id="1039" r:id="rId89"/>
    <p:sldId id="1040" r:id="rId90"/>
    <p:sldId id="870" r:id="rId91"/>
    <p:sldId id="1009" r:id="rId92"/>
    <p:sldId id="729" r:id="rId93"/>
    <p:sldId id="1016" r:id="rId94"/>
    <p:sldId id="738" r:id="rId95"/>
    <p:sldId id="1024" r:id="rId96"/>
    <p:sldId id="753" r:id="rId97"/>
    <p:sldId id="754" r:id="rId98"/>
    <p:sldId id="986" r:id="rId99"/>
    <p:sldId id="998" r:id="rId100"/>
    <p:sldId id="1013" r:id="rId101"/>
    <p:sldId id="1011" r:id="rId102"/>
    <p:sldId id="1012" r:id="rId103"/>
    <p:sldId id="1003" r:id="rId104"/>
  </p:sldIdLst>
  <p:sldSz cx="9144000" cy="5143500" type="screen16x9"/>
  <p:notesSz cx="6797675" cy="9874250"/>
  <p:embeddedFontLst>
    <p:embeddedFont>
      <p:font typeface="B Mitra" panose="00000400000000000000" pitchFamily="2" charset="-78"/>
      <p:regular r:id="rId107"/>
      <p:bold r:id="rId108"/>
    </p:embeddedFont>
    <p:embeddedFont>
      <p:font typeface="Calibri" panose="020F0502020204030204" pitchFamily="34" charset="0"/>
      <p:regular r:id="rId109"/>
      <p:bold r:id="rId110"/>
      <p:italic r:id="rId111"/>
      <p:boldItalic r:id="rId112"/>
    </p:embeddedFont>
    <p:embeddedFont>
      <p:font typeface="IranNastaliq" panose="02020505000000020003" pitchFamily="18" charset="0"/>
      <p:regular r:id="rId113"/>
    </p:embeddedFont>
    <p:embeddedFont>
      <p:font typeface="B Zar" panose="00000400000000000000" pitchFamily="2" charset="-78"/>
      <p:regular r:id="rId114"/>
      <p:bold r:id="rId115"/>
    </p:embeddedFont>
    <p:embeddedFont>
      <p:font typeface="B Lotus" panose="00000400000000000000" pitchFamily="2" charset="-78"/>
      <p:regular r:id="rId116"/>
      <p:bold r:id="rId117"/>
    </p:embeddedFont>
    <p:embeddedFont>
      <p:font typeface="Century Gothic" panose="020B0502020202020204" pitchFamily="34" charset="0"/>
      <p:regular r:id="rId118"/>
      <p:bold r:id="rId119"/>
      <p:italic r:id="rId120"/>
      <p:boldItalic r:id="rId121"/>
    </p:embeddedFont>
    <p:embeddedFont>
      <p:font typeface="Malgun Gothic" panose="020B0503020000020004" pitchFamily="34" charset="-127"/>
      <p:regular r:id="rId122"/>
      <p:bold r:id="rId123"/>
    </p:embeddedFont>
    <p:embeddedFont>
      <p:font typeface="B Nazanin" panose="00000400000000000000" pitchFamily="2" charset="-78"/>
      <p:regular r:id="rId124"/>
      <p:bold r:id="rId125"/>
    </p:embeddedFont>
    <p:embeddedFont>
      <p:font typeface="Wingdings 2" panose="05020102010507070707" pitchFamily="18" charset="2"/>
      <p:regular r:id="rId126"/>
    </p:embeddedFont>
    <p:embeddedFont>
      <p:font typeface="Calibri Light" panose="020F0302020204030204" pitchFamily="34" charset="0"/>
      <p:regular r:id="rId127"/>
      <p:italic r:id="rId128"/>
    </p:embeddedFont>
    <p:embeddedFont>
      <p:font typeface="B Titr" panose="00000700000000000000" pitchFamily="2" charset="-78"/>
      <p:bold r:id="rId1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3296"/>
    <a:srgbClr val="D60093"/>
    <a:srgbClr val="CCFFFF"/>
    <a:srgbClr val="FFCCCC"/>
    <a:srgbClr val="FFFFCC"/>
    <a:srgbClr val="66CCFF"/>
    <a:srgbClr val="1D3A00"/>
    <a:srgbClr val="FEA402"/>
    <a:srgbClr val="5EE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93978" autoAdjust="0"/>
  </p:normalViewPr>
  <p:slideViewPr>
    <p:cSldViewPr>
      <p:cViewPr varScale="1">
        <p:scale>
          <a:sx n="82" d="100"/>
          <a:sy n="82" d="100"/>
        </p:scale>
        <p:origin x="84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192"/>
    </p:cViewPr>
  </p:sorterViewPr>
  <p:gridSpacing cx="152705" cy="1527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font" Target="fonts/font11.fntdata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font" Target="fonts/font6.fntdata"/><Relationship Id="rId133" Type="http://schemas.openxmlformats.org/officeDocument/2006/relationships/theme" Target="theme/theme1.xml"/><Relationship Id="rId16" Type="http://schemas.openxmlformats.org/officeDocument/2006/relationships/slide" Target="slides/slide10.xml"/><Relationship Id="rId107" Type="http://schemas.openxmlformats.org/officeDocument/2006/relationships/font" Target="fonts/font1.fntdata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font" Target="fonts/font17.fntdata"/><Relationship Id="rId128" Type="http://schemas.openxmlformats.org/officeDocument/2006/relationships/font" Target="fonts/font22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notesMaster" Target="notesMasters/notesMaster1.xml"/><Relationship Id="rId113" Type="http://schemas.openxmlformats.org/officeDocument/2006/relationships/font" Target="fonts/font7.fntdata"/><Relationship Id="rId118" Type="http://schemas.openxmlformats.org/officeDocument/2006/relationships/font" Target="fonts/font12.fntdata"/><Relationship Id="rId126" Type="http://schemas.openxmlformats.org/officeDocument/2006/relationships/font" Target="fonts/font20.fntdata"/><Relationship Id="rId13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font" Target="fonts/font2.fntdata"/><Relationship Id="rId116" Type="http://schemas.openxmlformats.org/officeDocument/2006/relationships/font" Target="fonts/font10.fntdata"/><Relationship Id="rId124" Type="http://schemas.openxmlformats.org/officeDocument/2006/relationships/font" Target="fonts/font18.fntdata"/><Relationship Id="rId129" Type="http://schemas.openxmlformats.org/officeDocument/2006/relationships/font" Target="fonts/font23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font" Target="fonts/font5.fntdata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handoutMaster" Target="handoutMasters/handoutMaster1.xml"/><Relationship Id="rId114" Type="http://schemas.openxmlformats.org/officeDocument/2006/relationships/font" Target="fonts/font8.fntdata"/><Relationship Id="rId119" Type="http://schemas.openxmlformats.org/officeDocument/2006/relationships/font" Target="fonts/font13.fntdata"/><Relationship Id="rId127" Type="http://schemas.openxmlformats.org/officeDocument/2006/relationships/font" Target="fonts/font21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font" Target="fonts/font16.fntdata"/><Relationship Id="rId130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font" Target="fonts/font3.fntdata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font" Target="fonts/font14.fntdata"/><Relationship Id="rId125" Type="http://schemas.openxmlformats.org/officeDocument/2006/relationships/font" Target="fonts/font19.fntdata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font" Target="fonts/font4.fntdata"/><Relationship Id="rId115" Type="http://schemas.openxmlformats.org/officeDocument/2006/relationships/font" Target="fonts/font9.fntdata"/><Relationship Id="rId131" Type="http://schemas.openxmlformats.org/officeDocument/2006/relationships/presProps" Target="presProps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143044619422564E-2"/>
          <c:y val="2.8214768879020885E-2"/>
          <c:w val="0.92651890735880238"/>
          <c:h val="0.850948184949810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فرمول!$B$1</c:f>
              <c:strCache>
                <c:ptCount val="1"/>
                <c:pt idx="0">
                  <c:v>دانشگاه اصفهان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1.3888888888888888E-2"/>
                  <c:y val="-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74-487B-BBEF-699043B3ACE6}"/>
                </c:ext>
              </c:extLst>
            </c:dLbl>
            <c:dLbl>
              <c:idx val="2"/>
              <c:layout>
                <c:manualLayout>
                  <c:x val="-1.0802469135802469E-2"/>
                  <c:y val="-8.4180979826834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74-487B-BBEF-699043B3ACE6}"/>
                </c:ext>
              </c:extLst>
            </c:dLbl>
            <c:dLbl>
              <c:idx val="3"/>
              <c:layout>
                <c:manualLayout>
                  <c:x val="-1.6975308641975308E-2"/>
                  <c:y val="-8.41809798268346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674-487B-BBEF-699043B3ACE6}"/>
                </c:ext>
              </c:extLst>
            </c:dLbl>
            <c:dLbl>
              <c:idx val="4"/>
              <c:layout>
                <c:manualLayout>
                  <c:x val="-1.543209876543209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674-487B-BBEF-699043B3ACE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فرمول!$A$2:$A$6</c:f>
              <c:strCache>
                <c:ptCount val="5"/>
                <c:pt idx="0">
                  <c:v>کودک</c:v>
                </c:pt>
                <c:pt idx="1">
                  <c:v>نوجوان</c:v>
                </c:pt>
                <c:pt idx="2">
                  <c:v>جوان</c:v>
                </c:pt>
                <c:pt idx="3">
                  <c:v>میانسال</c:v>
                </c:pt>
                <c:pt idx="4">
                  <c:v>سالمند </c:v>
                </c:pt>
              </c:strCache>
            </c:strRef>
          </c:cat>
          <c:val>
            <c:numRef>
              <c:f>فرمول!$B$2:$B$6</c:f>
              <c:numCache>
                <c:formatCode>General</c:formatCode>
                <c:ptCount val="5"/>
                <c:pt idx="0">
                  <c:v>6.8</c:v>
                </c:pt>
                <c:pt idx="1">
                  <c:v>19.2</c:v>
                </c:pt>
                <c:pt idx="2">
                  <c:v>15.4</c:v>
                </c:pt>
                <c:pt idx="3">
                  <c:v>46.2</c:v>
                </c:pt>
                <c:pt idx="4">
                  <c:v>12.3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74-487B-BBEF-699043B3ACE6}"/>
            </c:ext>
          </c:extLst>
        </c:ser>
        <c:ser>
          <c:idx val="1"/>
          <c:order val="1"/>
          <c:tx>
            <c:strRef>
              <c:f>فرمول!$C$1</c:f>
              <c:strCache>
                <c:ptCount val="1"/>
                <c:pt idx="0">
                  <c:v>کشور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dLbl>
              <c:idx val="1"/>
              <c:layout>
                <c:manualLayout>
                  <c:x val="1.2345679012345678E-2"/>
                  <c:y val="-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74-487B-BBEF-699043B3ACE6}"/>
                </c:ext>
              </c:extLst>
            </c:dLbl>
            <c:dLbl>
              <c:idx val="2"/>
              <c:layout>
                <c:manualLayout>
                  <c:x val="1.3888888888888833E-2"/>
                  <c:y val="-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674-487B-BBEF-699043B3ACE6}"/>
                </c:ext>
              </c:extLst>
            </c:dLbl>
            <c:dLbl>
              <c:idx val="3"/>
              <c:layout>
                <c:manualLayout>
                  <c:x val="7.716049382716049E-3"/>
                  <c:y val="-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674-487B-BBEF-699043B3ACE6}"/>
                </c:ext>
              </c:extLst>
            </c:dLbl>
            <c:dLbl>
              <c:idx val="4"/>
              <c:layout>
                <c:manualLayout>
                  <c:x val="1.0802469135802469E-2"/>
                  <c:y val="-8.4180979826834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674-487B-BBEF-699043B3ACE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فرمول!$A$2:$A$6</c:f>
              <c:strCache>
                <c:ptCount val="5"/>
                <c:pt idx="0">
                  <c:v>کودک</c:v>
                </c:pt>
                <c:pt idx="1">
                  <c:v>نوجوان</c:v>
                </c:pt>
                <c:pt idx="2">
                  <c:v>جوان</c:v>
                </c:pt>
                <c:pt idx="3">
                  <c:v>میانسال</c:v>
                </c:pt>
                <c:pt idx="4">
                  <c:v>سالمند </c:v>
                </c:pt>
              </c:strCache>
            </c:strRef>
          </c:cat>
          <c:val>
            <c:numRef>
              <c:f>فرمول!$C$2:$C$6</c:f>
              <c:numCache>
                <c:formatCode>General</c:formatCode>
                <c:ptCount val="5"/>
                <c:pt idx="0">
                  <c:v>7.8</c:v>
                </c:pt>
                <c:pt idx="1">
                  <c:v>21.2</c:v>
                </c:pt>
                <c:pt idx="2">
                  <c:v>16.600000000000001</c:v>
                </c:pt>
                <c:pt idx="3">
                  <c:v>43.7</c:v>
                </c:pt>
                <c:pt idx="4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674-487B-BBEF-699043B3AC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6"/>
        <c:axId val="347439488"/>
        <c:axId val="347441024"/>
      </c:barChart>
      <c:catAx>
        <c:axId val="347439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 i="0" baseline="0">
                <a:cs typeface="B Nazanin" panose="00000400000000000000" pitchFamily="2" charset="-78"/>
              </a:defRPr>
            </a:pPr>
            <a:endParaRPr lang="en-US"/>
          </a:p>
        </c:txPr>
        <c:crossAx val="347441024"/>
        <c:crosses val="autoZero"/>
        <c:auto val="1"/>
        <c:lblAlgn val="ctr"/>
        <c:lblOffset val="100"/>
        <c:noMultiLvlLbl val="0"/>
      </c:catAx>
      <c:valAx>
        <c:axId val="347441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47439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286948268907571"/>
          <c:y val="7.9974713225562294E-2"/>
          <c:w val="0.17718152135560494"/>
          <c:h val="0.1517997307613359"/>
        </c:manualLayout>
      </c:layout>
      <c:overlay val="0"/>
      <c:txPr>
        <a:bodyPr/>
        <a:lstStyle/>
        <a:p>
          <a:pPr>
            <a:defRPr sz="1200" b="1" i="0" baseline="0">
              <a:cs typeface="B Nazanin" panose="000004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sz="1050">
                <a:cs typeface="B Titr" panose="00000700000000000000" pitchFamily="2" charset="-78"/>
              </a:rPr>
              <a:t>نمودارمقایسه ای پوشش مراقبت کامل سالمندان بالای 60 سال به تفکیک خانه های بهداشت و پایگاههای سلامت شهرستان خوانسار در سال 1400</a:t>
            </a:r>
            <a:endParaRPr lang="en-US" sz="1050">
              <a:cs typeface="B Titr" panose="00000700000000000000" pitchFamily="2" charset="-78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4485448760915048E-2"/>
          <c:y val="1.8649423981306461E-2"/>
          <c:w val="0.82255582182661935"/>
          <c:h val="0.621261225613782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Sheet1!$M$78</c:f>
              <c:strCache>
                <c:ptCount val="1"/>
                <c:pt idx="0">
                  <c:v>درصد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Sheet1!$L$79:$L$94</c:f>
              <c:strCache>
                <c:ptCount val="16"/>
                <c:pt idx="0">
                  <c:v>خانه بهداشت حاجی آباد</c:v>
                </c:pt>
                <c:pt idx="1">
                  <c:v>خانه بهداشت ویست</c:v>
                </c:pt>
                <c:pt idx="2">
                  <c:v>خانه بهداشت کهرت</c:v>
                </c:pt>
                <c:pt idx="3">
                  <c:v>خانه بهداشت تجره</c:v>
                </c:pt>
                <c:pt idx="4">
                  <c:v>خانه بهداشت خشکرود </c:v>
                </c:pt>
                <c:pt idx="5">
                  <c:v>خانه بهداشت تیدجان</c:v>
                </c:pt>
                <c:pt idx="6">
                  <c:v>خانه بهداشت دوشخراط</c:v>
                </c:pt>
                <c:pt idx="7">
                  <c:v>خانه بهداشت رحمت آباد</c:v>
                </c:pt>
                <c:pt idx="8">
                  <c:v>خانه بهداشت خم پیچ</c:v>
                </c:pt>
                <c:pt idx="9">
                  <c:v>پایگاه سلامت ارسور</c:v>
                </c:pt>
                <c:pt idx="10">
                  <c:v>شهرستان خوانسار</c:v>
                </c:pt>
                <c:pt idx="11">
                  <c:v>خانه بهداشت منتظری</c:v>
                </c:pt>
                <c:pt idx="12">
                  <c:v>پایگاه سلامت جواهری </c:v>
                </c:pt>
                <c:pt idx="13">
                  <c:v>خانه بهداشت قودجان</c:v>
                </c:pt>
                <c:pt idx="14">
                  <c:v>خانه بهداشت ارجنک</c:v>
                </c:pt>
                <c:pt idx="15">
                  <c:v>خانه بهداشت سنگ سفید</c:v>
                </c:pt>
              </c:strCache>
            </c:strRef>
          </c:cat>
          <c:val>
            <c:numRef>
              <c:f>Sheet1!$M$79:$M$94</c:f>
              <c:numCache>
                <c:formatCode>General</c:formatCode>
                <c:ptCount val="16"/>
                <c:pt idx="0">
                  <c:v>82.05</c:v>
                </c:pt>
                <c:pt idx="1">
                  <c:v>59.4</c:v>
                </c:pt>
                <c:pt idx="2">
                  <c:v>61.6</c:v>
                </c:pt>
                <c:pt idx="3">
                  <c:v>78.400000000000006</c:v>
                </c:pt>
                <c:pt idx="4">
                  <c:v>82.5</c:v>
                </c:pt>
                <c:pt idx="5">
                  <c:v>84.12</c:v>
                </c:pt>
                <c:pt idx="6">
                  <c:v>37.03</c:v>
                </c:pt>
                <c:pt idx="7">
                  <c:v>48</c:v>
                </c:pt>
                <c:pt idx="8">
                  <c:v>36.299999999999997</c:v>
                </c:pt>
                <c:pt idx="9">
                  <c:v>14.1</c:v>
                </c:pt>
                <c:pt idx="10">
                  <c:v>33.700000000000003</c:v>
                </c:pt>
                <c:pt idx="11">
                  <c:v>38.200000000000003</c:v>
                </c:pt>
                <c:pt idx="12">
                  <c:v>25.6</c:v>
                </c:pt>
                <c:pt idx="13">
                  <c:v>52.7</c:v>
                </c:pt>
                <c:pt idx="14">
                  <c:v>66.8</c:v>
                </c:pt>
                <c:pt idx="15">
                  <c:v>15.4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DD-4CA9-81AF-2688CB24C38B}"/>
            </c:ext>
          </c:extLst>
        </c:ser>
        <c:ser>
          <c:idx val="1"/>
          <c:order val="1"/>
          <c:tx>
            <c:strRef>
              <c:f>Sheet1!$N$78</c:f>
              <c:strCache>
                <c:ptCount val="1"/>
                <c:pt idx="0">
                  <c:v>حد انتظار سال 1400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Sheet1!$L$79:$L$94</c:f>
              <c:strCache>
                <c:ptCount val="16"/>
                <c:pt idx="0">
                  <c:v>خانه بهداشت حاجی آباد</c:v>
                </c:pt>
                <c:pt idx="1">
                  <c:v>خانه بهداشت ویست</c:v>
                </c:pt>
                <c:pt idx="2">
                  <c:v>خانه بهداشت کهرت</c:v>
                </c:pt>
                <c:pt idx="3">
                  <c:v>خانه بهداشت تجره</c:v>
                </c:pt>
                <c:pt idx="4">
                  <c:v>خانه بهداشت خشکرود </c:v>
                </c:pt>
                <c:pt idx="5">
                  <c:v>خانه بهداشت تیدجان</c:v>
                </c:pt>
                <c:pt idx="6">
                  <c:v>خانه بهداشت دوشخراط</c:v>
                </c:pt>
                <c:pt idx="7">
                  <c:v>خانه بهداشت رحمت آباد</c:v>
                </c:pt>
                <c:pt idx="8">
                  <c:v>خانه بهداشت خم پیچ</c:v>
                </c:pt>
                <c:pt idx="9">
                  <c:v>پایگاه سلامت ارسور</c:v>
                </c:pt>
                <c:pt idx="10">
                  <c:v>شهرستان خوانسار</c:v>
                </c:pt>
                <c:pt idx="11">
                  <c:v>خانه بهداشت منتظری</c:v>
                </c:pt>
                <c:pt idx="12">
                  <c:v>پایگاه سلامت جواهری </c:v>
                </c:pt>
                <c:pt idx="13">
                  <c:v>خانه بهداشت قودجان</c:v>
                </c:pt>
                <c:pt idx="14">
                  <c:v>خانه بهداشت ارجنک</c:v>
                </c:pt>
                <c:pt idx="15">
                  <c:v>خانه بهداشت سنگ سفید</c:v>
                </c:pt>
              </c:strCache>
            </c:strRef>
          </c:cat>
          <c:val>
            <c:numRef>
              <c:f>Sheet1!$N$79:$N$94</c:f>
              <c:numCache>
                <c:formatCode>General</c:formatCode>
                <c:ptCount val="16"/>
                <c:pt idx="0">
                  <c:v>48.2</c:v>
                </c:pt>
                <c:pt idx="1">
                  <c:v>38.9</c:v>
                </c:pt>
                <c:pt idx="2">
                  <c:v>41.3</c:v>
                </c:pt>
                <c:pt idx="3">
                  <c:v>61.8</c:v>
                </c:pt>
                <c:pt idx="4">
                  <c:v>72.5</c:v>
                </c:pt>
                <c:pt idx="5">
                  <c:v>74.400000000000006</c:v>
                </c:pt>
                <c:pt idx="6">
                  <c:v>37.200000000000003</c:v>
                </c:pt>
                <c:pt idx="7">
                  <c:v>51.2</c:v>
                </c:pt>
                <c:pt idx="8">
                  <c:v>40</c:v>
                </c:pt>
                <c:pt idx="9">
                  <c:v>18.100000000000001</c:v>
                </c:pt>
                <c:pt idx="10">
                  <c:v>40.200000000000003</c:v>
                </c:pt>
                <c:pt idx="11">
                  <c:v>45</c:v>
                </c:pt>
                <c:pt idx="12">
                  <c:v>33.700000000000003</c:v>
                </c:pt>
                <c:pt idx="13">
                  <c:v>65.400000000000006</c:v>
                </c:pt>
                <c:pt idx="14">
                  <c:v>82.3</c:v>
                </c:pt>
                <c:pt idx="15">
                  <c:v>46.1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DD-4CA9-81AF-2688CB24C38B}"/>
            </c:ext>
          </c:extLst>
        </c:ser>
        <c:ser>
          <c:idx val="2"/>
          <c:order val="2"/>
          <c:tx>
            <c:strRef>
              <c:f>Sheet1!$O$78</c:f>
              <c:strCache>
                <c:ptCount val="1"/>
                <c:pt idx="0">
                  <c:v>درصد اختلاف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Sheet1!$L$79:$L$94</c:f>
              <c:strCache>
                <c:ptCount val="16"/>
                <c:pt idx="0">
                  <c:v>خانه بهداشت حاجی آباد</c:v>
                </c:pt>
                <c:pt idx="1">
                  <c:v>خانه بهداشت ویست</c:v>
                </c:pt>
                <c:pt idx="2">
                  <c:v>خانه بهداشت کهرت</c:v>
                </c:pt>
                <c:pt idx="3">
                  <c:v>خانه بهداشت تجره</c:v>
                </c:pt>
                <c:pt idx="4">
                  <c:v>خانه بهداشت خشکرود </c:v>
                </c:pt>
                <c:pt idx="5">
                  <c:v>خانه بهداشت تیدجان</c:v>
                </c:pt>
                <c:pt idx="6">
                  <c:v>خانه بهداشت دوشخراط</c:v>
                </c:pt>
                <c:pt idx="7">
                  <c:v>خانه بهداشت رحمت آباد</c:v>
                </c:pt>
                <c:pt idx="8">
                  <c:v>خانه بهداشت خم پیچ</c:v>
                </c:pt>
                <c:pt idx="9">
                  <c:v>پایگاه سلامت ارسور</c:v>
                </c:pt>
                <c:pt idx="10">
                  <c:v>شهرستان خوانسار</c:v>
                </c:pt>
                <c:pt idx="11">
                  <c:v>خانه بهداشت منتظری</c:v>
                </c:pt>
                <c:pt idx="12">
                  <c:v>پایگاه سلامت جواهری </c:v>
                </c:pt>
                <c:pt idx="13">
                  <c:v>خانه بهداشت قودجان</c:v>
                </c:pt>
                <c:pt idx="14">
                  <c:v>خانه بهداشت ارجنک</c:v>
                </c:pt>
                <c:pt idx="15">
                  <c:v>خانه بهداشت سنگ سفید</c:v>
                </c:pt>
              </c:strCache>
            </c:strRef>
          </c:cat>
          <c:val>
            <c:numRef>
              <c:f>Sheet1!$O$79:$O$94</c:f>
              <c:numCache>
                <c:formatCode>General</c:formatCode>
                <c:ptCount val="16"/>
                <c:pt idx="0">
                  <c:v>33.799999999999997</c:v>
                </c:pt>
                <c:pt idx="1">
                  <c:v>20.5</c:v>
                </c:pt>
                <c:pt idx="2">
                  <c:v>20.3</c:v>
                </c:pt>
                <c:pt idx="3">
                  <c:v>16.600000000000001</c:v>
                </c:pt>
                <c:pt idx="4">
                  <c:v>10</c:v>
                </c:pt>
                <c:pt idx="5">
                  <c:v>9.6999999999999993</c:v>
                </c:pt>
                <c:pt idx="6">
                  <c:v>-0.17</c:v>
                </c:pt>
                <c:pt idx="7">
                  <c:v>-3.2</c:v>
                </c:pt>
                <c:pt idx="8">
                  <c:v>-3.7</c:v>
                </c:pt>
                <c:pt idx="9">
                  <c:v>-4</c:v>
                </c:pt>
                <c:pt idx="10">
                  <c:v>-6.5</c:v>
                </c:pt>
                <c:pt idx="11">
                  <c:v>-6.8</c:v>
                </c:pt>
                <c:pt idx="12">
                  <c:v>-8.1</c:v>
                </c:pt>
                <c:pt idx="13">
                  <c:v>-12.7</c:v>
                </c:pt>
                <c:pt idx="14">
                  <c:v>-15.5</c:v>
                </c:pt>
                <c:pt idx="15">
                  <c:v>-30.7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DD-4CA9-81AF-2688CB24C3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15066240"/>
        <c:axId val="415067880"/>
      </c:barChart>
      <c:catAx>
        <c:axId val="41506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067880"/>
        <c:crosses val="autoZero"/>
        <c:auto val="1"/>
        <c:lblAlgn val="ctr"/>
        <c:lblOffset val="100"/>
        <c:noMultiLvlLbl val="0"/>
      </c:catAx>
      <c:valAx>
        <c:axId val="415067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0662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sz="1050">
                <a:cs typeface="B Titr" panose="00000700000000000000" pitchFamily="2" charset="-78"/>
              </a:rPr>
              <a:t>نمودار مقایسه ای پوشش مراقبت کامل سالمندان 60 سال به بالا به تفکیک مراکز خدمات چامع سلامت شهرستان خوانسار سال 1400</a:t>
            </a:r>
            <a:endParaRPr lang="en-US" sz="1050">
              <a:cs typeface="B Titr" panose="00000700000000000000" pitchFamily="2" charset="-78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Sheet1!$E$78</c:f>
              <c:strCache>
                <c:ptCount val="1"/>
                <c:pt idx="0">
                  <c:v>درصد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Sheet1!$D$79:$D$84</c:f>
              <c:strCache>
                <c:ptCount val="6"/>
                <c:pt idx="0">
                  <c:v>مرکز ویست</c:v>
                </c:pt>
                <c:pt idx="1">
                  <c:v>مرکز منتظری </c:v>
                </c:pt>
                <c:pt idx="2">
                  <c:v>مرکز /خم پیچ</c:v>
                </c:pt>
                <c:pt idx="3">
                  <c:v>شهرستان خوانسار</c:v>
                </c:pt>
                <c:pt idx="4">
                  <c:v>مرکز /بیدهند </c:v>
                </c:pt>
                <c:pt idx="5">
                  <c:v>مرکز /جواهری شهری و روستایی</c:v>
                </c:pt>
              </c:strCache>
            </c:strRef>
          </c:cat>
          <c:val>
            <c:numRef>
              <c:f>Sheet1!$E$79:$E$84</c:f>
              <c:numCache>
                <c:formatCode>General</c:formatCode>
                <c:ptCount val="6"/>
                <c:pt idx="0">
                  <c:v>62.5</c:v>
                </c:pt>
                <c:pt idx="1">
                  <c:v>56.9</c:v>
                </c:pt>
                <c:pt idx="2">
                  <c:v>48.3</c:v>
                </c:pt>
                <c:pt idx="3">
                  <c:v>33.700000000000003</c:v>
                </c:pt>
                <c:pt idx="4">
                  <c:v>31.4</c:v>
                </c:pt>
                <c:pt idx="5">
                  <c:v>20.39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B2-4D5D-9669-7BC9CE055CB8}"/>
            </c:ext>
          </c:extLst>
        </c:ser>
        <c:ser>
          <c:idx val="1"/>
          <c:order val="1"/>
          <c:tx>
            <c:strRef>
              <c:f>Sheet1!$F$78</c:f>
              <c:strCache>
                <c:ptCount val="1"/>
                <c:pt idx="0">
                  <c:v>حد انتظار سال 1400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Sheet1!$D$79:$D$84</c:f>
              <c:strCache>
                <c:ptCount val="6"/>
                <c:pt idx="0">
                  <c:v>مرکز ویست</c:v>
                </c:pt>
                <c:pt idx="1">
                  <c:v>مرکز منتظری </c:v>
                </c:pt>
                <c:pt idx="2">
                  <c:v>مرکز /خم پیچ</c:v>
                </c:pt>
                <c:pt idx="3">
                  <c:v>شهرستان خوانسار</c:v>
                </c:pt>
                <c:pt idx="4">
                  <c:v>مرکز /بیدهند </c:v>
                </c:pt>
                <c:pt idx="5">
                  <c:v>مرکز /جواهری شهری و روستایی</c:v>
                </c:pt>
              </c:strCache>
            </c:strRef>
          </c:cat>
          <c:val>
            <c:numRef>
              <c:f>Sheet1!$F$79:$F$84</c:f>
              <c:numCache>
                <c:formatCode>General</c:formatCode>
                <c:ptCount val="6"/>
                <c:pt idx="0">
                  <c:v>51</c:v>
                </c:pt>
                <c:pt idx="1">
                  <c:v>61.01</c:v>
                </c:pt>
                <c:pt idx="2">
                  <c:v>48.1</c:v>
                </c:pt>
                <c:pt idx="3">
                  <c:v>40.200000000000003</c:v>
                </c:pt>
                <c:pt idx="4">
                  <c:v>43.7</c:v>
                </c:pt>
                <c:pt idx="5">
                  <c:v>31.9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B2-4D5D-9669-7BC9CE055CB8}"/>
            </c:ext>
          </c:extLst>
        </c:ser>
        <c:ser>
          <c:idx val="2"/>
          <c:order val="2"/>
          <c:tx>
            <c:strRef>
              <c:f>Sheet1!$G$78</c:f>
              <c:strCache>
                <c:ptCount val="1"/>
                <c:pt idx="0">
                  <c:v>درصد اختلاف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Sheet1!$D$79:$D$84</c:f>
              <c:strCache>
                <c:ptCount val="6"/>
                <c:pt idx="0">
                  <c:v>مرکز ویست</c:v>
                </c:pt>
                <c:pt idx="1">
                  <c:v>مرکز منتظری </c:v>
                </c:pt>
                <c:pt idx="2">
                  <c:v>مرکز /خم پیچ</c:v>
                </c:pt>
                <c:pt idx="3">
                  <c:v>شهرستان خوانسار</c:v>
                </c:pt>
                <c:pt idx="4">
                  <c:v>مرکز /بیدهند </c:v>
                </c:pt>
                <c:pt idx="5">
                  <c:v>مرکز /جواهری شهری و روستایی</c:v>
                </c:pt>
              </c:strCache>
            </c:strRef>
          </c:cat>
          <c:val>
            <c:numRef>
              <c:f>Sheet1!$G$79:$G$84</c:f>
              <c:numCache>
                <c:formatCode>General</c:formatCode>
                <c:ptCount val="6"/>
                <c:pt idx="0">
                  <c:v>11.5</c:v>
                </c:pt>
                <c:pt idx="1">
                  <c:v>-4.1100000000000003</c:v>
                </c:pt>
                <c:pt idx="2">
                  <c:v>0.2</c:v>
                </c:pt>
                <c:pt idx="3">
                  <c:v>-6.5</c:v>
                </c:pt>
                <c:pt idx="4">
                  <c:v>-12.3</c:v>
                </c:pt>
                <c:pt idx="5">
                  <c:v>-13.31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B2-4D5D-9669-7BC9CE055CB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16220224"/>
        <c:axId val="416220552"/>
      </c:barChart>
      <c:catAx>
        <c:axId val="41622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220552"/>
        <c:crosses val="autoZero"/>
        <c:auto val="1"/>
        <c:lblAlgn val="ctr"/>
        <c:lblOffset val="100"/>
        <c:noMultiLvlLbl val="0"/>
      </c:catAx>
      <c:valAx>
        <c:axId val="416220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220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نمودار مقایسه ای پوشش کامل  سالمندان در شش ماهه اول سال 1400 به تفکیک مراکز خدمات جامع سلامت شهرستان خوانسار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Sheet1!$G$61</c:f>
              <c:strCache>
                <c:ptCount val="1"/>
                <c:pt idx="0">
                  <c:v>شش ماهه اول 1400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Sheet1!$E$62:$F$67</c:f>
              <c:strCache>
                <c:ptCount val="6"/>
                <c:pt idx="0">
                  <c:v>مرکز ویست</c:v>
                </c:pt>
                <c:pt idx="1">
                  <c:v>شهرستان</c:v>
                </c:pt>
                <c:pt idx="2">
                  <c:v>بیدهند</c:v>
                </c:pt>
                <c:pt idx="3">
                  <c:v>مرکز خم پیچ</c:v>
                </c:pt>
                <c:pt idx="4">
                  <c:v>مرکز منتظری</c:v>
                </c:pt>
                <c:pt idx="5">
                  <c:v>مرکز جواهری شهری و روستایی</c:v>
                </c:pt>
              </c:strCache>
            </c:strRef>
          </c:cat>
          <c:val>
            <c:numRef>
              <c:f>Sheet1!$G$62:$G$67</c:f>
              <c:numCache>
                <c:formatCode>General</c:formatCode>
                <c:ptCount val="6"/>
                <c:pt idx="0">
                  <c:v>46.09</c:v>
                </c:pt>
                <c:pt idx="1">
                  <c:v>13.3</c:v>
                </c:pt>
                <c:pt idx="2">
                  <c:v>12.9</c:v>
                </c:pt>
                <c:pt idx="3">
                  <c:v>8.9</c:v>
                </c:pt>
                <c:pt idx="4">
                  <c:v>8.5</c:v>
                </c:pt>
                <c:pt idx="5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6B-4C42-BB12-68FA7073AEF3}"/>
            </c:ext>
          </c:extLst>
        </c:ser>
        <c:ser>
          <c:idx val="1"/>
          <c:order val="1"/>
          <c:tx>
            <c:strRef>
              <c:f>Sheet1!$H$61</c:f>
              <c:strCache>
                <c:ptCount val="1"/>
                <c:pt idx="0">
                  <c:v>حدانتظار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Sheet1!$E$62:$F$67</c:f>
              <c:strCache>
                <c:ptCount val="6"/>
                <c:pt idx="0">
                  <c:v>مرکز ویست</c:v>
                </c:pt>
                <c:pt idx="1">
                  <c:v>شهرستان</c:v>
                </c:pt>
                <c:pt idx="2">
                  <c:v>بیدهند</c:v>
                </c:pt>
                <c:pt idx="3">
                  <c:v>مرکز خم پیچ</c:v>
                </c:pt>
                <c:pt idx="4">
                  <c:v>مرکز منتظری</c:v>
                </c:pt>
                <c:pt idx="5">
                  <c:v>مرکز جواهری شهری و روستایی</c:v>
                </c:pt>
              </c:strCache>
            </c:strRef>
          </c:cat>
          <c:val>
            <c:numRef>
              <c:f>Sheet1!$H$62:$H$67</c:f>
              <c:numCache>
                <c:formatCode>General</c:formatCode>
                <c:ptCount val="6"/>
                <c:pt idx="0">
                  <c:v>25.5</c:v>
                </c:pt>
                <c:pt idx="1">
                  <c:v>20.100000000000001</c:v>
                </c:pt>
                <c:pt idx="2">
                  <c:v>21.8</c:v>
                </c:pt>
                <c:pt idx="3">
                  <c:v>24.05</c:v>
                </c:pt>
                <c:pt idx="4">
                  <c:v>30.5</c:v>
                </c:pt>
                <c:pt idx="5">
                  <c:v>15.95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6B-4C42-BB12-68FA7073AEF3}"/>
            </c:ext>
          </c:extLst>
        </c:ser>
        <c:ser>
          <c:idx val="2"/>
          <c:order val="2"/>
          <c:tx>
            <c:strRef>
              <c:f>Sheet1!$I$61</c:f>
              <c:strCache>
                <c:ptCount val="1"/>
                <c:pt idx="0">
                  <c:v>اختلاف درصد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Sheet1!$E$62:$F$67</c:f>
              <c:strCache>
                <c:ptCount val="6"/>
                <c:pt idx="0">
                  <c:v>مرکز ویست</c:v>
                </c:pt>
                <c:pt idx="1">
                  <c:v>شهرستان</c:v>
                </c:pt>
                <c:pt idx="2">
                  <c:v>بیدهند</c:v>
                </c:pt>
                <c:pt idx="3">
                  <c:v>مرکز خم پیچ</c:v>
                </c:pt>
                <c:pt idx="4">
                  <c:v>مرکز منتظری</c:v>
                </c:pt>
                <c:pt idx="5">
                  <c:v>مرکز جواهری شهری و روستایی</c:v>
                </c:pt>
              </c:strCache>
            </c:strRef>
          </c:cat>
          <c:val>
            <c:numRef>
              <c:f>Sheet1!$I$62:$I$67</c:f>
              <c:numCache>
                <c:formatCode>General</c:formatCode>
                <c:ptCount val="6"/>
                <c:pt idx="0">
                  <c:v>20.59</c:v>
                </c:pt>
                <c:pt idx="1">
                  <c:v>-6.8</c:v>
                </c:pt>
                <c:pt idx="2">
                  <c:v>-8.9</c:v>
                </c:pt>
                <c:pt idx="3">
                  <c:v>-16.5</c:v>
                </c:pt>
                <c:pt idx="4">
                  <c:v>-22</c:v>
                </c:pt>
                <c:pt idx="5">
                  <c:v>-7.65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6B-4C42-BB12-68FA7073AE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5239536"/>
        <c:axId val="505239208"/>
      </c:barChart>
      <c:catAx>
        <c:axId val="50523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5239208"/>
        <c:crosses val="autoZero"/>
        <c:auto val="1"/>
        <c:lblAlgn val="ctr"/>
        <c:lblOffset val="100"/>
        <c:noMultiLvlLbl val="0"/>
      </c:catAx>
      <c:valAx>
        <c:axId val="505239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5239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نمودار مقایسه ای پوشش مراقبت کامل سالمندان به تفکیک مراکز خدمات جامع سلامت سال 1400 شهرستان خوانسار 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Sheet1!$I$81</c:f>
              <c:strCache>
                <c:ptCount val="1"/>
                <c:pt idx="0">
                  <c:v>درصد شش ماهه دوم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Sheet1!$H$82:$H$87</c:f>
              <c:strCache>
                <c:ptCount val="6"/>
                <c:pt idx="0">
                  <c:v>مرکز منتظری</c:v>
                </c:pt>
                <c:pt idx="1">
                  <c:v>مرکز خم پیچ</c:v>
                </c:pt>
                <c:pt idx="2">
                  <c:v>شهرستان</c:v>
                </c:pt>
                <c:pt idx="3">
                  <c:v>بیدهند</c:v>
                </c:pt>
                <c:pt idx="4">
                  <c:v>مرکز ویست</c:v>
                </c:pt>
                <c:pt idx="5">
                  <c:v>مرکز جواهری شهری و روستایی</c:v>
                </c:pt>
              </c:strCache>
            </c:strRef>
          </c:cat>
          <c:val>
            <c:numRef>
              <c:f>Sheet1!$I$82:$I$87</c:f>
              <c:numCache>
                <c:formatCode>General</c:formatCode>
                <c:ptCount val="6"/>
                <c:pt idx="0">
                  <c:v>38.700000000000003</c:v>
                </c:pt>
                <c:pt idx="1">
                  <c:v>28.7</c:v>
                </c:pt>
                <c:pt idx="2">
                  <c:v>14.9</c:v>
                </c:pt>
                <c:pt idx="3">
                  <c:v>13.3</c:v>
                </c:pt>
                <c:pt idx="4">
                  <c:v>11.46</c:v>
                </c:pt>
                <c:pt idx="5">
                  <c:v>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59-4EAA-BCF5-F14157D41BF3}"/>
            </c:ext>
          </c:extLst>
        </c:ser>
        <c:ser>
          <c:idx val="1"/>
          <c:order val="1"/>
          <c:tx>
            <c:strRef>
              <c:f>Sheet1!$J$81</c:f>
              <c:strCache>
                <c:ptCount val="1"/>
                <c:pt idx="0">
                  <c:v>حدانتظار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Sheet1!$H$82:$H$87</c:f>
              <c:strCache>
                <c:ptCount val="6"/>
                <c:pt idx="0">
                  <c:v>مرکز منتظری</c:v>
                </c:pt>
                <c:pt idx="1">
                  <c:v>مرکز خم پیچ</c:v>
                </c:pt>
                <c:pt idx="2">
                  <c:v>شهرستان</c:v>
                </c:pt>
                <c:pt idx="3">
                  <c:v>بیدهند</c:v>
                </c:pt>
                <c:pt idx="4">
                  <c:v>مرکز ویست</c:v>
                </c:pt>
                <c:pt idx="5">
                  <c:v>مرکز جواهری شهری و روستایی</c:v>
                </c:pt>
              </c:strCache>
            </c:strRef>
          </c:cat>
          <c:val>
            <c:numRef>
              <c:f>Sheet1!$J$82:$J$87</c:f>
              <c:numCache>
                <c:formatCode>General</c:formatCode>
                <c:ptCount val="6"/>
                <c:pt idx="0">
                  <c:v>30.5</c:v>
                </c:pt>
                <c:pt idx="1">
                  <c:v>24.05</c:v>
                </c:pt>
                <c:pt idx="2">
                  <c:v>20.100000000000001</c:v>
                </c:pt>
                <c:pt idx="3">
                  <c:v>21.8</c:v>
                </c:pt>
                <c:pt idx="4">
                  <c:v>25.5</c:v>
                </c:pt>
                <c:pt idx="5">
                  <c:v>15.95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59-4EAA-BCF5-F14157D41BF3}"/>
            </c:ext>
          </c:extLst>
        </c:ser>
        <c:ser>
          <c:idx val="2"/>
          <c:order val="2"/>
          <c:tx>
            <c:strRef>
              <c:f>Sheet1!$K$81</c:f>
              <c:strCache>
                <c:ptCount val="1"/>
                <c:pt idx="0">
                  <c:v>اختلاف درصد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Sheet1!$H$82:$H$87</c:f>
              <c:strCache>
                <c:ptCount val="6"/>
                <c:pt idx="0">
                  <c:v>مرکز منتظری</c:v>
                </c:pt>
                <c:pt idx="1">
                  <c:v>مرکز خم پیچ</c:v>
                </c:pt>
                <c:pt idx="2">
                  <c:v>شهرستان</c:v>
                </c:pt>
                <c:pt idx="3">
                  <c:v>بیدهند</c:v>
                </c:pt>
                <c:pt idx="4">
                  <c:v>مرکز ویست</c:v>
                </c:pt>
                <c:pt idx="5">
                  <c:v>مرکز جواهری شهری و روستایی</c:v>
                </c:pt>
              </c:strCache>
            </c:strRef>
          </c:cat>
          <c:val>
            <c:numRef>
              <c:f>Sheet1!$K$82:$K$87</c:f>
              <c:numCache>
                <c:formatCode>General</c:formatCode>
                <c:ptCount val="6"/>
                <c:pt idx="0">
                  <c:v>8.1999999999999993</c:v>
                </c:pt>
                <c:pt idx="1">
                  <c:v>4.6500000000000004</c:v>
                </c:pt>
                <c:pt idx="2">
                  <c:v>-5.2</c:v>
                </c:pt>
                <c:pt idx="3">
                  <c:v>-8.5</c:v>
                </c:pt>
                <c:pt idx="4">
                  <c:v>-14.04</c:v>
                </c:pt>
                <c:pt idx="5">
                  <c:v>-6.5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59-4EAA-BCF5-F14157D41BF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04370904"/>
        <c:axId val="504371560"/>
      </c:barChart>
      <c:catAx>
        <c:axId val="504370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371560"/>
        <c:crosses val="autoZero"/>
        <c:auto val="1"/>
        <c:lblAlgn val="ctr"/>
        <c:lblOffset val="100"/>
        <c:noMultiLvlLbl val="0"/>
      </c:catAx>
      <c:valAx>
        <c:axId val="504371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370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نمودار مقایسه ای پوشش مراقبت کامل سالمندان به تفکیک مراکز خدمات جامع سلامت شهرستان خوانسار درشش ماهه دوم سال 1399-1400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Sheet1!$K$107</c:f>
              <c:strCache>
                <c:ptCount val="1"/>
                <c:pt idx="0">
                  <c:v>درصد شش ماهه دوم 1400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Sheet1!$J$108:$J$113</c:f>
              <c:strCache>
                <c:ptCount val="6"/>
                <c:pt idx="0">
                  <c:v>مرکز منتظری</c:v>
                </c:pt>
                <c:pt idx="1">
                  <c:v>مرکز خم پیچ</c:v>
                </c:pt>
                <c:pt idx="2">
                  <c:v>شهرستان</c:v>
                </c:pt>
                <c:pt idx="3">
                  <c:v>بیدهند</c:v>
                </c:pt>
                <c:pt idx="4">
                  <c:v>مرکز ویست</c:v>
                </c:pt>
                <c:pt idx="5">
                  <c:v>مرکز جواهری شهری و روستایی</c:v>
                </c:pt>
              </c:strCache>
            </c:strRef>
          </c:cat>
          <c:val>
            <c:numRef>
              <c:f>Sheet1!$K$108:$K$113</c:f>
              <c:numCache>
                <c:formatCode>General</c:formatCode>
                <c:ptCount val="6"/>
                <c:pt idx="0">
                  <c:v>38.700000000000003</c:v>
                </c:pt>
                <c:pt idx="1">
                  <c:v>28.7</c:v>
                </c:pt>
                <c:pt idx="2">
                  <c:v>14.9</c:v>
                </c:pt>
                <c:pt idx="3">
                  <c:v>13.3</c:v>
                </c:pt>
                <c:pt idx="4">
                  <c:v>11.46</c:v>
                </c:pt>
                <c:pt idx="5">
                  <c:v>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90-438C-A997-61086307D4CC}"/>
            </c:ext>
          </c:extLst>
        </c:ser>
        <c:ser>
          <c:idx val="1"/>
          <c:order val="1"/>
          <c:tx>
            <c:strRef>
              <c:f>Sheet1!$L$107</c:f>
              <c:strCache>
                <c:ptCount val="1"/>
                <c:pt idx="0">
                  <c:v>درصد شش ماهه دوم 1399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Sheet1!$J$108:$J$113</c:f>
              <c:strCache>
                <c:ptCount val="6"/>
                <c:pt idx="0">
                  <c:v>مرکز منتظری</c:v>
                </c:pt>
                <c:pt idx="1">
                  <c:v>مرکز خم پیچ</c:v>
                </c:pt>
                <c:pt idx="2">
                  <c:v>شهرستان</c:v>
                </c:pt>
                <c:pt idx="3">
                  <c:v>بیدهند</c:v>
                </c:pt>
                <c:pt idx="4">
                  <c:v>مرکز ویست</c:v>
                </c:pt>
                <c:pt idx="5">
                  <c:v>مرکز جواهری شهری و روستایی</c:v>
                </c:pt>
              </c:strCache>
            </c:strRef>
          </c:cat>
          <c:val>
            <c:numRef>
              <c:f>Sheet1!$L$108:$L$113</c:f>
              <c:numCache>
                <c:formatCode>General</c:formatCode>
                <c:ptCount val="6"/>
                <c:pt idx="0">
                  <c:v>27.3</c:v>
                </c:pt>
                <c:pt idx="1">
                  <c:v>15.3</c:v>
                </c:pt>
                <c:pt idx="2">
                  <c:v>13.13</c:v>
                </c:pt>
                <c:pt idx="3">
                  <c:v>19.18</c:v>
                </c:pt>
                <c:pt idx="4">
                  <c:v>12.19</c:v>
                </c:pt>
                <c:pt idx="5">
                  <c:v>9.08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90-438C-A997-61086307D4C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19053432"/>
        <c:axId val="519056712"/>
      </c:barChart>
      <c:catAx>
        <c:axId val="519053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56712"/>
        <c:crosses val="autoZero"/>
        <c:auto val="1"/>
        <c:lblAlgn val="ctr"/>
        <c:lblOffset val="100"/>
        <c:noMultiLvlLbl val="0"/>
      </c:catAx>
      <c:valAx>
        <c:axId val="519056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53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نمودار مقایسه ای پوشش مراقبت کامل در مراکز خدمات جامع سلامت شهرستان خوانسار در شش ماهه اول سالهای 1399-1400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Sheet1!$L$122</c:f>
              <c:strCache>
                <c:ptCount val="1"/>
                <c:pt idx="0">
                  <c:v>شش ماهه اول 1400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Sheet1!$K$123:$K$128</c:f>
              <c:strCache>
                <c:ptCount val="6"/>
                <c:pt idx="0">
                  <c:v>مرکز ویست</c:v>
                </c:pt>
                <c:pt idx="1">
                  <c:v>شهرستان</c:v>
                </c:pt>
                <c:pt idx="2">
                  <c:v>بیدهند</c:v>
                </c:pt>
                <c:pt idx="3">
                  <c:v>مرکز خم پیچ</c:v>
                </c:pt>
                <c:pt idx="4">
                  <c:v>مرکز منتظری</c:v>
                </c:pt>
                <c:pt idx="5">
                  <c:v>مرکز جواهری شهری و روستایی</c:v>
                </c:pt>
              </c:strCache>
            </c:strRef>
          </c:cat>
          <c:val>
            <c:numRef>
              <c:f>Sheet1!$L$123:$L$128</c:f>
              <c:numCache>
                <c:formatCode>General</c:formatCode>
                <c:ptCount val="6"/>
                <c:pt idx="0">
                  <c:v>46.09</c:v>
                </c:pt>
                <c:pt idx="1">
                  <c:v>13.3</c:v>
                </c:pt>
                <c:pt idx="2">
                  <c:v>12.9</c:v>
                </c:pt>
                <c:pt idx="3">
                  <c:v>8.9</c:v>
                </c:pt>
                <c:pt idx="4">
                  <c:v>8.5</c:v>
                </c:pt>
                <c:pt idx="5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E8-4DE8-9523-DBFE2473FC20}"/>
            </c:ext>
          </c:extLst>
        </c:ser>
        <c:ser>
          <c:idx val="1"/>
          <c:order val="1"/>
          <c:tx>
            <c:strRef>
              <c:f>Sheet1!$M$122</c:f>
              <c:strCache>
                <c:ptCount val="1"/>
                <c:pt idx="0">
                  <c:v>شش ماهه اول 1399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Sheet1!$K$123:$K$128</c:f>
              <c:strCache>
                <c:ptCount val="6"/>
                <c:pt idx="0">
                  <c:v>مرکز ویست</c:v>
                </c:pt>
                <c:pt idx="1">
                  <c:v>شهرستان</c:v>
                </c:pt>
                <c:pt idx="2">
                  <c:v>بیدهند</c:v>
                </c:pt>
                <c:pt idx="3">
                  <c:v>مرکز خم پیچ</c:v>
                </c:pt>
                <c:pt idx="4">
                  <c:v>مرکز منتظری</c:v>
                </c:pt>
                <c:pt idx="5">
                  <c:v>مرکز جواهری شهری و روستایی</c:v>
                </c:pt>
              </c:strCache>
            </c:strRef>
          </c:cat>
          <c:val>
            <c:numRef>
              <c:f>Sheet1!$M$123:$M$128</c:f>
              <c:numCache>
                <c:formatCode>General</c:formatCode>
                <c:ptCount val="6"/>
                <c:pt idx="0">
                  <c:v>14.07</c:v>
                </c:pt>
                <c:pt idx="1">
                  <c:v>4.7</c:v>
                </c:pt>
                <c:pt idx="2">
                  <c:v>1.1100000000000001</c:v>
                </c:pt>
                <c:pt idx="3">
                  <c:v>3.3</c:v>
                </c:pt>
                <c:pt idx="4">
                  <c:v>10.3</c:v>
                </c:pt>
                <c:pt idx="5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E8-4DE8-9523-DBFE2473FC2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20443736"/>
        <c:axId val="520448000"/>
      </c:barChart>
      <c:catAx>
        <c:axId val="520443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0448000"/>
        <c:crosses val="autoZero"/>
        <c:auto val="1"/>
        <c:lblAlgn val="ctr"/>
        <c:lblOffset val="100"/>
        <c:noMultiLvlLbl val="0"/>
      </c:catAx>
      <c:valAx>
        <c:axId val="520448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0443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sz="1200">
                <a:cs typeface="B Titr" panose="00000700000000000000" pitchFamily="2" charset="-78"/>
              </a:rPr>
              <a:t>نمودار مقایسه ای اختلاف پوشش بین بیشترین و کمترین خدمت سالمندان به تفکیک مراکز خدمات جامع سلامت و خانه های بهداشت و پایگاههای سلامت شهرستان خوانسار در سال 1400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Sheet1!$N$135</c:f>
              <c:strCache>
                <c:ptCount val="1"/>
                <c:pt idx="0">
                  <c:v>اختلاف بین بیشترین وکمترین خدمت سالمندان به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Sheet1!$M$136:$M$156</c:f>
              <c:strCache>
                <c:ptCount val="21"/>
                <c:pt idx="0">
                  <c:v>سنگ سفید</c:v>
                </c:pt>
                <c:pt idx="1">
                  <c:v>دوشخراط </c:v>
                </c:pt>
                <c:pt idx="2">
                  <c:v>مرکز بیدهند</c:v>
                </c:pt>
                <c:pt idx="3">
                  <c:v>رحمت آباد</c:v>
                </c:pt>
                <c:pt idx="4">
                  <c:v>خم پیچ</c:v>
                </c:pt>
                <c:pt idx="5">
                  <c:v>مرکز خم پیچ</c:v>
                </c:pt>
                <c:pt idx="6">
                  <c:v>قودجان</c:v>
                </c:pt>
                <c:pt idx="7">
                  <c:v>منتظری</c:v>
                </c:pt>
                <c:pt idx="8">
                  <c:v>کهرت</c:v>
                </c:pt>
                <c:pt idx="9">
                  <c:v>مرکز منتظری</c:v>
                </c:pt>
                <c:pt idx="10">
                  <c:v>شهرستان</c:v>
                </c:pt>
                <c:pt idx="11">
                  <c:v>خشکرود</c:v>
                </c:pt>
                <c:pt idx="12">
                  <c:v>ویست</c:v>
                </c:pt>
                <c:pt idx="13">
                  <c:v>مرکز جواهری شهری وروستایی</c:v>
                </c:pt>
                <c:pt idx="14">
                  <c:v>مرکز ویست</c:v>
                </c:pt>
                <c:pt idx="15">
                  <c:v>ارسور</c:v>
                </c:pt>
                <c:pt idx="16">
                  <c:v>تیدجان</c:v>
                </c:pt>
                <c:pt idx="17">
                  <c:v>تجره</c:v>
                </c:pt>
                <c:pt idx="18">
                  <c:v>جواهری </c:v>
                </c:pt>
                <c:pt idx="19">
                  <c:v>ارجنک</c:v>
                </c:pt>
                <c:pt idx="20">
                  <c:v>حاجی آباد</c:v>
                </c:pt>
              </c:strCache>
            </c:strRef>
          </c:cat>
          <c:val>
            <c:numRef>
              <c:f>Sheet1!$N$136:$N$156</c:f>
              <c:numCache>
                <c:formatCode>General</c:formatCode>
                <c:ptCount val="21"/>
                <c:pt idx="0">
                  <c:v>44</c:v>
                </c:pt>
                <c:pt idx="1">
                  <c:v>24</c:v>
                </c:pt>
                <c:pt idx="2">
                  <c:v>20.8</c:v>
                </c:pt>
                <c:pt idx="3">
                  <c:v>20.100000000000001</c:v>
                </c:pt>
                <c:pt idx="4">
                  <c:v>17.100000000000001</c:v>
                </c:pt>
                <c:pt idx="5">
                  <c:v>15.6</c:v>
                </c:pt>
                <c:pt idx="6">
                  <c:v>11.25</c:v>
                </c:pt>
                <c:pt idx="7">
                  <c:v>9.4</c:v>
                </c:pt>
                <c:pt idx="8">
                  <c:v>9.1999999999999993</c:v>
                </c:pt>
                <c:pt idx="9">
                  <c:v>8.4</c:v>
                </c:pt>
                <c:pt idx="10">
                  <c:v>8.4</c:v>
                </c:pt>
                <c:pt idx="11">
                  <c:v>7.5</c:v>
                </c:pt>
                <c:pt idx="12">
                  <c:v>5.0999999999999996</c:v>
                </c:pt>
                <c:pt idx="13">
                  <c:v>4.8</c:v>
                </c:pt>
                <c:pt idx="14">
                  <c:v>4.4000000000000004</c:v>
                </c:pt>
                <c:pt idx="15">
                  <c:v>2.99</c:v>
                </c:pt>
                <c:pt idx="16">
                  <c:v>2.2999999999999998</c:v>
                </c:pt>
                <c:pt idx="17">
                  <c:v>1.6</c:v>
                </c:pt>
                <c:pt idx="18">
                  <c:v>1</c:v>
                </c:pt>
                <c:pt idx="19">
                  <c:v>0.9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35-4347-B72F-C5F4E5A0ED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91253000"/>
        <c:axId val="391253328"/>
      </c:barChart>
      <c:catAx>
        <c:axId val="391253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1253328"/>
        <c:crosses val="autoZero"/>
        <c:auto val="1"/>
        <c:lblAlgn val="ctr"/>
        <c:lblOffset val="100"/>
        <c:noMultiLvlLbl val="0"/>
      </c:catAx>
      <c:valAx>
        <c:axId val="391253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1253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Sheet1!$F$41</c:f>
              <c:strCache>
                <c:ptCount val="1"/>
                <c:pt idx="0">
                  <c:v>نمودار اختلاف پوشش بین حداقل یک خدمت و مراقبت کامل به تفکیک مراکز خدمات جامع سلامت شهرستان خوانسار سال 1400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Sheet1!$E$42:$E$47</c:f>
              <c:strCache>
                <c:ptCount val="6"/>
                <c:pt idx="0">
                  <c:v>مرکز خم پیچ</c:v>
                </c:pt>
                <c:pt idx="1">
                  <c:v>بیدهند</c:v>
                </c:pt>
                <c:pt idx="2">
                  <c:v>مرکز ویست</c:v>
                </c:pt>
                <c:pt idx="3">
                  <c:v>شهرستان</c:v>
                </c:pt>
                <c:pt idx="4">
                  <c:v>مرکز منتظری</c:v>
                </c:pt>
                <c:pt idx="5">
                  <c:v>مرکز جواهری شهری و روستایی</c:v>
                </c:pt>
              </c:strCache>
            </c:strRef>
          </c:cat>
          <c:val>
            <c:numRef>
              <c:f>Sheet1!$F$42:$F$47</c:f>
              <c:numCache>
                <c:formatCode>General</c:formatCode>
                <c:ptCount val="6"/>
                <c:pt idx="0">
                  <c:v>40</c:v>
                </c:pt>
                <c:pt idx="1">
                  <c:v>40</c:v>
                </c:pt>
                <c:pt idx="2">
                  <c:v>27.7</c:v>
                </c:pt>
                <c:pt idx="3">
                  <c:v>23.6</c:v>
                </c:pt>
                <c:pt idx="4">
                  <c:v>23.3</c:v>
                </c:pt>
                <c:pt idx="5">
                  <c:v>15.11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CA-4732-832A-7D276040414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13102144"/>
        <c:axId val="513104112"/>
      </c:barChart>
      <c:catAx>
        <c:axId val="51310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104112"/>
        <c:crosses val="autoZero"/>
        <c:auto val="1"/>
        <c:lblAlgn val="ctr"/>
        <c:lblOffset val="100"/>
        <c:noMultiLvlLbl val="0"/>
      </c:catAx>
      <c:valAx>
        <c:axId val="513104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102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Sheet1!$M$37</c:f>
              <c:strCache>
                <c:ptCount val="1"/>
                <c:pt idx="0">
                  <c:v>نمودار اختلاف پوشش بین حداقل یک خدمت و مراقبت کامل به تفکیک مراکز خدمات جامع سلامت شهرستان خوانسار سال 1400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Sheet1!$L$38:$L$53</c:f>
              <c:strCache>
                <c:ptCount val="16"/>
                <c:pt idx="0">
                  <c:v>ویست</c:v>
                </c:pt>
                <c:pt idx="1">
                  <c:v>کهرت</c:v>
                </c:pt>
                <c:pt idx="2">
                  <c:v>ارجنک</c:v>
                </c:pt>
                <c:pt idx="3">
                  <c:v>شهرستان</c:v>
                </c:pt>
                <c:pt idx="4">
                  <c:v>حا جی آباد</c:v>
                </c:pt>
                <c:pt idx="5">
                  <c:v>ارسور</c:v>
                </c:pt>
                <c:pt idx="6">
                  <c:v>سنگ سفید</c:v>
                </c:pt>
                <c:pt idx="7">
                  <c:v>دوشخراط</c:v>
                </c:pt>
                <c:pt idx="8">
                  <c:v>جواهری</c:v>
                </c:pt>
                <c:pt idx="9">
                  <c:v>خم پیچ</c:v>
                </c:pt>
                <c:pt idx="10">
                  <c:v>رحمت آباد</c:v>
                </c:pt>
                <c:pt idx="11">
                  <c:v>تجره</c:v>
                </c:pt>
                <c:pt idx="12">
                  <c:v>تیدجان</c:v>
                </c:pt>
                <c:pt idx="13">
                  <c:v>منتظری</c:v>
                </c:pt>
                <c:pt idx="14">
                  <c:v>خشکرود</c:v>
                </c:pt>
                <c:pt idx="15">
                  <c:v>قودجان</c:v>
                </c:pt>
              </c:strCache>
            </c:strRef>
          </c:cat>
          <c:val>
            <c:numRef>
              <c:f>Sheet1!$M$38:$M$53</c:f>
              <c:numCache>
                <c:formatCode>General</c:formatCode>
                <c:ptCount val="16"/>
                <c:pt idx="0">
                  <c:v>25.3</c:v>
                </c:pt>
                <c:pt idx="1">
                  <c:v>28.4</c:v>
                </c:pt>
                <c:pt idx="2">
                  <c:v>29.4</c:v>
                </c:pt>
                <c:pt idx="3">
                  <c:v>23.6</c:v>
                </c:pt>
                <c:pt idx="4">
                  <c:v>7.65</c:v>
                </c:pt>
                <c:pt idx="5">
                  <c:v>12.2</c:v>
                </c:pt>
                <c:pt idx="6">
                  <c:v>55.4</c:v>
                </c:pt>
                <c:pt idx="7">
                  <c:v>52.27</c:v>
                </c:pt>
                <c:pt idx="8">
                  <c:v>8.6999999999999993</c:v>
                </c:pt>
                <c:pt idx="9">
                  <c:v>46.6</c:v>
                </c:pt>
                <c:pt idx="10">
                  <c:v>40.9</c:v>
                </c:pt>
                <c:pt idx="11">
                  <c:v>21.6</c:v>
                </c:pt>
                <c:pt idx="12">
                  <c:v>5.48</c:v>
                </c:pt>
                <c:pt idx="13">
                  <c:v>36.6</c:v>
                </c:pt>
                <c:pt idx="14">
                  <c:v>15</c:v>
                </c:pt>
                <c:pt idx="15">
                  <c:v>23.4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8B-4300-B42A-31EB8A17ED5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10063016"/>
        <c:axId val="510057112"/>
      </c:barChart>
      <c:catAx>
        <c:axId val="510063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057112"/>
        <c:crosses val="autoZero"/>
        <c:auto val="1"/>
        <c:lblAlgn val="ctr"/>
        <c:lblOffset val="100"/>
        <c:noMultiLvlLbl val="0"/>
      </c:catAx>
      <c:valAx>
        <c:axId val="510057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063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dirty="0"/>
              <a:t>نمودار مقایسه ای درصد پوشش سالمندان برحسب </a:t>
            </a:r>
            <a:r>
              <a:rPr lang="fa-IR" dirty="0" smtClean="0"/>
              <a:t>بیشترین </a:t>
            </a:r>
            <a:r>
              <a:rPr lang="en-US" dirty="0" smtClean="0"/>
              <a:t> </a:t>
            </a:r>
            <a:r>
              <a:rPr lang="fa-IR" dirty="0" smtClean="0"/>
              <a:t>  </a:t>
            </a:r>
            <a:r>
              <a:rPr lang="fa-IR" dirty="0"/>
              <a:t>درصد خدمت به تفکیک مراکز خدمات جامع سلامت و واحد های تابعه شهرستان خوانسار سال 1400   </a:t>
            </a:r>
          </a:p>
        </c:rich>
      </c:tx>
      <c:layout>
        <c:manualLayout>
          <c:xMode val="edge"/>
          <c:yMode val="edge"/>
          <c:x val="0.17427533011829532"/>
          <c:y val="0.143209904386099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5367562106208519E-2"/>
          <c:y val="5.2654234014627016E-2"/>
          <c:w val="0.94197558332731346"/>
          <c:h val="0.736390344393962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Sheet1!$T$96</c:f>
              <c:strCache>
                <c:ptCount val="1"/>
                <c:pt idx="0">
                  <c:v>پوشش برحسب کمترین خدمت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18B-4182-B451-FE85845EDE25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18B-4182-B451-FE85845EDE25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18B-4182-B451-FE85845EDE25}"/>
              </c:ext>
            </c:extLst>
          </c:dPt>
          <c:dPt>
            <c:idx val="9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18B-4182-B451-FE85845EDE25}"/>
              </c:ext>
            </c:extLst>
          </c:dPt>
          <c:dPt>
            <c:idx val="1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18B-4182-B451-FE85845EDE25}"/>
              </c:ext>
            </c:extLst>
          </c:dPt>
          <c:dPt>
            <c:idx val="1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18B-4182-B451-FE85845EDE25}"/>
              </c:ext>
            </c:extLst>
          </c:dPt>
          <c:dPt>
            <c:idx val="1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18B-4182-B451-FE85845EDE25}"/>
              </c:ext>
            </c:extLst>
          </c:dPt>
          <c:dPt>
            <c:idx val="1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18B-4182-B451-FE85845EDE25}"/>
              </c:ext>
            </c:extLst>
          </c:dPt>
          <c:dPt>
            <c:idx val="1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118B-4182-B451-FE85845EDE25}"/>
              </c:ext>
            </c:extLst>
          </c:dPt>
          <c:dPt>
            <c:idx val="1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118B-4182-B451-FE85845EDE25}"/>
              </c:ext>
            </c:extLst>
          </c:dPt>
          <c:dPt>
            <c:idx val="1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118B-4182-B451-FE85845EDE25}"/>
              </c:ext>
            </c:extLst>
          </c:dPt>
          <c:dPt>
            <c:idx val="1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118B-4182-B451-FE85845EDE25}"/>
              </c:ext>
            </c:extLst>
          </c:dPt>
          <c:dPt>
            <c:idx val="1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118B-4182-B451-FE85845EDE2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Sheet1!$S$97:$S$116</c:f>
              <c:strCache>
                <c:ptCount val="20"/>
                <c:pt idx="0">
                  <c:v>ارجنک</c:v>
                </c:pt>
                <c:pt idx="1">
                  <c:v>حاجی آباد</c:v>
                </c:pt>
                <c:pt idx="2">
                  <c:v>خشکرود</c:v>
                </c:pt>
                <c:pt idx="3">
                  <c:v>مرکز ویست</c:v>
                </c:pt>
                <c:pt idx="4">
                  <c:v>ویست</c:v>
                </c:pt>
                <c:pt idx="5">
                  <c:v>تیدجان</c:v>
                </c:pt>
                <c:pt idx="6">
                  <c:v>کهرت</c:v>
                </c:pt>
                <c:pt idx="7">
                  <c:v>مرکز منتظری </c:v>
                </c:pt>
                <c:pt idx="8">
                  <c:v>مرکز /خم پیچ</c:v>
                </c:pt>
                <c:pt idx="9">
                  <c:v>رحمت آباد</c:v>
                </c:pt>
                <c:pt idx="10">
                  <c:v>تجره</c:v>
                </c:pt>
                <c:pt idx="11">
                  <c:v>دوشخراط</c:v>
                </c:pt>
                <c:pt idx="12">
                  <c:v>قودجان</c:v>
                </c:pt>
                <c:pt idx="13">
                  <c:v>منتظری</c:v>
                </c:pt>
                <c:pt idx="14">
                  <c:v>خم  پیچ</c:v>
                </c:pt>
                <c:pt idx="15">
                  <c:v>شهرستان خوانسار</c:v>
                </c:pt>
                <c:pt idx="16">
                  <c:v>جواهری (برون سپاری )</c:v>
                </c:pt>
                <c:pt idx="17">
                  <c:v>مرکز /جواهری شهری و روستایی</c:v>
                </c:pt>
                <c:pt idx="18">
                  <c:v>سنگ سفید </c:v>
                </c:pt>
                <c:pt idx="19">
                  <c:v>ارسور</c:v>
                </c:pt>
              </c:strCache>
            </c:strRef>
          </c:cat>
          <c:val>
            <c:numRef>
              <c:f>Sheet1!$T$97:$T$116</c:f>
              <c:numCache>
                <c:formatCode>General</c:formatCode>
                <c:ptCount val="20"/>
                <c:pt idx="0">
                  <c:v>92.9</c:v>
                </c:pt>
                <c:pt idx="1">
                  <c:v>89.7</c:v>
                </c:pt>
                <c:pt idx="2">
                  <c:v>87.5</c:v>
                </c:pt>
                <c:pt idx="3">
                  <c:v>83.1</c:v>
                </c:pt>
                <c:pt idx="4">
                  <c:v>83.1</c:v>
                </c:pt>
                <c:pt idx="5">
                  <c:v>81.5</c:v>
                </c:pt>
                <c:pt idx="6">
                  <c:v>78.3</c:v>
                </c:pt>
                <c:pt idx="7">
                  <c:v>68.2</c:v>
                </c:pt>
                <c:pt idx="8">
                  <c:v>66.06</c:v>
                </c:pt>
                <c:pt idx="9">
                  <c:v>63.8</c:v>
                </c:pt>
                <c:pt idx="10">
                  <c:v>63.8</c:v>
                </c:pt>
                <c:pt idx="11">
                  <c:v>63.5</c:v>
                </c:pt>
                <c:pt idx="12">
                  <c:v>63.05</c:v>
                </c:pt>
                <c:pt idx="13">
                  <c:v>60.7</c:v>
                </c:pt>
                <c:pt idx="14">
                  <c:v>56.7</c:v>
                </c:pt>
                <c:pt idx="15">
                  <c:v>45</c:v>
                </c:pt>
                <c:pt idx="16">
                  <c:v>30.8</c:v>
                </c:pt>
                <c:pt idx="17">
                  <c:v>27.8</c:v>
                </c:pt>
                <c:pt idx="18">
                  <c:v>23.2</c:v>
                </c:pt>
                <c:pt idx="19">
                  <c:v>21.04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118B-4182-B451-FE85845EDE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65118744"/>
        <c:axId val="365115792"/>
      </c:barChart>
      <c:catAx>
        <c:axId val="365118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115792"/>
        <c:crosses val="autoZero"/>
        <c:auto val="1"/>
        <c:lblAlgn val="ctr"/>
        <c:lblOffset val="100"/>
        <c:noMultiLvlLbl val="0"/>
      </c:catAx>
      <c:valAx>
        <c:axId val="365115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1187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نمودارسهم گرو ه های سنی شهرستان خوانسار گزارش گوشی پزشکی سامانه سیب 1401/5/3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Sheet1!$K$15</c:f>
              <c:strCache>
                <c:ptCount val="1"/>
                <c:pt idx="0">
                  <c:v>درصد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Sheet1!$J$16:$J$20</c:f>
              <c:strCache>
                <c:ptCount val="5"/>
                <c:pt idx="0">
                  <c:v>کودکان</c:v>
                </c:pt>
                <c:pt idx="1">
                  <c:v>نوجوانان</c:v>
                </c:pt>
                <c:pt idx="2">
                  <c:v>جوانان</c:v>
                </c:pt>
                <c:pt idx="3">
                  <c:v>میانسالان </c:v>
                </c:pt>
                <c:pt idx="4">
                  <c:v>سالمندان</c:v>
                </c:pt>
              </c:strCache>
            </c:strRef>
          </c:cat>
          <c:val>
            <c:numRef>
              <c:f>Sheet1!$K$16:$K$20</c:f>
              <c:numCache>
                <c:formatCode>General</c:formatCode>
                <c:ptCount val="5"/>
                <c:pt idx="0">
                  <c:v>5.2</c:v>
                </c:pt>
                <c:pt idx="1">
                  <c:v>15.5</c:v>
                </c:pt>
                <c:pt idx="2">
                  <c:v>14.11</c:v>
                </c:pt>
                <c:pt idx="3">
                  <c:v>44</c:v>
                </c:pt>
                <c:pt idx="4">
                  <c:v>21.03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7E-4C5D-BC9E-BB74F7A6704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13143144"/>
        <c:axId val="513138552"/>
      </c:barChart>
      <c:catAx>
        <c:axId val="513143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138552"/>
        <c:crosses val="autoZero"/>
        <c:auto val="1"/>
        <c:lblAlgn val="ctr"/>
        <c:lblOffset val="100"/>
        <c:noMultiLvlLbl val="0"/>
      </c:catAx>
      <c:valAx>
        <c:axId val="513138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143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پوشش کامل سالمندان 60تا 70 سال به بالا در سال 1400 با حد انتظار سال 1401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4217890415101361E-2"/>
          <c:y val="9.6761904761904757E-2"/>
          <c:w val="0.92214843159376125"/>
          <c:h val="0.62502147231596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Sheet1!$F$5</c:f>
              <c:strCache>
                <c:ptCount val="1"/>
                <c:pt idx="0">
                  <c:v>1400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1816838995568686E-2"/>
                  <c:y val="-2.53968253968253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463-4DB8-A1C9-E789E62A4692}"/>
                </c:ext>
              </c:extLst>
            </c:dLbl>
            <c:dLbl>
              <c:idx val="5"/>
              <c:layout>
                <c:manualLayout>
                  <c:x val="-7.877892663712457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63-4DB8-A1C9-E789E62A4692}"/>
                </c:ext>
              </c:extLst>
            </c:dLbl>
            <c:dLbl>
              <c:idx val="6"/>
              <c:layout>
                <c:manualLayout>
                  <c:x val="-7.8778926637124574E-3"/>
                  <c:y val="-9.3120617384374806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463-4DB8-A1C9-E789E62A4692}"/>
                </c:ext>
              </c:extLst>
            </c:dLbl>
            <c:dLbl>
              <c:idx val="7"/>
              <c:layout>
                <c:manualLayout>
                  <c:x val="-7.8778926637125286E-3"/>
                  <c:y val="5.079365079364986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63-4DB8-A1C9-E789E62A4692}"/>
                </c:ext>
              </c:extLst>
            </c:dLbl>
            <c:dLbl>
              <c:idx val="8"/>
              <c:layout>
                <c:manualLayout>
                  <c:x val="-5.9084194977843431E-3"/>
                  <c:y val="-9.3120617384374806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463-4DB8-A1C9-E789E62A4692}"/>
                </c:ext>
              </c:extLst>
            </c:dLbl>
            <c:dLbl>
              <c:idx val="9"/>
              <c:layout>
                <c:manualLayout>
                  <c:x val="-9.8473658296405718E-3"/>
                  <c:y val="5.07936507936507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63-4DB8-A1C9-E789E62A4692}"/>
                </c:ext>
              </c:extLst>
            </c:dLbl>
            <c:dLbl>
              <c:idx val="10"/>
              <c:layout>
                <c:manualLayout>
                  <c:x val="-9.8473658296405718E-3"/>
                  <c:y val="2.53968253968244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463-4DB8-A1C9-E789E62A4692}"/>
                </c:ext>
              </c:extLst>
            </c:dLbl>
            <c:dLbl>
              <c:idx val="11"/>
              <c:layout>
                <c:manualLayout>
                  <c:x val="-1.3786312161496872E-2"/>
                  <c:y val="5.07936507936507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463-4DB8-A1C9-E789E62A46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Sheet1!$E$6:$E$26</c:f>
              <c:strCache>
                <c:ptCount val="21"/>
                <c:pt idx="0">
                  <c:v>تیدجان</c:v>
                </c:pt>
                <c:pt idx="1">
                  <c:v>حا جی آباد</c:v>
                </c:pt>
                <c:pt idx="2">
                  <c:v>خشکرود</c:v>
                </c:pt>
                <c:pt idx="3">
                  <c:v>تجره</c:v>
                </c:pt>
                <c:pt idx="4">
                  <c:v>قودجان</c:v>
                </c:pt>
                <c:pt idx="5">
                  <c:v>مرکز ویست</c:v>
                </c:pt>
                <c:pt idx="6">
                  <c:v>کهرت</c:v>
                </c:pt>
                <c:pt idx="7">
                  <c:v>ارجنک</c:v>
                </c:pt>
                <c:pt idx="8">
                  <c:v>ویست</c:v>
                </c:pt>
                <c:pt idx="9">
                  <c:v>منتظری</c:v>
                </c:pt>
                <c:pt idx="10">
                  <c:v>رحمت آباد</c:v>
                </c:pt>
                <c:pt idx="11">
                  <c:v>جواهری </c:v>
                </c:pt>
                <c:pt idx="12">
                  <c:v>خم پیچ </c:v>
                </c:pt>
                <c:pt idx="13">
                  <c:v>منتظری</c:v>
                </c:pt>
                <c:pt idx="14">
                  <c:v>مرکز جواهری شهری وروستایی </c:v>
                </c:pt>
                <c:pt idx="15">
                  <c:v>سنگ سفید </c:v>
                </c:pt>
                <c:pt idx="16">
                  <c:v>شهرستان</c:v>
                </c:pt>
                <c:pt idx="17">
                  <c:v>دوشخراط</c:v>
                </c:pt>
                <c:pt idx="18">
                  <c:v>بیدهند </c:v>
                </c:pt>
                <c:pt idx="19">
                  <c:v>خم پیچ </c:v>
                </c:pt>
                <c:pt idx="20">
                  <c:v>ارسور</c:v>
                </c:pt>
              </c:strCache>
            </c:strRef>
          </c:cat>
          <c:val>
            <c:numRef>
              <c:f>Sheet1!$F$6:$F$26</c:f>
              <c:numCache>
                <c:formatCode>General</c:formatCode>
                <c:ptCount val="21"/>
                <c:pt idx="0">
                  <c:v>80.400000000000006</c:v>
                </c:pt>
                <c:pt idx="1">
                  <c:v>73.599999999999994</c:v>
                </c:pt>
                <c:pt idx="2">
                  <c:v>64.2</c:v>
                </c:pt>
                <c:pt idx="3">
                  <c:v>55.2</c:v>
                </c:pt>
                <c:pt idx="4">
                  <c:v>52.9</c:v>
                </c:pt>
                <c:pt idx="5">
                  <c:v>41.2</c:v>
                </c:pt>
                <c:pt idx="6">
                  <c:v>41.1</c:v>
                </c:pt>
                <c:pt idx="7">
                  <c:v>38.299999999999997</c:v>
                </c:pt>
                <c:pt idx="8">
                  <c:v>40</c:v>
                </c:pt>
                <c:pt idx="9">
                  <c:v>38.1</c:v>
                </c:pt>
                <c:pt idx="10">
                  <c:v>32.6</c:v>
                </c:pt>
                <c:pt idx="11">
                  <c:v>29.7</c:v>
                </c:pt>
                <c:pt idx="12">
                  <c:v>28.8</c:v>
                </c:pt>
                <c:pt idx="13">
                  <c:v>27.4</c:v>
                </c:pt>
                <c:pt idx="14">
                  <c:v>21.2</c:v>
                </c:pt>
                <c:pt idx="15">
                  <c:v>10.6</c:v>
                </c:pt>
                <c:pt idx="16">
                  <c:v>25.7</c:v>
                </c:pt>
                <c:pt idx="17">
                  <c:v>15.8</c:v>
                </c:pt>
                <c:pt idx="18">
                  <c:v>19.399999999999999</c:v>
                </c:pt>
                <c:pt idx="19">
                  <c:v>17.2</c:v>
                </c:pt>
                <c:pt idx="20">
                  <c:v>15.5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463-4DB8-A1C9-E789E62A4692}"/>
            </c:ext>
          </c:extLst>
        </c:ser>
        <c:ser>
          <c:idx val="1"/>
          <c:order val="1"/>
          <c:tx>
            <c:strRef>
              <c:f>Sheet1!$G$5</c:f>
              <c:strCache>
                <c:ptCount val="1"/>
                <c:pt idx="0">
                  <c:v>1401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Sheet1!$E$6:$E$26</c:f>
              <c:strCache>
                <c:ptCount val="21"/>
                <c:pt idx="0">
                  <c:v>تیدجان</c:v>
                </c:pt>
                <c:pt idx="1">
                  <c:v>حا جی آباد</c:v>
                </c:pt>
                <c:pt idx="2">
                  <c:v>خشکرود</c:v>
                </c:pt>
                <c:pt idx="3">
                  <c:v>تجره</c:v>
                </c:pt>
                <c:pt idx="4">
                  <c:v>قودجان</c:v>
                </c:pt>
                <c:pt idx="5">
                  <c:v>مرکز ویست</c:v>
                </c:pt>
                <c:pt idx="6">
                  <c:v>کهرت</c:v>
                </c:pt>
                <c:pt idx="7">
                  <c:v>ارجنک</c:v>
                </c:pt>
                <c:pt idx="8">
                  <c:v>ویست</c:v>
                </c:pt>
                <c:pt idx="9">
                  <c:v>منتظری</c:v>
                </c:pt>
                <c:pt idx="10">
                  <c:v>رحمت آباد</c:v>
                </c:pt>
                <c:pt idx="11">
                  <c:v>جواهری </c:v>
                </c:pt>
                <c:pt idx="12">
                  <c:v>خم پیچ </c:v>
                </c:pt>
                <c:pt idx="13">
                  <c:v>منتظری</c:v>
                </c:pt>
                <c:pt idx="14">
                  <c:v>مرکز جواهری شهری وروستایی </c:v>
                </c:pt>
                <c:pt idx="15">
                  <c:v>سنگ سفید </c:v>
                </c:pt>
                <c:pt idx="16">
                  <c:v>شهرستان</c:v>
                </c:pt>
                <c:pt idx="17">
                  <c:v>دوشخراط</c:v>
                </c:pt>
                <c:pt idx="18">
                  <c:v>بیدهند </c:v>
                </c:pt>
                <c:pt idx="19">
                  <c:v>خم پیچ </c:v>
                </c:pt>
                <c:pt idx="20">
                  <c:v>ارسور</c:v>
                </c:pt>
              </c:strCache>
            </c:strRef>
          </c:cat>
          <c:val>
            <c:numRef>
              <c:f>Sheet1!$G$6:$G$26</c:f>
              <c:numCache>
                <c:formatCode>General</c:formatCode>
                <c:ptCount val="21"/>
                <c:pt idx="0">
                  <c:v>95.4</c:v>
                </c:pt>
                <c:pt idx="1">
                  <c:v>93.6</c:v>
                </c:pt>
                <c:pt idx="2">
                  <c:v>84.2</c:v>
                </c:pt>
                <c:pt idx="3">
                  <c:v>75.2</c:v>
                </c:pt>
                <c:pt idx="4">
                  <c:v>72.900000000000006</c:v>
                </c:pt>
                <c:pt idx="5">
                  <c:v>61.2</c:v>
                </c:pt>
                <c:pt idx="6">
                  <c:v>61.1</c:v>
                </c:pt>
                <c:pt idx="7">
                  <c:v>60</c:v>
                </c:pt>
                <c:pt idx="8">
                  <c:v>60</c:v>
                </c:pt>
                <c:pt idx="9">
                  <c:v>58.1</c:v>
                </c:pt>
                <c:pt idx="10">
                  <c:v>52.6</c:v>
                </c:pt>
                <c:pt idx="11">
                  <c:v>49.7</c:v>
                </c:pt>
                <c:pt idx="12">
                  <c:v>48.8</c:v>
                </c:pt>
                <c:pt idx="13">
                  <c:v>47.4</c:v>
                </c:pt>
                <c:pt idx="14">
                  <c:v>41.2</c:v>
                </c:pt>
                <c:pt idx="15">
                  <c:v>40.6</c:v>
                </c:pt>
                <c:pt idx="16">
                  <c:v>40</c:v>
                </c:pt>
                <c:pt idx="17">
                  <c:v>40</c:v>
                </c:pt>
                <c:pt idx="18">
                  <c:v>39.4</c:v>
                </c:pt>
                <c:pt idx="19">
                  <c:v>40</c:v>
                </c:pt>
                <c:pt idx="20">
                  <c:v>37.5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463-4DB8-A1C9-E789E62A46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98532264"/>
        <c:axId val="498534888"/>
      </c:barChart>
      <c:catAx>
        <c:axId val="498532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534888"/>
        <c:crosses val="autoZero"/>
        <c:auto val="1"/>
        <c:lblAlgn val="ctr"/>
        <c:lblOffset val="100"/>
        <c:noMultiLvlLbl val="0"/>
      </c:catAx>
      <c:valAx>
        <c:axId val="498534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532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پوشش کامل سالمندان 70 سال به بالا در سال 1400 با حد انتظار سال 1401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Sheet1!$K$20:$K$21</c:f>
              <c:strCache>
                <c:ptCount val="2"/>
                <c:pt idx="1">
                  <c:v>1400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Sheet1!$J$22:$J$42</c:f>
              <c:strCache>
                <c:ptCount val="21"/>
                <c:pt idx="0">
                  <c:v>حا جی آباد</c:v>
                </c:pt>
                <c:pt idx="1">
                  <c:v>خشکرود</c:v>
                </c:pt>
                <c:pt idx="2">
                  <c:v>ارجنک</c:v>
                </c:pt>
                <c:pt idx="3">
                  <c:v>تیدجان</c:v>
                </c:pt>
                <c:pt idx="4">
                  <c:v>تجره</c:v>
                </c:pt>
                <c:pt idx="5">
                  <c:v>مرکز ویست</c:v>
                </c:pt>
                <c:pt idx="6">
                  <c:v>کهرت</c:v>
                </c:pt>
                <c:pt idx="7">
                  <c:v>ویست</c:v>
                </c:pt>
                <c:pt idx="8">
                  <c:v>مرکز منتظری</c:v>
                </c:pt>
                <c:pt idx="9">
                  <c:v>دوشخراط</c:v>
                </c:pt>
                <c:pt idx="10">
                  <c:v>مرکز خم پیچ</c:v>
                </c:pt>
                <c:pt idx="11">
                  <c:v>منتظری</c:v>
                </c:pt>
                <c:pt idx="12">
                  <c:v>رحمت آباد</c:v>
                </c:pt>
                <c:pt idx="13">
                  <c:v>سنگ سفید </c:v>
                </c:pt>
                <c:pt idx="14">
                  <c:v>قودجان</c:v>
                </c:pt>
                <c:pt idx="15">
                  <c:v>خم پیچ </c:v>
                </c:pt>
                <c:pt idx="16">
                  <c:v>بیدهند </c:v>
                </c:pt>
                <c:pt idx="17">
                  <c:v>شهرستان</c:v>
                </c:pt>
                <c:pt idx="18">
                  <c:v>جواهری </c:v>
                </c:pt>
                <c:pt idx="19">
                  <c:v>مرکز جواهری شهری وروستایی </c:v>
                </c:pt>
                <c:pt idx="20">
                  <c:v>ارسور</c:v>
                </c:pt>
              </c:strCache>
            </c:strRef>
          </c:cat>
          <c:val>
            <c:numRef>
              <c:f>Sheet1!$K$22:$K$42</c:f>
              <c:numCache>
                <c:formatCode>General</c:formatCode>
                <c:ptCount val="21"/>
                <c:pt idx="0">
                  <c:v>90</c:v>
                </c:pt>
                <c:pt idx="1">
                  <c:v>92.3</c:v>
                </c:pt>
                <c:pt idx="2">
                  <c:v>98.9</c:v>
                </c:pt>
                <c:pt idx="3">
                  <c:v>86.2</c:v>
                </c:pt>
                <c:pt idx="4">
                  <c:v>88.04</c:v>
                </c:pt>
                <c:pt idx="5">
                  <c:v>82.5</c:v>
                </c:pt>
                <c:pt idx="6">
                  <c:v>76.8</c:v>
                </c:pt>
                <c:pt idx="7">
                  <c:v>77.400000000000006</c:v>
                </c:pt>
                <c:pt idx="8">
                  <c:v>73.599999999999994</c:v>
                </c:pt>
                <c:pt idx="9">
                  <c:v>63.5</c:v>
                </c:pt>
                <c:pt idx="10">
                  <c:v>61.8</c:v>
                </c:pt>
                <c:pt idx="11">
                  <c:v>61.6</c:v>
                </c:pt>
                <c:pt idx="12">
                  <c:v>60.2</c:v>
                </c:pt>
                <c:pt idx="13">
                  <c:v>60.2</c:v>
                </c:pt>
                <c:pt idx="14">
                  <c:v>52.6</c:v>
                </c:pt>
                <c:pt idx="15">
                  <c:v>50.2</c:v>
                </c:pt>
                <c:pt idx="16">
                  <c:v>41.4</c:v>
                </c:pt>
                <c:pt idx="17">
                  <c:v>41.6</c:v>
                </c:pt>
                <c:pt idx="18">
                  <c:v>21.6</c:v>
                </c:pt>
                <c:pt idx="19">
                  <c:v>19.399999999999999</c:v>
                </c:pt>
                <c:pt idx="20">
                  <c:v>13.5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57-4CA3-872A-8F0AD24E1B56}"/>
            </c:ext>
          </c:extLst>
        </c:ser>
        <c:ser>
          <c:idx val="1"/>
          <c:order val="1"/>
          <c:tx>
            <c:strRef>
              <c:f>Sheet1!$L$20:$L$21</c:f>
              <c:strCache>
                <c:ptCount val="2"/>
                <c:pt idx="1">
                  <c:v>1401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Sheet1!$J$22:$J$42</c:f>
              <c:strCache>
                <c:ptCount val="21"/>
                <c:pt idx="0">
                  <c:v>حا جی آباد</c:v>
                </c:pt>
                <c:pt idx="1">
                  <c:v>خشکرود</c:v>
                </c:pt>
                <c:pt idx="2">
                  <c:v>ارجنک</c:v>
                </c:pt>
                <c:pt idx="3">
                  <c:v>تیدجان</c:v>
                </c:pt>
                <c:pt idx="4">
                  <c:v>تجره</c:v>
                </c:pt>
                <c:pt idx="5">
                  <c:v>مرکز ویست</c:v>
                </c:pt>
                <c:pt idx="6">
                  <c:v>کهرت</c:v>
                </c:pt>
                <c:pt idx="7">
                  <c:v>ویست</c:v>
                </c:pt>
                <c:pt idx="8">
                  <c:v>مرکز منتظری</c:v>
                </c:pt>
                <c:pt idx="9">
                  <c:v>دوشخراط</c:v>
                </c:pt>
                <c:pt idx="10">
                  <c:v>مرکز خم پیچ</c:v>
                </c:pt>
                <c:pt idx="11">
                  <c:v>منتظری</c:v>
                </c:pt>
                <c:pt idx="12">
                  <c:v>رحمت آباد</c:v>
                </c:pt>
                <c:pt idx="13">
                  <c:v>سنگ سفید </c:v>
                </c:pt>
                <c:pt idx="14">
                  <c:v>قودجان</c:v>
                </c:pt>
                <c:pt idx="15">
                  <c:v>خم پیچ </c:v>
                </c:pt>
                <c:pt idx="16">
                  <c:v>بیدهند </c:v>
                </c:pt>
                <c:pt idx="17">
                  <c:v>شهرستان</c:v>
                </c:pt>
                <c:pt idx="18">
                  <c:v>جواهری </c:v>
                </c:pt>
                <c:pt idx="19">
                  <c:v>مرکز جواهری شهری وروستایی </c:v>
                </c:pt>
                <c:pt idx="20">
                  <c:v>ارسور</c:v>
                </c:pt>
              </c:strCache>
            </c:strRef>
          </c:cat>
          <c:val>
            <c:numRef>
              <c:f>Sheet1!$L$22:$L$42</c:f>
              <c:numCache>
                <c:formatCode>General</c:formatCode>
                <c:ptCount val="21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99</c:v>
                </c:pt>
                <c:pt idx="4">
                  <c:v>99</c:v>
                </c:pt>
                <c:pt idx="5">
                  <c:v>99</c:v>
                </c:pt>
                <c:pt idx="6">
                  <c:v>99</c:v>
                </c:pt>
                <c:pt idx="7">
                  <c:v>99</c:v>
                </c:pt>
                <c:pt idx="8">
                  <c:v>99</c:v>
                </c:pt>
                <c:pt idx="9">
                  <c:v>93.5</c:v>
                </c:pt>
                <c:pt idx="10">
                  <c:v>91.8</c:v>
                </c:pt>
                <c:pt idx="11">
                  <c:v>91.6</c:v>
                </c:pt>
                <c:pt idx="12">
                  <c:v>90.2</c:v>
                </c:pt>
                <c:pt idx="13">
                  <c:v>90.2</c:v>
                </c:pt>
                <c:pt idx="14">
                  <c:v>82.6</c:v>
                </c:pt>
                <c:pt idx="15">
                  <c:v>80.2</c:v>
                </c:pt>
                <c:pt idx="16">
                  <c:v>71.400000000000006</c:v>
                </c:pt>
                <c:pt idx="17">
                  <c:v>70</c:v>
                </c:pt>
                <c:pt idx="18">
                  <c:v>51.6</c:v>
                </c:pt>
                <c:pt idx="19">
                  <c:v>49.4</c:v>
                </c:pt>
                <c:pt idx="2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57-4CA3-872A-8F0AD24E1B5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02452552"/>
        <c:axId val="502453208"/>
      </c:barChart>
      <c:catAx>
        <c:axId val="502452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2453208"/>
        <c:crosses val="autoZero"/>
        <c:auto val="1"/>
        <c:lblAlgn val="ctr"/>
        <c:lblOffset val="100"/>
        <c:noMultiLvlLbl val="0"/>
      </c:catAx>
      <c:valAx>
        <c:axId val="502453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2452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نمودار مقایسه ای درصد پوشش شناسایی و خطر پذیری سالمندان سال 1400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4084133200750519E-2"/>
          <c:y val="7.5784399194533517E-2"/>
          <c:w val="0.90088354946907501"/>
          <c:h val="0.803090982603656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Sheet1!$A$3:$A$19</c:f>
              <c:strCache>
                <c:ptCount val="17"/>
                <c:pt idx="0">
                  <c:v>خانه/پایگاه</c:v>
                </c:pt>
                <c:pt idx="1">
                  <c:v>تجره</c:v>
                </c:pt>
                <c:pt idx="2">
                  <c:v>کهرت</c:v>
                </c:pt>
                <c:pt idx="3">
                  <c:v>رحمت آباد</c:v>
                </c:pt>
                <c:pt idx="4">
                  <c:v>ویست</c:v>
                </c:pt>
                <c:pt idx="5">
                  <c:v>خشکرود</c:v>
                </c:pt>
                <c:pt idx="6">
                  <c:v>تیدجان</c:v>
                </c:pt>
                <c:pt idx="7">
                  <c:v>دوشخراط</c:v>
                </c:pt>
                <c:pt idx="8">
                  <c:v>ارجنک</c:v>
                </c:pt>
                <c:pt idx="9">
                  <c:v>قودجان</c:v>
                </c:pt>
                <c:pt idx="10">
                  <c:v> خم پیچ</c:v>
                </c:pt>
                <c:pt idx="11">
                  <c:v> منتظری</c:v>
                </c:pt>
                <c:pt idx="12">
                  <c:v>سنگ سفید</c:v>
                </c:pt>
                <c:pt idx="13">
                  <c:v>شهید رجایی بیدهند</c:v>
                </c:pt>
                <c:pt idx="14">
                  <c:v>ارسور</c:v>
                </c:pt>
                <c:pt idx="15">
                  <c:v>حاجی آباد</c:v>
                </c:pt>
                <c:pt idx="16">
                  <c:v> جواهری</c:v>
                </c:pt>
              </c:strCache>
            </c:strRef>
          </c:cat>
          <c:val>
            <c:numRef>
              <c:f>Sheet1!$B$3:$B$19</c:f>
              <c:numCache>
                <c:formatCode>General</c:formatCode>
                <c:ptCount val="17"/>
                <c:pt idx="0">
                  <c:v>0</c:v>
                </c:pt>
                <c:pt idx="1">
                  <c:v>99.2</c:v>
                </c:pt>
                <c:pt idx="2">
                  <c:v>99.1</c:v>
                </c:pt>
                <c:pt idx="3">
                  <c:v>98.4</c:v>
                </c:pt>
                <c:pt idx="4">
                  <c:v>97.8</c:v>
                </c:pt>
                <c:pt idx="5">
                  <c:v>97.5</c:v>
                </c:pt>
                <c:pt idx="6">
                  <c:v>96.9</c:v>
                </c:pt>
                <c:pt idx="7">
                  <c:v>95.8</c:v>
                </c:pt>
                <c:pt idx="8">
                  <c:v>95.7</c:v>
                </c:pt>
                <c:pt idx="9">
                  <c:v>95.5</c:v>
                </c:pt>
                <c:pt idx="10">
                  <c:v>95.5</c:v>
                </c:pt>
                <c:pt idx="11">
                  <c:v>94.7</c:v>
                </c:pt>
                <c:pt idx="12">
                  <c:v>94</c:v>
                </c:pt>
                <c:pt idx="13">
                  <c:v>92.7</c:v>
                </c:pt>
                <c:pt idx="14">
                  <c:v>91.8</c:v>
                </c:pt>
                <c:pt idx="15">
                  <c:v>89.7</c:v>
                </c:pt>
                <c:pt idx="16">
                  <c:v>88.8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2B-42FA-B464-B504D877DE0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21896376"/>
        <c:axId val="521894408"/>
      </c:barChart>
      <c:catAx>
        <c:axId val="521896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894408"/>
        <c:crosses val="autoZero"/>
        <c:auto val="1"/>
        <c:lblAlgn val="ctr"/>
        <c:lblOffset val="100"/>
        <c:noMultiLvlLbl val="0"/>
      </c:catAx>
      <c:valAx>
        <c:axId val="521894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896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نمودار نتایج بررسی عوامل خطر در مراقبت شناسایی و خطر پذیری سالمندان داشبورد مدیریتی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Sheet1!$K$5:$K$6</c:f>
              <c:strCache>
                <c:ptCount val="2"/>
                <c:pt idx="1">
                  <c:v>درصد ناتوانی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Sheet1!$J$7:$J$12</c:f>
              <c:strCache>
                <c:ptCount val="6"/>
                <c:pt idx="0">
                  <c:v>منتظری</c:v>
                </c:pt>
                <c:pt idx="1">
                  <c:v>ویست</c:v>
                </c:pt>
                <c:pt idx="2">
                  <c:v>بیدهند</c:v>
                </c:pt>
                <c:pt idx="3">
                  <c:v>خوانسار</c:v>
                </c:pt>
                <c:pt idx="4">
                  <c:v>جواهری </c:v>
                </c:pt>
                <c:pt idx="5">
                  <c:v>خم پیچ</c:v>
                </c:pt>
              </c:strCache>
            </c:strRef>
          </c:cat>
          <c:val>
            <c:numRef>
              <c:f>Sheet1!$K$7:$K$12</c:f>
              <c:numCache>
                <c:formatCode>General</c:formatCode>
                <c:ptCount val="6"/>
                <c:pt idx="0">
                  <c:v>12.07</c:v>
                </c:pt>
                <c:pt idx="1">
                  <c:v>6.37</c:v>
                </c:pt>
                <c:pt idx="2">
                  <c:v>5.26</c:v>
                </c:pt>
                <c:pt idx="3">
                  <c:v>5.0599999999999996</c:v>
                </c:pt>
                <c:pt idx="4">
                  <c:v>4.0599999999999996</c:v>
                </c:pt>
                <c:pt idx="5">
                  <c:v>2.62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04-427F-A66B-3ED64D0193F3}"/>
            </c:ext>
          </c:extLst>
        </c:ser>
        <c:ser>
          <c:idx val="1"/>
          <c:order val="1"/>
          <c:tx>
            <c:strRef>
              <c:f>Sheet1!$L$5:$L$6</c:f>
              <c:strCache>
                <c:ptCount val="2"/>
                <c:pt idx="1">
                  <c:v>درصد  هم ابتلایی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Sheet1!$J$7:$J$12</c:f>
              <c:strCache>
                <c:ptCount val="6"/>
                <c:pt idx="0">
                  <c:v>منتظری</c:v>
                </c:pt>
                <c:pt idx="1">
                  <c:v>ویست</c:v>
                </c:pt>
                <c:pt idx="2">
                  <c:v>بیدهند</c:v>
                </c:pt>
                <c:pt idx="3">
                  <c:v>خوانسار</c:v>
                </c:pt>
                <c:pt idx="4">
                  <c:v>جواهری </c:v>
                </c:pt>
                <c:pt idx="5">
                  <c:v>خم پیچ</c:v>
                </c:pt>
              </c:strCache>
            </c:strRef>
          </c:cat>
          <c:val>
            <c:numRef>
              <c:f>Sheet1!$L$7:$L$12</c:f>
              <c:numCache>
                <c:formatCode>General</c:formatCode>
                <c:ptCount val="6"/>
                <c:pt idx="0">
                  <c:v>29.62</c:v>
                </c:pt>
                <c:pt idx="1">
                  <c:v>11.57</c:v>
                </c:pt>
                <c:pt idx="2">
                  <c:v>17.899999999999999</c:v>
                </c:pt>
                <c:pt idx="3">
                  <c:v>20.059999999999999</c:v>
                </c:pt>
                <c:pt idx="4">
                  <c:v>18.98</c:v>
                </c:pt>
                <c:pt idx="5">
                  <c:v>29.79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04-427F-A66B-3ED64D0193F3}"/>
            </c:ext>
          </c:extLst>
        </c:ser>
        <c:ser>
          <c:idx val="2"/>
          <c:order val="2"/>
          <c:tx>
            <c:strRef>
              <c:f>Sheet1!$M$5:$M$6</c:f>
              <c:strCache>
                <c:ptCount val="2"/>
                <c:pt idx="1">
                  <c:v>درصد حاشیه نشینی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Sheet1!$J$7:$J$12</c:f>
              <c:strCache>
                <c:ptCount val="6"/>
                <c:pt idx="0">
                  <c:v>منتظری</c:v>
                </c:pt>
                <c:pt idx="1">
                  <c:v>ویست</c:v>
                </c:pt>
                <c:pt idx="2">
                  <c:v>بیدهند</c:v>
                </c:pt>
                <c:pt idx="3">
                  <c:v>خوانسار</c:v>
                </c:pt>
                <c:pt idx="4">
                  <c:v>جواهری </c:v>
                </c:pt>
                <c:pt idx="5">
                  <c:v>خم پیچ</c:v>
                </c:pt>
              </c:strCache>
            </c:strRef>
          </c:cat>
          <c:val>
            <c:numRef>
              <c:f>Sheet1!$M$7:$M$12</c:f>
              <c:numCache>
                <c:formatCode>General</c:formatCode>
                <c:ptCount val="6"/>
                <c:pt idx="1">
                  <c:v>1.62</c:v>
                </c:pt>
                <c:pt idx="3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04-427F-A66B-3ED64D0193F3}"/>
            </c:ext>
          </c:extLst>
        </c:ser>
        <c:ser>
          <c:idx val="3"/>
          <c:order val="3"/>
          <c:tx>
            <c:strRef>
              <c:f>Sheet1!$N$5:$N$6</c:f>
              <c:strCache>
                <c:ptCount val="2"/>
                <c:pt idx="1">
                  <c:v>درصد تنهایی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Sheet1!$J$7:$J$12</c:f>
              <c:strCache>
                <c:ptCount val="6"/>
                <c:pt idx="0">
                  <c:v>منتظری</c:v>
                </c:pt>
                <c:pt idx="1">
                  <c:v>ویست</c:v>
                </c:pt>
                <c:pt idx="2">
                  <c:v>بیدهند</c:v>
                </c:pt>
                <c:pt idx="3">
                  <c:v>خوانسار</c:v>
                </c:pt>
                <c:pt idx="4">
                  <c:v>جواهری </c:v>
                </c:pt>
                <c:pt idx="5">
                  <c:v>خم پیچ</c:v>
                </c:pt>
              </c:strCache>
            </c:strRef>
          </c:cat>
          <c:val>
            <c:numRef>
              <c:f>Sheet1!$N$7:$N$12</c:f>
              <c:numCache>
                <c:formatCode>General</c:formatCode>
                <c:ptCount val="6"/>
                <c:pt idx="0">
                  <c:v>6.9</c:v>
                </c:pt>
                <c:pt idx="1">
                  <c:v>10.7</c:v>
                </c:pt>
                <c:pt idx="2">
                  <c:v>10.01</c:v>
                </c:pt>
                <c:pt idx="3">
                  <c:v>8.6</c:v>
                </c:pt>
                <c:pt idx="4">
                  <c:v>8.3000000000000007</c:v>
                </c:pt>
                <c:pt idx="5">
                  <c:v>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304-427F-A66B-3ED64D0193F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09394640"/>
        <c:axId val="509394312"/>
      </c:barChart>
      <c:catAx>
        <c:axId val="50939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9394312"/>
        <c:crosses val="autoZero"/>
        <c:auto val="1"/>
        <c:lblAlgn val="ctr"/>
        <c:lblOffset val="100"/>
        <c:noMultiLvlLbl val="0"/>
      </c:catAx>
      <c:valAx>
        <c:axId val="509394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9394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054202456498868"/>
          <c:y val="0.92390814099128904"/>
          <c:w val="0.41891595087002265"/>
          <c:h val="7.60918590087109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نتایج بررسی عوامل خطر در مراقبت شناسایی و خطر پذیری سالمندان داشبورد مدیریتی  سال 1400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4628313851325545E-2"/>
          <c:y val="0.21173553803992945"/>
          <c:w val="0.9353716861486745"/>
          <c:h val="0.650621873280786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درصد ناتوانی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Sheet1!$A$4:$A$19</c:f>
              <c:strCache>
                <c:ptCount val="16"/>
                <c:pt idx="0">
                  <c:v>قودجان</c:v>
                </c:pt>
                <c:pt idx="1">
                  <c:v>تیدجان</c:v>
                </c:pt>
                <c:pt idx="2">
                  <c:v>ارجنک</c:v>
                </c:pt>
                <c:pt idx="3">
                  <c:v>خشکرود</c:v>
                </c:pt>
                <c:pt idx="4">
                  <c:v>سنگ سفید</c:v>
                </c:pt>
                <c:pt idx="5">
                  <c:v>ویست</c:v>
                </c:pt>
                <c:pt idx="6">
                  <c:v>شهید رجایی بیدهند</c:v>
                </c:pt>
                <c:pt idx="7">
                  <c:v>حاجی آباد</c:v>
                </c:pt>
                <c:pt idx="8">
                  <c:v>دوشخراط</c:v>
                </c:pt>
                <c:pt idx="9">
                  <c:v>کهرت</c:v>
                </c:pt>
                <c:pt idx="10">
                  <c:v>ارسور</c:v>
                </c:pt>
                <c:pt idx="11">
                  <c:v> جواهری</c:v>
                </c:pt>
                <c:pt idx="12">
                  <c:v>تجره</c:v>
                </c:pt>
                <c:pt idx="13">
                  <c:v>رحمت آباد</c:v>
                </c:pt>
                <c:pt idx="14">
                  <c:v> منتظری</c:v>
                </c:pt>
                <c:pt idx="15">
                  <c:v> خم پیچ</c:v>
                </c:pt>
              </c:strCache>
            </c:strRef>
          </c:cat>
          <c:val>
            <c:numRef>
              <c:f>Sheet1!$B$4:$B$19</c:f>
              <c:numCache>
                <c:formatCode>General</c:formatCode>
                <c:ptCount val="16"/>
                <c:pt idx="0">
                  <c:v>22.9</c:v>
                </c:pt>
                <c:pt idx="1">
                  <c:v>10.3</c:v>
                </c:pt>
                <c:pt idx="2">
                  <c:v>10.199999999999999</c:v>
                </c:pt>
                <c:pt idx="3">
                  <c:v>10</c:v>
                </c:pt>
                <c:pt idx="4">
                  <c:v>5.5</c:v>
                </c:pt>
                <c:pt idx="5">
                  <c:v>5.3</c:v>
                </c:pt>
                <c:pt idx="6">
                  <c:v>5.2</c:v>
                </c:pt>
                <c:pt idx="7">
                  <c:v>5.0999999999999996</c:v>
                </c:pt>
                <c:pt idx="8">
                  <c:v>4.8099999999999996</c:v>
                </c:pt>
                <c:pt idx="9">
                  <c:v>4.0999999999999996</c:v>
                </c:pt>
                <c:pt idx="10">
                  <c:v>4.0999999999999996</c:v>
                </c:pt>
                <c:pt idx="11">
                  <c:v>3.7</c:v>
                </c:pt>
                <c:pt idx="12">
                  <c:v>3.1</c:v>
                </c:pt>
                <c:pt idx="13">
                  <c:v>3.1</c:v>
                </c:pt>
                <c:pt idx="14">
                  <c:v>2.6</c:v>
                </c:pt>
                <c:pt idx="15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1E-411F-A8BB-A78CD1AB4E60}"/>
            </c:ext>
          </c:extLst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درصد هم ابتلایی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Sheet1!$A$4:$A$19</c:f>
              <c:strCache>
                <c:ptCount val="16"/>
                <c:pt idx="0">
                  <c:v>قودجان</c:v>
                </c:pt>
                <c:pt idx="1">
                  <c:v>تیدجان</c:v>
                </c:pt>
                <c:pt idx="2">
                  <c:v>ارجنک</c:v>
                </c:pt>
                <c:pt idx="3">
                  <c:v>خشکرود</c:v>
                </c:pt>
                <c:pt idx="4">
                  <c:v>سنگ سفید</c:v>
                </c:pt>
                <c:pt idx="5">
                  <c:v>ویست</c:v>
                </c:pt>
                <c:pt idx="6">
                  <c:v>شهید رجایی بیدهند</c:v>
                </c:pt>
                <c:pt idx="7">
                  <c:v>حاجی آباد</c:v>
                </c:pt>
                <c:pt idx="8">
                  <c:v>دوشخراط</c:v>
                </c:pt>
                <c:pt idx="9">
                  <c:v>کهرت</c:v>
                </c:pt>
                <c:pt idx="10">
                  <c:v>ارسور</c:v>
                </c:pt>
                <c:pt idx="11">
                  <c:v> جواهری</c:v>
                </c:pt>
                <c:pt idx="12">
                  <c:v>تجره</c:v>
                </c:pt>
                <c:pt idx="13">
                  <c:v>رحمت آباد</c:v>
                </c:pt>
                <c:pt idx="14">
                  <c:v> منتظری</c:v>
                </c:pt>
                <c:pt idx="15">
                  <c:v> خم پیچ</c:v>
                </c:pt>
              </c:strCache>
            </c:strRef>
          </c:cat>
          <c:val>
            <c:numRef>
              <c:f>Sheet1!$C$4:$C$19</c:f>
              <c:numCache>
                <c:formatCode>General</c:formatCode>
                <c:ptCount val="16"/>
                <c:pt idx="0">
                  <c:v>26.5</c:v>
                </c:pt>
                <c:pt idx="1">
                  <c:v>18.2</c:v>
                </c:pt>
                <c:pt idx="2">
                  <c:v>13.2</c:v>
                </c:pt>
                <c:pt idx="3">
                  <c:v>32.5</c:v>
                </c:pt>
                <c:pt idx="4">
                  <c:v>34.299999999999997</c:v>
                </c:pt>
                <c:pt idx="5">
                  <c:v>9.6999999999999993</c:v>
                </c:pt>
                <c:pt idx="6">
                  <c:v>17.8</c:v>
                </c:pt>
                <c:pt idx="7">
                  <c:v>5.0999999999999996</c:v>
                </c:pt>
                <c:pt idx="8">
                  <c:v>20.6</c:v>
                </c:pt>
                <c:pt idx="9">
                  <c:v>18.3</c:v>
                </c:pt>
                <c:pt idx="10">
                  <c:v>15.1</c:v>
                </c:pt>
                <c:pt idx="11">
                  <c:v>21.3</c:v>
                </c:pt>
                <c:pt idx="12">
                  <c:v>20.100000000000001</c:v>
                </c:pt>
                <c:pt idx="13">
                  <c:v>41.7</c:v>
                </c:pt>
                <c:pt idx="14">
                  <c:v>39.6</c:v>
                </c:pt>
                <c:pt idx="15">
                  <c:v>21.4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1E-411F-A8BB-A78CD1AB4E60}"/>
            </c:ext>
          </c:extLst>
        </c:ser>
        <c:ser>
          <c:idx val="2"/>
          <c:order val="2"/>
          <c:tx>
            <c:strRef>
              <c:f>Sheet1!$D$3</c:f>
              <c:strCache>
                <c:ptCount val="1"/>
                <c:pt idx="0">
                  <c:v>درصد حاشیه نشینی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Sheet1!$A$4:$A$19</c:f>
              <c:strCache>
                <c:ptCount val="16"/>
                <c:pt idx="0">
                  <c:v>قودجان</c:v>
                </c:pt>
                <c:pt idx="1">
                  <c:v>تیدجان</c:v>
                </c:pt>
                <c:pt idx="2">
                  <c:v>ارجنک</c:v>
                </c:pt>
                <c:pt idx="3">
                  <c:v>خشکرود</c:v>
                </c:pt>
                <c:pt idx="4">
                  <c:v>سنگ سفید</c:v>
                </c:pt>
                <c:pt idx="5">
                  <c:v>ویست</c:v>
                </c:pt>
                <c:pt idx="6">
                  <c:v>شهید رجایی بیدهند</c:v>
                </c:pt>
                <c:pt idx="7">
                  <c:v>حاجی آباد</c:v>
                </c:pt>
                <c:pt idx="8">
                  <c:v>دوشخراط</c:v>
                </c:pt>
                <c:pt idx="9">
                  <c:v>کهرت</c:v>
                </c:pt>
                <c:pt idx="10">
                  <c:v>ارسور</c:v>
                </c:pt>
                <c:pt idx="11">
                  <c:v> جواهری</c:v>
                </c:pt>
                <c:pt idx="12">
                  <c:v>تجره</c:v>
                </c:pt>
                <c:pt idx="13">
                  <c:v>رحمت آباد</c:v>
                </c:pt>
                <c:pt idx="14">
                  <c:v> منتظری</c:v>
                </c:pt>
                <c:pt idx="15">
                  <c:v> خم پیچ</c:v>
                </c:pt>
              </c:strCache>
            </c:strRef>
          </c:cat>
          <c:val>
            <c:numRef>
              <c:f>Sheet1!$D$4:$D$19</c:f>
              <c:numCache>
                <c:formatCode>General</c:formatCode>
                <c:ptCount val="16"/>
                <c:pt idx="2">
                  <c:v>4.4000000000000004</c:v>
                </c:pt>
                <c:pt idx="5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1E-411F-A8BB-A78CD1AB4E60}"/>
            </c:ext>
          </c:extLst>
        </c:ser>
        <c:ser>
          <c:idx val="3"/>
          <c:order val="3"/>
          <c:tx>
            <c:strRef>
              <c:f>Sheet1!$E$3</c:f>
              <c:strCache>
                <c:ptCount val="1"/>
                <c:pt idx="0">
                  <c:v>درصد تنهایی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Sheet1!$A$4:$A$19</c:f>
              <c:strCache>
                <c:ptCount val="16"/>
                <c:pt idx="0">
                  <c:v>قودجان</c:v>
                </c:pt>
                <c:pt idx="1">
                  <c:v>تیدجان</c:v>
                </c:pt>
                <c:pt idx="2">
                  <c:v>ارجنک</c:v>
                </c:pt>
                <c:pt idx="3">
                  <c:v>خشکرود</c:v>
                </c:pt>
                <c:pt idx="4">
                  <c:v>سنگ سفید</c:v>
                </c:pt>
                <c:pt idx="5">
                  <c:v>ویست</c:v>
                </c:pt>
                <c:pt idx="6">
                  <c:v>شهید رجایی بیدهند</c:v>
                </c:pt>
                <c:pt idx="7">
                  <c:v>حاجی آباد</c:v>
                </c:pt>
                <c:pt idx="8">
                  <c:v>دوشخراط</c:v>
                </c:pt>
                <c:pt idx="9">
                  <c:v>کهرت</c:v>
                </c:pt>
                <c:pt idx="10">
                  <c:v>ارسور</c:v>
                </c:pt>
                <c:pt idx="11">
                  <c:v> جواهری</c:v>
                </c:pt>
                <c:pt idx="12">
                  <c:v>تجره</c:v>
                </c:pt>
                <c:pt idx="13">
                  <c:v>رحمت آباد</c:v>
                </c:pt>
                <c:pt idx="14">
                  <c:v> منتظری</c:v>
                </c:pt>
                <c:pt idx="15">
                  <c:v> خم پیچ</c:v>
                </c:pt>
              </c:strCache>
            </c:strRef>
          </c:cat>
          <c:val>
            <c:numRef>
              <c:f>Sheet1!$E$4:$E$19</c:f>
              <c:numCache>
                <c:formatCode>General</c:formatCode>
                <c:ptCount val="16"/>
                <c:pt idx="0">
                  <c:v>9.8000000000000007</c:v>
                </c:pt>
                <c:pt idx="1">
                  <c:v>7.9</c:v>
                </c:pt>
                <c:pt idx="2">
                  <c:v>15.6</c:v>
                </c:pt>
                <c:pt idx="3">
                  <c:v>7.5</c:v>
                </c:pt>
                <c:pt idx="4">
                  <c:v>8.5</c:v>
                </c:pt>
                <c:pt idx="5">
                  <c:v>9.3000000000000007</c:v>
                </c:pt>
                <c:pt idx="6">
                  <c:v>10.01</c:v>
                </c:pt>
                <c:pt idx="7">
                  <c:v>5.0999999999999996</c:v>
                </c:pt>
                <c:pt idx="8">
                  <c:v>6.25</c:v>
                </c:pt>
                <c:pt idx="9">
                  <c:v>10</c:v>
                </c:pt>
                <c:pt idx="10">
                  <c:v>9.3000000000000007</c:v>
                </c:pt>
                <c:pt idx="11">
                  <c:v>7.3</c:v>
                </c:pt>
                <c:pt idx="12">
                  <c:v>20.100000000000001</c:v>
                </c:pt>
                <c:pt idx="13">
                  <c:v>7.4</c:v>
                </c:pt>
                <c:pt idx="14">
                  <c:v>3.1</c:v>
                </c:pt>
                <c:pt idx="15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81E-411F-A8BB-A78CD1AB4E6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23438344"/>
        <c:axId val="523436704"/>
      </c:barChart>
      <c:catAx>
        <c:axId val="523438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436704"/>
        <c:crosses val="autoZero"/>
        <c:auto val="1"/>
        <c:lblAlgn val="ctr"/>
        <c:lblOffset val="100"/>
        <c:noMultiLvlLbl val="0"/>
      </c:catAx>
      <c:valAx>
        <c:axId val="523436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438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نمودار مقایسه ای پوشش مراقبت شناسایی و طبقه بندی خطر پذیری سالمندان به تفکیک مراکز خدمات جامع سلامت شهرستان خوانسار سال 1400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Sheet69!$L$100</c:f>
              <c:strCache>
                <c:ptCount val="1"/>
                <c:pt idx="0">
                  <c:v>خم پیچ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Sheet69!$M$99:$R$99</c:f>
              <c:strCache>
                <c:ptCount val="6"/>
                <c:pt idx="0">
                  <c:v>پوشش مراقبت خطر پذیری
</c:v>
                </c:pt>
                <c:pt idx="1">
                  <c:v>سالمند بسیار پرخطر</c:v>
                </c:pt>
                <c:pt idx="2">
                  <c:v>سالمند پرخطر</c:v>
                </c:pt>
                <c:pt idx="3">
                  <c:v>سالمند با  خطر متوسط</c:v>
                </c:pt>
                <c:pt idx="4">
                  <c:v>سالمند کم خطر</c:v>
                </c:pt>
                <c:pt idx="5">
                  <c:v>سالمند با حداقل خطر</c:v>
                </c:pt>
              </c:strCache>
            </c:strRef>
          </c:cat>
          <c:val>
            <c:numRef>
              <c:f>Sheet69!$M$100:$R$100</c:f>
              <c:numCache>
                <c:formatCode>General</c:formatCode>
                <c:ptCount val="6"/>
                <c:pt idx="0">
                  <c:v>97.5</c:v>
                </c:pt>
                <c:pt idx="1">
                  <c:v>3.5</c:v>
                </c:pt>
                <c:pt idx="2">
                  <c:v>29.69</c:v>
                </c:pt>
                <c:pt idx="3">
                  <c:v>5.3</c:v>
                </c:pt>
                <c:pt idx="4">
                  <c:v>23.3</c:v>
                </c:pt>
                <c:pt idx="5">
                  <c:v>39.6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AF-41ED-A09C-EDDECB80A52C}"/>
            </c:ext>
          </c:extLst>
        </c:ser>
        <c:ser>
          <c:idx val="1"/>
          <c:order val="1"/>
          <c:tx>
            <c:strRef>
              <c:f>Sheet69!$L$101</c:f>
              <c:strCache>
                <c:ptCount val="1"/>
                <c:pt idx="0">
                  <c:v>ویست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Sheet69!$M$99:$R$99</c:f>
              <c:strCache>
                <c:ptCount val="6"/>
                <c:pt idx="0">
                  <c:v>پوشش مراقبت خطر پذیری
</c:v>
                </c:pt>
                <c:pt idx="1">
                  <c:v>سالمند بسیار پرخطر</c:v>
                </c:pt>
                <c:pt idx="2">
                  <c:v>سالمند پرخطر</c:v>
                </c:pt>
                <c:pt idx="3">
                  <c:v>سالمند با  خطر متوسط</c:v>
                </c:pt>
                <c:pt idx="4">
                  <c:v>سالمند کم خطر</c:v>
                </c:pt>
                <c:pt idx="5">
                  <c:v>سالمند با حداقل خطر</c:v>
                </c:pt>
              </c:strCache>
            </c:strRef>
          </c:cat>
          <c:val>
            <c:numRef>
              <c:f>Sheet69!$M$101:$R$101</c:f>
              <c:numCache>
                <c:formatCode>General</c:formatCode>
                <c:ptCount val="6"/>
                <c:pt idx="0">
                  <c:v>97.2</c:v>
                </c:pt>
                <c:pt idx="1">
                  <c:v>3.1</c:v>
                </c:pt>
                <c:pt idx="2">
                  <c:v>16.3</c:v>
                </c:pt>
                <c:pt idx="3">
                  <c:v>7.7</c:v>
                </c:pt>
                <c:pt idx="4">
                  <c:v>24.1</c:v>
                </c:pt>
                <c:pt idx="5">
                  <c:v>52.6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AF-41ED-A09C-EDDECB80A52C}"/>
            </c:ext>
          </c:extLst>
        </c:ser>
        <c:ser>
          <c:idx val="2"/>
          <c:order val="2"/>
          <c:tx>
            <c:strRef>
              <c:f>Sheet69!$L$102</c:f>
              <c:strCache>
                <c:ptCount val="1"/>
                <c:pt idx="0">
                  <c:v>منتظری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Sheet69!$M$99:$R$99</c:f>
              <c:strCache>
                <c:ptCount val="6"/>
                <c:pt idx="0">
                  <c:v>پوشش مراقبت خطر پذیری
</c:v>
                </c:pt>
                <c:pt idx="1">
                  <c:v>سالمند بسیار پرخطر</c:v>
                </c:pt>
                <c:pt idx="2">
                  <c:v>سالمند پرخطر</c:v>
                </c:pt>
                <c:pt idx="3">
                  <c:v>سالمند با  خطر متوسط</c:v>
                </c:pt>
                <c:pt idx="4">
                  <c:v>سالمند کم خطر</c:v>
                </c:pt>
                <c:pt idx="5">
                  <c:v>سالمند با حداقل خطر</c:v>
                </c:pt>
              </c:strCache>
            </c:strRef>
          </c:cat>
          <c:val>
            <c:numRef>
              <c:f>Sheet69!$M$102:$R$102</c:f>
              <c:numCache>
                <c:formatCode>General</c:formatCode>
                <c:ptCount val="6"/>
                <c:pt idx="0">
                  <c:v>95.7</c:v>
                </c:pt>
                <c:pt idx="1">
                  <c:v>4.5999999999999996</c:v>
                </c:pt>
                <c:pt idx="2">
                  <c:v>35.5</c:v>
                </c:pt>
                <c:pt idx="3">
                  <c:v>3.9</c:v>
                </c:pt>
                <c:pt idx="4">
                  <c:v>20.07</c:v>
                </c:pt>
                <c:pt idx="5">
                  <c:v>39.4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AF-41ED-A09C-EDDECB80A52C}"/>
            </c:ext>
          </c:extLst>
        </c:ser>
        <c:ser>
          <c:idx val="3"/>
          <c:order val="3"/>
          <c:tx>
            <c:strRef>
              <c:f>Sheet69!$L$103</c:f>
              <c:strCache>
                <c:ptCount val="1"/>
                <c:pt idx="0">
                  <c:v>شهرستان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Sheet69!$M$99:$R$99</c:f>
              <c:strCache>
                <c:ptCount val="6"/>
                <c:pt idx="0">
                  <c:v>پوشش مراقبت خطر پذیری
</c:v>
                </c:pt>
                <c:pt idx="1">
                  <c:v>سالمند بسیار پرخطر</c:v>
                </c:pt>
                <c:pt idx="2">
                  <c:v>سالمند پرخطر</c:v>
                </c:pt>
                <c:pt idx="3">
                  <c:v>سالمند با  خطر متوسط</c:v>
                </c:pt>
                <c:pt idx="4">
                  <c:v>سالمند کم خطر</c:v>
                </c:pt>
                <c:pt idx="5">
                  <c:v>سالمند با حداقل خطر</c:v>
                </c:pt>
              </c:strCache>
            </c:strRef>
          </c:cat>
          <c:val>
            <c:numRef>
              <c:f>Sheet69!$M$103:$R$103</c:f>
              <c:numCache>
                <c:formatCode>General</c:formatCode>
                <c:ptCount val="6"/>
                <c:pt idx="0">
                  <c:v>93.2</c:v>
                </c:pt>
                <c:pt idx="1">
                  <c:v>3.3</c:v>
                </c:pt>
                <c:pt idx="2">
                  <c:v>22.7</c:v>
                </c:pt>
                <c:pt idx="3">
                  <c:v>5.8</c:v>
                </c:pt>
                <c:pt idx="4">
                  <c:v>23.4</c:v>
                </c:pt>
                <c:pt idx="5">
                  <c:v>48.04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5AF-41ED-A09C-EDDECB80A52C}"/>
            </c:ext>
          </c:extLst>
        </c:ser>
        <c:ser>
          <c:idx val="4"/>
          <c:order val="4"/>
          <c:tx>
            <c:strRef>
              <c:f>Sheet69!$L$104</c:f>
              <c:strCache>
                <c:ptCount val="1"/>
                <c:pt idx="0">
                  <c:v>بیدهند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Sheet69!$M$99:$R$99</c:f>
              <c:strCache>
                <c:ptCount val="6"/>
                <c:pt idx="0">
                  <c:v>پوشش مراقبت خطر پذیری
</c:v>
                </c:pt>
                <c:pt idx="1">
                  <c:v>سالمند بسیار پرخطر</c:v>
                </c:pt>
                <c:pt idx="2">
                  <c:v>سالمند پرخطر</c:v>
                </c:pt>
                <c:pt idx="3">
                  <c:v>سالمند با  خطر متوسط</c:v>
                </c:pt>
                <c:pt idx="4">
                  <c:v>سالمند کم خطر</c:v>
                </c:pt>
                <c:pt idx="5">
                  <c:v>سالمند با حداقل خطر</c:v>
                </c:pt>
              </c:strCache>
            </c:strRef>
          </c:cat>
          <c:val>
            <c:numRef>
              <c:f>Sheet69!$M$104:$R$104</c:f>
              <c:numCache>
                <c:formatCode>General</c:formatCode>
                <c:ptCount val="6"/>
                <c:pt idx="0">
                  <c:v>92.8</c:v>
                </c:pt>
                <c:pt idx="1">
                  <c:v>5.0999999999999996</c:v>
                </c:pt>
                <c:pt idx="2">
                  <c:v>22.09</c:v>
                </c:pt>
                <c:pt idx="3">
                  <c:v>13.5</c:v>
                </c:pt>
                <c:pt idx="4">
                  <c:v>33.200000000000003</c:v>
                </c:pt>
                <c:pt idx="5">
                  <c:v>45.7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5AF-41ED-A09C-EDDECB80A52C}"/>
            </c:ext>
          </c:extLst>
        </c:ser>
        <c:ser>
          <c:idx val="5"/>
          <c:order val="5"/>
          <c:tx>
            <c:strRef>
              <c:f>Sheet69!$L$105</c:f>
              <c:strCache>
                <c:ptCount val="1"/>
                <c:pt idx="0">
                  <c:v>جواهری شهری وروستایی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Sheet69!$M$99:$R$99</c:f>
              <c:strCache>
                <c:ptCount val="6"/>
                <c:pt idx="0">
                  <c:v>پوشش مراقبت خطر پذیری
</c:v>
                </c:pt>
                <c:pt idx="1">
                  <c:v>سالمند بسیار پرخطر</c:v>
                </c:pt>
                <c:pt idx="2">
                  <c:v>سالمند پرخطر</c:v>
                </c:pt>
                <c:pt idx="3">
                  <c:v>سالمند با  خطر متوسط</c:v>
                </c:pt>
                <c:pt idx="4">
                  <c:v>سالمند کم خطر</c:v>
                </c:pt>
                <c:pt idx="5">
                  <c:v>سالمند با حداقل خطر</c:v>
                </c:pt>
              </c:strCache>
            </c:strRef>
          </c:cat>
          <c:val>
            <c:numRef>
              <c:f>Sheet69!$M$105:$R$105</c:f>
              <c:numCache>
                <c:formatCode>General</c:formatCode>
                <c:ptCount val="6"/>
                <c:pt idx="0">
                  <c:v>91.01</c:v>
                </c:pt>
                <c:pt idx="1">
                  <c:v>2.66</c:v>
                </c:pt>
                <c:pt idx="2">
                  <c:v>21.2</c:v>
                </c:pt>
                <c:pt idx="3">
                  <c:v>4.09</c:v>
                </c:pt>
                <c:pt idx="4">
                  <c:v>21.9</c:v>
                </c:pt>
                <c:pt idx="5">
                  <c:v>51.5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5AF-41ED-A09C-EDDECB80A5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1843856"/>
        <c:axId val="561839264"/>
      </c:barChart>
      <c:catAx>
        <c:axId val="56184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839264"/>
        <c:crosses val="autoZero"/>
        <c:auto val="1"/>
        <c:lblAlgn val="ctr"/>
        <c:lblOffset val="100"/>
        <c:noMultiLvlLbl val="0"/>
      </c:catAx>
      <c:valAx>
        <c:axId val="561839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8438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sz="1100">
                <a:cs typeface="B Titr" panose="00000700000000000000" pitchFamily="2" charset="-78"/>
              </a:rPr>
              <a:t>نمودار مقایسه ای درصد سالمندی به تفکیک مراکز خدمات جامع سلامت و خانه های بهداشت و پایگاههای سلامت شهرستان خوانسار  ابتدای سال 1401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Sheet1!$J$8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Sheet1!$I$9:$I$28</c:f>
              <c:strCache>
                <c:ptCount val="20"/>
                <c:pt idx="0">
                  <c:v>رحمت آباد</c:v>
                </c:pt>
                <c:pt idx="1">
                  <c:v>تجره</c:v>
                </c:pt>
                <c:pt idx="2">
                  <c:v>قودجان</c:v>
                </c:pt>
                <c:pt idx="3">
                  <c:v>مرکز خدمات جامع سلامت خم پیچ</c:v>
                </c:pt>
                <c:pt idx="4">
                  <c:v>حاجی آباد</c:v>
                </c:pt>
                <c:pt idx="5">
                  <c:v>کهرت</c:v>
                </c:pt>
                <c:pt idx="6">
                  <c:v>خشکرود</c:v>
                </c:pt>
                <c:pt idx="7">
                  <c:v>سنگ سفید</c:v>
                </c:pt>
                <c:pt idx="8">
                  <c:v>ویست</c:v>
                </c:pt>
                <c:pt idx="9">
                  <c:v>مرکز خدمات جامع سلامت ویست</c:v>
                </c:pt>
                <c:pt idx="10">
                  <c:v>خم پیچ</c:v>
                </c:pt>
                <c:pt idx="11">
                  <c:v>تیدجان</c:v>
                </c:pt>
                <c:pt idx="12">
                  <c:v>ارجنک</c:v>
                </c:pt>
                <c:pt idx="13">
                  <c:v>شهرستان</c:v>
                </c:pt>
                <c:pt idx="14">
                  <c:v>جواهری</c:v>
                </c:pt>
                <c:pt idx="15">
                  <c:v>مرکز خدمات جامع سلامت جواهری شهری و روستایی</c:v>
                </c:pt>
                <c:pt idx="16">
                  <c:v>ارسور</c:v>
                </c:pt>
                <c:pt idx="17">
                  <c:v>مرکز خدمات جامع سلامت منتظری </c:v>
                </c:pt>
                <c:pt idx="18">
                  <c:v>دوشخراط</c:v>
                </c:pt>
                <c:pt idx="19">
                  <c:v>منتظری</c:v>
                </c:pt>
              </c:strCache>
            </c:strRef>
          </c:cat>
          <c:val>
            <c:numRef>
              <c:f>Sheet1!$J$9:$J$28</c:f>
              <c:numCache>
                <c:formatCode>General</c:formatCode>
                <c:ptCount val="20"/>
                <c:pt idx="0">
                  <c:v>45.2</c:v>
                </c:pt>
                <c:pt idx="1">
                  <c:v>43.9</c:v>
                </c:pt>
                <c:pt idx="2">
                  <c:v>40.700000000000003</c:v>
                </c:pt>
                <c:pt idx="3">
                  <c:v>34.200000000000003</c:v>
                </c:pt>
                <c:pt idx="4">
                  <c:v>33.6</c:v>
                </c:pt>
                <c:pt idx="5">
                  <c:v>30.7</c:v>
                </c:pt>
                <c:pt idx="6">
                  <c:v>27.9</c:v>
                </c:pt>
                <c:pt idx="7">
                  <c:v>27.9</c:v>
                </c:pt>
                <c:pt idx="8">
                  <c:v>26.8</c:v>
                </c:pt>
                <c:pt idx="9">
                  <c:v>26.2</c:v>
                </c:pt>
                <c:pt idx="10">
                  <c:v>25.5</c:v>
                </c:pt>
                <c:pt idx="11">
                  <c:v>23.1</c:v>
                </c:pt>
                <c:pt idx="12">
                  <c:v>22.1</c:v>
                </c:pt>
                <c:pt idx="13">
                  <c:v>20.94</c:v>
                </c:pt>
                <c:pt idx="14">
                  <c:v>19.399999999999999</c:v>
                </c:pt>
                <c:pt idx="15">
                  <c:v>18.3</c:v>
                </c:pt>
                <c:pt idx="16">
                  <c:v>17.39</c:v>
                </c:pt>
                <c:pt idx="17">
                  <c:v>16.7</c:v>
                </c:pt>
                <c:pt idx="18">
                  <c:v>15.6</c:v>
                </c:pt>
                <c:pt idx="19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F0-466E-869E-88ACFF3C70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10493176"/>
        <c:axId val="310493504"/>
      </c:barChart>
      <c:catAx>
        <c:axId val="310493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0493504"/>
        <c:crosses val="autoZero"/>
        <c:auto val="1"/>
        <c:lblAlgn val="ctr"/>
        <c:lblOffset val="100"/>
        <c:noMultiLvlLbl val="0"/>
      </c:catAx>
      <c:valAx>
        <c:axId val="310493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0493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sz="1100" b="1">
                <a:cs typeface="B Titr" panose="00000700000000000000" pitchFamily="2" charset="-78"/>
              </a:rPr>
              <a:t>نمودار مقایسه ای سهم سالمندی مرکز خدمات جامع سلامت و واحد های تابعه نسبت به شهرستان و مرکز خدمات جامع سلامت شهرستان در ابتدای سال 1401 شهرستان خوانسار 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Sheet1!$N$20:$N$21</c:f>
              <c:strCache>
                <c:ptCount val="2"/>
                <c:pt idx="1">
                  <c:v>نسبت به سالمندان شهرستان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Sheet1!$M$22:$M$41</c:f>
              <c:strCache>
                <c:ptCount val="20"/>
                <c:pt idx="0">
                  <c:v>مرکز خدمات جامع سلامت جواهری شهری و روستایی</c:v>
                </c:pt>
                <c:pt idx="1">
                  <c:v>ارسور</c:v>
                </c:pt>
                <c:pt idx="2">
                  <c:v>جواهری</c:v>
                </c:pt>
                <c:pt idx="3">
                  <c:v>مرکز خدمات جامع سلامت ویست</c:v>
                </c:pt>
                <c:pt idx="4">
                  <c:v>مرکز خدمات جامع سلامت خم پیچ</c:v>
                </c:pt>
                <c:pt idx="5">
                  <c:v>مرکز خدمات جامع سلامت منتظری </c:v>
                </c:pt>
                <c:pt idx="6">
                  <c:v>ویست</c:v>
                </c:pt>
                <c:pt idx="7">
                  <c:v>رحمت آباد</c:v>
                </c:pt>
                <c:pt idx="8">
                  <c:v>خم پیچ</c:v>
                </c:pt>
                <c:pt idx="9">
                  <c:v>دوشخراط</c:v>
                </c:pt>
                <c:pt idx="10">
                  <c:v>ارجنک</c:v>
                </c:pt>
                <c:pt idx="11">
                  <c:v>قودجان</c:v>
                </c:pt>
                <c:pt idx="12">
                  <c:v>منتظری</c:v>
                </c:pt>
                <c:pt idx="13">
                  <c:v>سنگ سفید</c:v>
                </c:pt>
                <c:pt idx="14">
                  <c:v>تجره</c:v>
                </c:pt>
                <c:pt idx="15">
                  <c:v>کهرت</c:v>
                </c:pt>
                <c:pt idx="16">
                  <c:v>تیدجان</c:v>
                </c:pt>
                <c:pt idx="17">
                  <c:v>شهرستان</c:v>
                </c:pt>
                <c:pt idx="18">
                  <c:v>خشکرود</c:v>
                </c:pt>
                <c:pt idx="19">
                  <c:v>حاجی آباد</c:v>
                </c:pt>
              </c:strCache>
            </c:strRef>
          </c:cat>
          <c:val>
            <c:numRef>
              <c:f>Sheet1!$N$22:$N$41</c:f>
              <c:numCache>
                <c:formatCode>General</c:formatCode>
                <c:ptCount val="20"/>
                <c:pt idx="0">
                  <c:v>53.8</c:v>
                </c:pt>
                <c:pt idx="1">
                  <c:v>25.6</c:v>
                </c:pt>
                <c:pt idx="2">
                  <c:v>22.4</c:v>
                </c:pt>
                <c:pt idx="3">
                  <c:v>13.2</c:v>
                </c:pt>
                <c:pt idx="4">
                  <c:v>11.6</c:v>
                </c:pt>
                <c:pt idx="5">
                  <c:v>8.4</c:v>
                </c:pt>
                <c:pt idx="6">
                  <c:v>7.7</c:v>
                </c:pt>
                <c:pt idx="7">
                  <c:v>4.8</c:v>
                </c:pt>
                <c:pt idx="8">
                  <c:v>4.7</c:v>
                </c:pt>
                <c:pt idx="9">
                  <c:v>3.2</c:v>
                </c:pt>
                <c:pt idx="10">
                  <c:v>3.1</c:v>
                </c:pt>
                <c:pt idx="11">
                  <c:v>3.03</c:v>
                </c:pt>
                <c:pt idx="12">
                  <c:v>2.8</c:v>
                </c:pt>
                <c:pt idx="13">
                  <c:v>2.5</c:v>
                </c:pt>
                <c:pt idx="14">
                  <c:v>1.9</c:v>
                </c:pt>
                <c:pt idx="15">
                  <c:v>1.8</c:v>
                </c:pt>
                <c:pt idx="16">
                  <c:v>1.8</c:v>
                </c:pt>
                <c:pt idx="17">
                  <c:v>1.01</c:v>
                </c:pt>
                <c:pt idx="18">
                  <c:v>0.6</c:v>
                </c:pt>
                <c:pt idx="19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E9-4122-A964-81B2D68534D7}"/>
            </c:ext>
          </c:extLst>
        </c:ser>
        <c:ser>
          <c:idx val="1"/>
          <c:order val="1"/>
          <c:tx>
            <c:strRef>
              <c:f>Sheet1!$O$20:$O$21</c:f>
              <c:strCache>
                <c:ptCount val="2"/>
                <c:pt idx="1">
                  <c:v>نسبت به سالمندان مرکز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Sheet1!$M$22:$M$41</c:f>
              <c:strCache>
                <c:ptCount val="20"/>
                <c:pt idx="0">
                  <c:v>مرکز خدمات جامع سلامت جواهری شهری و روستایی</c:v>
                </c:pt>
                <c:pt idx="1">
                  <c:v>ارسور</c:v>
                </c:pt>
                <c:pt idx="2">
                  <c:v>جواهری</c:v>
                </c:pt>
                <c:pt idx="3">
                  <c:v>مرکز خدمات جامع سلامت ویست</c:v>
                </c:pt>
                <c:pt idx="4">
                  <c:v>مرکز خدمات جامع سلامت خم پیچ</c:v>
                </c:pt>
                <c:pt idx="5">
                  <c:v>مرکز خدمات جامع سلامت منتظری </c:v>
                </c:pt>
                <c:pt idx="6">
                  <c:v>ویست</c:v>
                </c:pt>
                <c:pt idx="7">
                  <c:v>رحمت آباد</c:v>
                </c:pt>
                <c:pt idx="8">
                  <c:v>خم پیچ</c:v>
                </c:pt>
                <c:pt idx="9">
                  <c:v>دوشخراط</c:v>
                </c:pt>
                <c:pt idx="10">
                  <c:v>ارجنک</c:v>
                </c:pt>
                <c:pt idx="11">
                  <c:v>قودجان</c:v>
                </c:pt>
                <c:pt idx="12">
                  <c:v>منتظری</c:v>
                </c:pt>
                <c:pt idx="13">
                  <c:v>سنگ سفید</c:v>
                </c:pt>
                <c:pt idx="14">
                  <c:v>تجره</c:v>
                </c:pt>
                <c:pt idx="15">
                  <c:v>کهرت</c:v>
                </c:pt>
                <c:pt idx="16">
                  <c:v>تیدجان</c:v>
                </c:pt>
                <c:pt idx="17">
                  <c:v>شهرستان</c:v>
                </c:pt>
                <c:pt idx="18">
                  <c:v>خشکرود</c:v>
                </c:pt>
                <c:pt idx="19">
                  <c:v>حاجی آباد</c:v>
                </c:pt>
              </c:strCache>
            </c:strRef>
          </c:cat>
          <c:val>
            <c:numRef>
              <c:f>Sheet1!$O$22:$O$41</c:f>
              <c:numCache>
                <c:formatCode>General</c:formatCode>
                <c:ptCount val="20"/>
                <c:pt idx="1">
                  <c:v>47.5</c:v>
                </c:pt>
                <c:pt idx="2">
                  <c:v>41.7</c:v>
                </c:pt>
                <c:pt idx="6">
                  <c:v>58</c:v>
                </c:pt>
                <c:pt idx="7">
                  <c:v>42.1</c:v>
                </c:pt>
                <c:pt idx="8">
                  <c:v>40.9</c:v>
                </c:pt>
                <c:pt idx="9">
                  <c:v>6.04</c:v>
                </c:pt>
                <c:pt idx="10">
                  <c:v>23.9</c:v>
                </c:pt>
                <c:pt idx="11">
                  <c:v>36.020000000000003</c:v>
                </c:pt>
                <c:pt idx="12">
                  <c:v>34.200000000000003</c:v>
                </c:pt>
                <c:pt idx="13">
                  <c:v>4.5999999999999996</c:v>
                </c:pt>
                <c:pt idx="14">
                  <c:v>16.86</c:v>
                </c:pt>
                <c:pt idx="15">
                  <c:v>13.6</c:v>
                </c:pt>
                <c:pt idx="16">
                  <c:v>22.5</c:v>
                </c:pt>
                <c:pt idx="18">
                  <c:v>7.1</c:v>
                </c:pt>
                <c:pt idx="19">
                  <c:v>4.42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E9-4122-A964-81B2D68534D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96183368"/>
        <c:axId val="396181072"/>
      </c:barChart>
      <c:catAx>
        <c:axId val="396183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6181072"/>
        <c:crosses val="autoZero"/>
        <c:auto val="1"/>
        <c:lblAlgn val="ctr"/>
        <c:lblOffset val="100"/>
        <c:noMultiLvlLbl val="0"/>
      </c:catAx>
      <c:valAx>
        <c:axId val="396181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6183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نمودار مقایسه ای پوشش خدمات سالمندی به تفکیک خدمات در خانه های بهداشت و پایگاههای سلامت شهرستان خوانسار در سال 1400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0649032724120495"/>
          <c:y val="1.1101606235552036E-2"/>
          <c:w val="0.67442710395145566"/>
          <c:h val="0.61976533125375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Sheet1!$L$96</c:f>
              <c:strCache>
                <c:ptCount val="1"/>
                <c:pt idx="0">
                  <c:v>پیشگیری از سکته های قلبی و مغزیا از طریق خطر سنجی - 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Sheet1!$K$97:$K$111</c:f>
              <c:strCache>
                <c:ptCount val="15"/>
                <c:pt idx="0">
                  <c:v>ارجنک</c:v>
                </c:pt>
                <c:pt idx="1">
                  <c:v>حاجی آباد</c:v>
                </c:pt>
                <c:pt idx="2">
                  <c:v>خشکرود</c:v>
                </c:pt>
                <c:pt idx="3">
                  <c:v>ویست</c:v>
                </c:pt>
                <c:pt idx="4">
                  <c:v>تیدجان</c:v>
                </c:pt>
                <c:pt idx="5">
                  <c:v>کهرت</c:v>
                </c:pt>
                <c:pt idx="6">
                  <c:v>رحمت آباد</c:v>
                </c:pt>
                <c:pt idx="7">
                  <c:v>تجره</c:v>
                </c:pt>
                <c:pt idx="8">
                  <c:v>دوشخراط</c:v>
                </c:pt>
                <c:pt idx="9">
                  <c:v>قودجان</c:v>
                </c:pt>
                <c:pt idx="10">
                  <c:v>منتظری</c:v>
                </c:pt>
                <c:pt idx="11">
                  <c:v>خم  پیچ</c:v>
                </c:pt>
                <c:pt idx="12">
                  <c:v>خوانسار</c:v>
                </c:pt>
                <c:pt idx="13">
                  <c:v>جواهری (برون سپاری )</c:v>
                </c:pt>
                <c:pt idx="14">
                  <c:v>سنگ سفید </c:v>
                </c:pt>
              </c:strCache>
            </c:strRef>
          </c:cat>
          <c:val>
            <c:numRef>
              <c:f>Sheet1!$L$97:$L$111</c:f>
              <c:numCache>
                <c:formatCode>General</c:formatCode>
                <c:ptCount val="15"/>
                <c:pt idx="0">
                  <c:v>92.9</c:v>
                </c:pt>
                <c:pt idx="1">
                  <c:v>89.7</c:v>
                </c:pt>
                <c:pt idx="2">
                  <c:v>87.5</c:v>
                </c:pt>
                <c:pt idx="3">
                  <c:v>83.1</c:v>
                </c:pt>
                <c:pt idx="4">
                  <c:v>81.5</c:v>
                </c:pt>
                <c:pt idx="5">
                  <c:v>78.3</c:v>
                </c:pt>
                <c:pt idx="6">
                  <c:v>63.8</c:v>
                </c:pt>
                <c:pt idx="7">
                  <c:v>63.8</c:v>
                </c:pt>
                <c:pt idx="8">
                  <c:v>63.5</c:v>
                </c:pt>
                <c:pt idx="9">
                  <c:v>63.05</c:v>
                </c:pt>
                <c:pt idx="10">
                  <c:v>60.7</c:v>
                </c:pt>
                <c:pt idx="11">
                  <c:v>56.7</c:v>
                </c:pt>
                <c:pt idx="12">
                  <c:v>45</c:v>
                </c:pt>
                <c:pt idx="13">
                  <c:v>30.8</c:v>
                </c:pt>
                <c:pt idx="14">
                  <c:v>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29-4EB3-843E-F7603E84F925}"/>
            </c:ext>
          </c:extLst>
        </c:ser>
        <c:ser>
          <c:idx val="1"/>
          <c:order val="1"/>
          <c:tx>
            <c:strRef>
              <c:f>Sheet1!$M$96</c:f>
              <c:strCache>
                <c:ptCount val="1"/>
                <c:pt idx="0">
                  <c:v> مراقبت از نظر خطر سقوط و عدم تعادل در سالمندان 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Sheet1!$K$97:$K$111</c:f>
              <c:strCache>
                <c:ptCount val="15"/>
                <c:pt idx="0">
                  <c:v>ارجنک</c:v>
                </c:pt>
                <c:pt idx="1">
                  <c:v>حاجی آباد</c:v>
                </c:pt>
                <c:pt idx="2">
                  <c:v>خشکرود</c:v>
                </c:pt>
                <c:pt idx="3">
                  <c:v>ویست</c:v>
                </c:pt>
                <c:pt idx="4">
                  <c:v>تیدجان</c:v>
                </c:pt>
                <c:pt idx="5">
                  <c:v>کهرت</c:v>
                </c:pt>
                <c:pt idx="6">
                  <c:v>رحمت آباد</c:v>
                </c:pt>
                <c:pt idx="7">
                  <c:v>تجره</c:v>
                </c:pt>
                <c:pt idx="8">
                  <c:v>دوشخراط</c:v>
                </c:pt>
                <c:pt idx="9">
                  <c:v>قودجان</c:v>
                </c:pt>
                <c:pt idx="10">
                  <c:v>منتظری</c:v>
                </c:pt>
                <c:pt idx="11">
                  <c:v>خم  پیچ</c:v>
                </c:pt>
                <c:pt idx="12">
                  <c:v>خوانسار</c:v>
                </c:pt>
                <c:pt idx="13">
                  <c:v>جواهری (برون سپاری )</c:v>
                </c:pt>
                <c:pt idx="14">
                  <c:v>سنگ سفید </c:v>
                </c:pt>
              </c:strCache>
            </c:strRef>
          </c:cat>
          <c:val>
            <c:numRef>
              <c:f>Sheet1!$M$97:$M$111</c:f>
              <c:numCache>
                <c:formatCode>General</c:formatCode>
                <c:ptCount val="15"/>
                <c:pt idx="0">
                  <c:v>93.8</c:v>
                </c:pt>
                <c:pt idx="1">
                  <c:v>89.7</c:v>
                </c:pt>
                <c:pt idx="2">
                  <c:v>95</c:v>
                </c:pt>
                <c:pt idx="3">
                  <c:v>87.5</c:v>
                </c:pt>
                <c:pt idx="4">
                  <c:v>83.8</c:v>
                </c:pt>
                <c:pt idx="5">
                  <c:v>87.5</c:v>
                </c:pt>
                <c:pt idx="6">
                  <c:v>83.9</c:v>
                </c:pt>
                <c:pt idx="7">
                  <c:v>95.4</c:v>
                </c:pt>
                <c:pt idx="8">
                  <c:v>87.1</c:v>
                </c:pt>
                <c:pt idx="9">
                  <c:v>73.8</c:v>
                </c:pt>
                <c:pt idx="10">
                  <c:v>69.599999999999994</c:v>
                </c:pt>
                <c:pt idx="11">
                  <c:v>73.8</c:v>
                </c:pt>
                <c:pt idx="12">
                  <c:v>52.38</c:v>
                </c:pt>
                <c:pt idx="13">
                  <c:v>30.8</c:v>
                </c:pt>
                <c:pt idx="14">
                  <c:v>65.400000000000006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29-4EB3-843E-F7603E84F925}"/>
            </c:ext>
          </c:extLst>
        </c:ser>
        <c:ser>
          <c:idx val="2"/>
          <c:order val="2"/>
          <c:tx>
            <c:strRef>
              <c:f>Sheet1!$N$96</c:f>
              <c:strCache>
                <c:ptCount val="1"/>
                <c:pt idx="0">
                  <c:v> غربالگری افسردگی   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Sheet1!$K$97:$K$111</c:f>
              <c:strCache>
                <c:ptCount val="15"/>
                <c:pt idx="0">
                  <c:v>ارجنک</c:v>
                </c:pt>
                <c:pt idx="1">
                  <c:v>حاجی آباد</c:v>
                </c:pt>
                <c:pt idx="2">
                  <c:v>خشکرود</c:v>
                </c:pt>
                <c:pt idx="3">
                  <c:v>ویست</c:v>
                </c:pt>
                <c:pt idx="4">
                  <c:v>تیدجان</c:v>
                </c:pt>
                <c:pt idx="5">
                  <c:v>کهرت</c:v>
                </c:pt>
                <c:pt idx="6">
                  <c:v>رحمت آباد</c:v>
                </c:pt>
                <c:pt idx="7">
                  <c:v>تجره</c:v>
                </c:pt>
                <c:pt idx="8">
                  <c:v>دوشخراط</c:v>
                </c:pt>
                <c:pt idx="9">
                  <c:v>قودجان</c:v>
                </c:pt>
                <c:pt idx="10">
                  <c:v>منتظری</c:v>
                </c:pt>
                <c:pt idx="11">
                  <c:v>خم  پیچ</c:v>
                </c:pt>
                <c:pt idx="12">
                  <c:v>خوانسار</c:v>
                </c:pt>
                <c:pt idx="13">
                  <c:v>جواهری (برون سپاری )</c:v>
                </c:pt>
                <c:pt idx="14">
                  <c:v>سنگ سفید </c:v>
                </c:pt>
              </c:strCache>
            </c:strRef>
          </c:cat>
          <c:val>
            <c:numRef>
              <c:f>Sheet1!$N$97:$N$111</c:f>
              <c:numCache>
                <c:formatCode>General</c:formatCode>
                <c:ptCount val="15"/>
                <c:pt idx="0">
                  <c:v>93.8</c:v>
                </c:pt>
                <c:pt idx="1">
                  <c:v>89.7</c:v>
                </c:pt>
                <c:pt idx="2">
                  <c:v>95</c:v>
                </c:pt>
                <c:pt idx="3">
                  <c:v>87.4</c:v>
                </c:pt>
                <c:pt idx="4">
                  <c:v>83.8</c:v>
                </c:pt>
                <c:pt idx="5">
                  <c:v>87.5</c:v>
                </c:pt>
                <c:pt idx="6">
                  <c:v>83.6</c:v>
                </c:pt>
                <c:pt idx="7">
                  <c:v>95.4</c:v>
                </c:pt>
                <c:pt idx="8">
                  <c:v>87.1</c:v>
                </c:pt>
                <c:pt idx="9">
                  <c:v>73.8</c:v>
                </c:pt>
                <c:pt idx="10">
                  <c:v>70.099999999999994</c:v>
                </c:pt>
                <c:pt idx="11">
                  <c:v>73.5</c:v>
                </c:pt>
                <c:pt idx="12">
                  <c:v>53.4</c:v>
                </c:pt>
                <c:pt idx="13">
                  <c:v>31.6</c:v>
                </c:pt>
                <c:pt idx="14">
                  <c:v>65.400000000000006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29-4EB3-843E-F7603E84F925}"/>
            </c:ext>
          </c:extLst>
        </c:ser>
        <c:ser>
          <c:idx val="3"/>
          <c:order val="3"/>
          <c:tx>
            <c:strRef>
              <c:f>Sheet1!$O$96</c:f>
              <c:strCache>
                <c:ptCount val="1"/>
                <c:pt idx="0">
                  <c:v>غربالگری تغذیه 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Sheet1!$K$97:$K$111</c:f>
              <c:strCache>
                <c:ptCount val="15"/>
                <c:pt idx="0">
                  <c:v>ارجنک</c:v>
                </c:pt>
                <c:pt idx="1">
                  <c:v>حاجی آباد</c:v>
                </c:pt>
                <c:pt idx="2">
                  <c:v>خشکرود</c:v>
                </c:pt>
                <c:pt idx="3">
                  <c:v>ویست</c:v>
                </c:pt>
                <c:pt idx="4">
                  <c:v>تیدجان</c:v>
                </c:pt>
                <c:pt idx="5">
                  <c:v>کهرت</c:v>
                </c:pt>
                <c:pt idx="6">
                  <c:v>رحمت آباد</c:v>
                </c:pt>
                <c:pt idx="7">
                  <c:v>تجره</c:v>
                </c:pt>
                <c:pt idx="8">
                  <c:v>دوشخراط</c:v>
                </c:pt>
                <c:pt idx="9">
                  <c:v>قودجان</c:v>
                </c:pt>
                <c:pt idx="10">
                  <c:v>منتظری</c:v>
                </c:pt>
                <c:pt idx="11">
                  <c:v>خم  پیچ</c:v>
                </c:pt>
                <c:pt idx="12">
                  <c:v>خوانسار</c:v>
                </c:pt>
                <c:pt idx="13">
                  <c:v>جواهری (برون سپاری )</c:v>
                </c:pt>
                <c:pt idx="14">
                  <c:v>سنگ سفید </c:v>
                </c:pt>
              </c:strCache>
            </c:strRef>
          </c:cat>
          <c:val>
            <c:numRef>
              <c:f>Sheet1!$O$97:$O$111</c:f>
              <c:numCache>
                <c:formatCode>General</c:formatCode>
                <c:ptCount val="15"/>
                <c:pt idx="0">
                  <c:v>93.8</c:v>
                </c:pt>
                <c:pt idx="1">
                  <c:v>89.7</c:v>
                </c:pt>
                <c:pt idx="2">
                  <c:v>95</c:v>
                </c:pt>
                <c:pt idx="3">
                  <c:v>87.4</c:v>
                </c:pt>
                <c:pt idx="4">
                  <c:v>83.8</c:v>
                </c:pt>
                <c:pt idx="5">
                  <c:v>87.5</c:v>
                </c:pt>
                <c:pt idx="6">
                  <c:v>83.6</c:v>
                </c:pt>
                <c:pt idx="7">
                  <c:v>93.8</c:v>
                </c:pt>
                <c:pt idx="8">
                  <c:v>87.1</c:v>
                </c:pt>
                <c:pt idx="9">
                  <c:v>73.400000000000006</c:v>
                </c:pt>
                <c:pt idx="10">
                  <c:v>67.5</c:v>
                </c:pt>
                <c:pt idx="11">
                  <c:v>73.5</c:v>
                </c:pt>
                <c:pt idx="12">
                  <c:v>52.2</c:v>
                </c:pt>
                <c:pt idx="13">
                  <c:v>31.8</c:v>
                </c:pt>
                <c:pt idx="14">
                  <c:v>63.1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29-4EB3-843E-F7603E84F925}"/>
            </c:ext>
          </c:extLst>
        </c:ser>
        <c:ser>
          <c:idx val="4"/>
          <c:order val="4"/>
          <c:tx>
            <c:strRef>
              <c:f>Sheet1!$P$96</c:f>
              <c:strCache>
                <c:ptCount val="1"/>
                <c:pt idx="0">
                  <c:v>غربالگری فشارخون 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Sheet1!$K$97:$K$111</c:f>
              <c:strCache>
                <c:ptCount val="15"/>
                <c:pt idx="0">
                  <c:v>ارجنک</c:v>
                </c:pt>
                <c:pt idx="1">
                  <c:v>حاجی آباد</c:v>
                </c:pt>
                <c:pt idx="2">
                  <c:v>خشکرود</c:v>
                </c:pt>
                <c:pt idx="3">
                  <c:v>ویست</c:v>
                </c:pt>
                <c:pt idx="4">
                  <c:v>تیدجان</c:v>
                </c:pt>
                <c:pt idx="5">
                  <c:v>کهرت</c:v>
                </c:pt>
                <c:pt idx="6">
                  <c:v>رحمت آباد</c:v>
                </c:pt>
                <c:pt idx="7">
                  <c:v>تجره</c:v>
                </c:pt>
                <c:pt idx="8">
                  <c:v>دوشخراط</c:v>
                </c:pt>
                <c:pt idx="9">
                  <c:v>قودجان</c:v>
                </c:pt>
                <c:pt idx="10">
                  <c:v>منتظری</c:v>
                </c:pt>
                <c:pt idx="11">
                  <c:v>خم  پیچ</c:v>
                </c:pt>
                <c:pt idx="12">
                  <c:v>خوانسار</c:v>
                </c:pt>
                <c:pt idx="13">
                  <c:v>جواهری (برون سپاری )</c:v>
                </c:pt>
                <c:pt idx="14">
                  <c:v>سنگ سفید </c:v>
                </c:pt>
              </c:strCache>
            </c:strRef>
          </c:cat>
          <c:val>
            <c:numRef>
              <c:f>Sheet1!$P$97:$P$111</c:f>
              <c:numCache>
                <c:formatCode>General</c:formatCode>
                <c:ptCount val="15"/>
                <c:pt idx="0">
                  <c:v>93.8</c:v>
                </c:pt>
                <c:pt idx="1">
                  <c:v>89.7</c:v>
                </c:pt>
                <c:pt idx="2">
                  <c:v>95</c:v>
                </c:pt>
                <c:pt idx="3">
                  <c:v>87.4</c:v>
                </c:pt>
                <c:pt idx="4">
                  <c:v>83.8</c:v>
                </c:pt>
                <c:pt idx="5">
                  <c:v>87.5</c:v>
                </c:pt>
                <c:pt idx="6">
                  <c:v>83.6</c:v>
                </c:pt>
                <c:pt idx="7">
                  <c:v>94.6</c:v>
                </c:pt>
                <c:pt idx="8">
                  <c:v>87.5</c:v>
                </c:pt>
                <c:pt idx="9">
                  <c:v>74.3</c:v>
                </c:pt>
                <c:pt idx="10">
                  <c:v>70</c:v>
                </c:pt>
                <c:pt idx="11">
                  <c:v>74</c:v>
                </c:pt>
                <c:pt idx="12">
                  <c:v>52.1</c:v>
                </c:pt>
                <c:pt idx="13">
                  <c:v>31.1</c:v>
                </c:pt>
                <c:pt idx="14">
                  <c:v>67.2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29-4EB3-843E-F7603E84F925}"/>
            </c:ext>
          </c:extLst>
        </c:ser>
        <c:ser>
          <c:idx val="5"/>
          <c:order val="5"/>
          <c:tx>
            <c:strRef>
              <c:f>Sheet1!$Q$96</c:f>
              <c:strCache>
                <c:ptCount val="1"/>
                <c:pt idx="0">
                  <c:v>غربالگری کلورکتال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Sheet1!$K$97:$K$111</c:f>
              <c:strCache>
                <c:ptCount val="15"/>
                <c:pt idx="0">
                  <c:v>ارجنک</c:v>
                </c:pt>
                <c:pt idx="1">
                  <c:v>حاجی آباد</c:v>
                </c:pt>
                <c:pt idx="2">
                  <c:v>خشکرود</c:v>
                </c:pt>
                <c:pt idx="3">
                  <c:v>ویست</c:v>
                </c:pt>
                <c:pt idx="4">
                  <c:v>تیدجان</c:v>
                </c:pt>
                <c:pt idx="5">
                  <c:v>کهرت</c:v>
                </c:pt>
                <c:pt idx="6">
                  <c:v>رحمت آباد</c:v>
                </c:pt>
                <c:pt idx="7">
                  <c:v>تجره</c:v>
                </c:pt>
                <c:pt idx="8">
                  <c:v>دوشخراط</c:v>
                </c:pt>
                <c:pt idx="9">
                  <c:v>قودجان</c:v>
                </c:pt>
                <c:pt idx="10">
                  <c:v>منتظری</c:v>
                </c:pt>
                <c:pt idx="11">
                  <c:v>خم  پیچ</c:v>
                </c:pt>
                <c:pt idx="12">
                  <c:v>خوانسار</c:v>
                </c:pt>
                <c:pt idx="13">
                  <c:v>جواهری (برون سپاری )</c:v>
                </c:pt>
                <c:pt idx="14">
                  <c:v>سنگ سفید </c:v>
                </c:pt>
              </c:strCache>
            </c:strRef>
          </c:cat>
          <c:val>
            <c:numRef>
              <c:f>Sheet1!$Q$97:$Q$111</c:f>
              <c:numCache>
                <c:formatCode>General</c:formatCode>
                <c:ptCount val="15"/>
                <c:pt idx="0">
                  <c:v>38.299999999999997</c:v>
                </c:pt>
                <c:pt idx="1">
                  <c:v>73.599999999999994</c:v>
                </c:pt>
                <c:pt idx="2">
                  <c:v>64.2</c:v>
                </c:pt>
                <c:pt idx="3">
                  <c:v>42.06</c:v>
                </c:pt>
                <c:pt idx="4">
                  <c:v>81.2</c:v>
                </c:pt>
                <c:pt idx="5">
                  <c:v>47.06</c:v>
                </c:pt>
                <c:pt idx="6">
                  <c:v>38.799999999999997</c:v>
                </c:pt>
                <c:pt idx="7">
                  <c:v>51.2</c:v>
                </c:pt>
                <c:pt idx="8">
                  <c:v>17.3</c:v>
                </c:pt>
                <c:pt idx="9">
                  <c:v>26.3</c:v>
                </c:pt>
                <c:pt idx="10">
                  <c:v>31.3</c:v>
                </c:pt>
                <c:pt idx="11">
                  <c:v>23.1</c:v>
                </c:pt>
                <c:pt idx="12">
                  <c:v>29.5</c:v>
                </c:pt>
                <c:pt idx="13">
                  <c:v>32.200000000000003</c:v>
                </c:pt>
                <c:pt idx="14">
                  <c:v>17.3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529-4EB3-843E-F7603E84F925}"/>
            </c:ext>
          </c:extLst>
        </c:ser>
        <c:ser>
          <c:idx val="6"/>
          <c:order val="6"/>
          <c:tx>
            <c:strRef>
              <c:f>Sheet1!$R$96</c:f>
              <c:strCache>
                <c:ptCount val="1"/>
                <c:pt idx="0">
                  <c:v>غربالگری برست ماما 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Sheet1!$K$97:$K$111</c:f>
              <c:strCache>
                <c:ptCount val="15"/>
                <c:pt idx="0">
                  <c:v>ارجنک</c:v>
                </c:pt>
                <c:pt idx="1">
                  <c:v>حاجی آباد</c:v>
                </c:pt>
                <c:pt idx="2">
                  <c:v>خشکرود</c:v>
                </c:pt>
                <c:pt idx="3">
                  <c:v>ویست</c:v>
                </c:pt>
                <c:pt idx="4">
                  <c:v>تیدجان</c:v>
                </c:pt>
                <c:pt idx="5">
                  <c:v>کهرت</c:v>
                </c:pt>
                <c:pt idx="6">
                  <c:v>رحمت آباد</c:v>
                </c:pt>
                <c:pt idx="7">
                  <c:v>تجره</c:v>
                </c:pt>
                <c:pt idx="8">
                  <c:v>دوشخراط</c:v>
                </c:pt>
                <c:pt idx="9">
                  <c:v>قودجان</c:v>
                </c:pt>
                <c:pt idx="10">
                  <c:v>منتظری</c:v>
                </c:pt>
                <c:pt idx="11">
                  <c:v>خم  پیچ</c:v>
                </c:pt>
                <c:pt idx="12">
                  <c:v>خوانسار</c:v>
                </c:pt>
                <c:pt idx="13">
                  <c:v>جواهری (برون سپاری )</c:v>
                </c:pt>
                <c:pt idx="14">
                  <c:v>سنگ سفید </c:v>
                </c:pt>
              </c:strCache>
            </c:strRef>
          </c:cat>
          <c:val>
            <c:numRef>
              <c:f>Sheet1!$R$97:$R$111</c:f>
              <c:numCache>
                <c:formatCode>General</c:formatCode>
                <c:ptCount val="15"/>
                <c:pt idx="0">
                  <c:v>63.08</c:v>
                </c:pt>
                <c:pt idx="1">
                  <c:v>90</c:v>
                </c:pt>
                <c:pt idx="2">
                  <c:v>70</c:v>
                </c:pt>
                <c:pt idx="3">
                  <c:v>64.900000000000006</c:v>
                </c:pt>
                <c:pt idx="4">
                  <c:v>7.4</c:v>
                </c:pt>
                <c:pt idx="5">
                  <c:v>70</c:v>
                </c:pt>
                <c:pt idx="6">
                  <c:v>34.200000000000003</c:v>
                </c:pt>
                <c:pt idx="7">
                  <c:v>46.1</c:v>
                </c:pt>
                <c:pt idx="8">
                  <c:v>10.7</c:v>
                </c:pt>
                <c:pt idx="9">
                  <c:v>21.6</c:v>
                </c:pt>
                <c:pt idx="10">
                  <c:v>7.8</c:v>
                </c:pt>
                <c:pt idx="11">
                  <c:v>29.5</c:v>
                </c:pt>
                <c:pt idx="12">
                  <c:v>18.5</c:v>
                </c:pt>
                <c:pt idx="13">
                  <c:v>4.9000000000000004</c:v>
                </c:pt>
                <c:pt idx="14">
                  <c:v>24.2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529-4EB3-843E-F7603E84F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8465600"/>
        <c:axId val="398460680"/>
      </c:barChart>
      <c:catAx>
        <c:axId val="39846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460680"/>
        <c:crosses val="autoZero"/>
        <c:auto val="1"/>
        <c:lblAlgn val="ctr"/>
        <c:lblOffset val="100"/>
        <c:noMultiLvlLbl val="0"/>
      </c:catAx>
      <c:valAx>
        <c:axId val="398460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4656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نمودار مقایسه ای پوشش خدمات سالمندان به تفکیک خدمات در مراکز خدمات جامع سلامت شهرستان خوانسار سال 1400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Sheet1!$R$2</c:f>
              <c:strCache>
                <c:ptCount val="1"/>
                <c:pt idx="0">
                  <c:v>خطرسنجی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Sheet1!$Q$3:$Q$8</c:f>
              <c:strCache>
                <c:ptCount val="6"/>
                <c:pt idx="0">
                  <c:v>ویست</c:v>
                </c:pt>
                <c:pt idx="1">
                  <c:v>منتظری</c:v>
                </c:pt>
                <c:pt idx="2">
                  <c:v>خم پیچ</c:v>
                </c:pt>
                <c:pt idx="3">
                  <c:v>خوانسار</c:v>
                </c:pt>
                <c:pt idx="4">
                  <c:v>بیدهند</c:v>
                </c:pt>
                <c:pt idx="5">
                  <c:v>جواهری شهری وروستایی</c:v>
                </c:pt>
              </c:strCache>
            </c:strRef>
          </c:cat>
          <c:val>
            <c:numRef>
              <c:f>Sheet1!$R$3:$R$8</c:f>
              <c:numCache>
                <c:formatCode>General</c:formatCode>
                <c:ptCount val="6"/>
                <c:pt idx="0">
                  <c:v>83.1</c:v>
                </c:pt>
                <c:pt idx="1">
                  <c:v>68.2</c:v>
                </c:pt>
                <c:pt idx="2">
                  <c:v>66.06</c:v>
                </c:pt>
                <c:pt idx="3">
                  <c:v>45</c:v>
                </c:pt>
                <c:pt idx="4">
                  <c:v>43.7</c:v>
                </c:pt>
                <c:pt idx="5">
                  <c:v>27.8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39-4D51-AD4D-29D18A3296D3}"/>
            </c:ext>
          </c:extLst>
        </c:ser>
        <c:ser>
          <c:idx val="1"/>
          <c:order val="1"/>
          <c:tx>
            <c:strRef>
              <c:f>Sheet1!$S$2</c:f>
              <c:strCache>
                <c:ptCount val="1"/>
                <c:pt idx="0">
                  <c:v>فشارخون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Sheet1!$Q$3:$Q$8</c:f>
              <c:strCache>
                <c:ptCount val="6"/>
                <c:pt idx="0">
                  <c:v>ویست</c:v>
                </c:pt>
                <c:pt idx="1">
                  <c:v>منتظری</c:v>
                </c:pt>
                <c:pt idx="2">
                  <c:v>خم پیچ</c:v>
                </c:pt>
                <c:pt idx="3">
                  <c:v>خوانسار</c:v>
                </c:pt>
                <c:pt idx="4">
                  <c:v>بیدهند</c:v>
                </c:pt>
                <c:pt idx="5">
                  <c:v>جواهری شهری وروستایی</c:v>
                </c:pt>
              </c:strCache>
            </c:strRef>
          </c:cat>
          <c:val>
            <c:numRef>
              <c:f>Sheet1!$S$3:$S$8</c:f>
              <c:numCache>
                <c:formatCode>General</c:formatCode>
                <c:ptCount val="6"/>
                <c:pt idx="0">
                  <c:v>87.4</c:v>
                </c:pt>
                <c:pt idx="1">
                  <c:v>76.599999999999994</c:v>
                </c:pt>
                <c:pt idx="2">
                  <c:v>81.599999999999994</c:v>
                </c:pt>
                <c:pt idx="3">
                  <c:v>52.7</c:v>
                </c:pt>
                <c:pt idx="4">
                  <c:v>55.7</c:v>
                </c:pt>
                <c:pt idx="5">
                  <c:v>33.4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39-4D51-AD4D-29D18A3296D3}"/>
            </c:ext>
          </c:extLst>
        </c:ser>
        <c:ser>
          <c:idx val="2"/>
          <c:order val="2"/>
          <c:tx>
            <c:strRef>
              <c:f>Sheet1!$T$2</c:f>
              <c:strCache>
                <c:ptCount val="1"/>
                <c:pt idx="0">
                  <c:v>تغذیه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Sheet1!$Q$3:$Q$8</c:f>
              <c:strCache>
                <c:ptCount val="6"/>
                <c:pt idx="0">
                  <c:v>ویست</c:v>
                </c:pt>
                <c:pt idx="1">
                  <c:v>منتظری</c:v>
                </c:pt>
                <c:pt idx="2">
                  <c:v>خم پیچ</c:v>
                </c:pt>
                <c:pt idx="3">
                  <c:v>خوانسار</c:v>
                </c:pt>
                <c:pt idx="4">
                  <c:v>بیدهند</c:v>
                </c:pt>
                <c:pt idx="5">
                  <c:v>جواهری شهری وروستایی</c:v>
                </c:pt>
              </c:strCache>
            </c:strRef>
          </c:cat>
          <c:val>
            <c:numRef>
              <c:f>Sheet1!$T$3:$T$8</c:f>
              <c:numCache>
                <c:formatCode>General</c:formatCode>
                <c:ptCount val="6"/>
                <c:pt idx="0">
                  <c:v>87.1</c:v>
                </c:pt>
                <c:pt idx="1">
                  <c:v>75.3</c:v>
                </c:pt>
                <c:pt idx="2">
                  <c:v>81.2</c:v>
                </c:pt>
                <c:pt idx="3">
                  <c:v>52.2</c:v>
                </c:pt>
                <c:pt idx="4">
                  <c:v>58.7</c:v>
                </c:pt>
                <c:pt idx="5">
                  <c:v>32.1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39-4D51-AD4D-29D18A3296D3}"/>
            </c:ext>
          </c:extLst>
        </c:ser>
        <c:ser>
          <c:idx val="3"/>
          <c:order val="3"/>
          <c:tx>
            <c:strRef>
              <c:f>Sheet1!$U$2</c:f>
              <c:strCache>
                <c:ptCount val="1"/>
                <c:pt idx="0">
                  <c:v>افسردگی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Sheet1!$Q$3:$Q$8</c:f>
              <c:strCache>
                <c:ptCount val="6"/>
                <c:pt idx="0">
                  <c:v>ویست</c:v>
                </c:pt>
                <c:pt idx="1">
                  <c:v>منتظری</c:v>
                </c:pt>
                <c:pt idx="2">
                  <c:v>خم پیچ</c:v>
                </c:pt>
                <c:pt idx="3">
                  <c:v>خوانسار</c:v>
                </c:pt>
                <c:pt idx="4">
                  <c:v>بیدهند</c:v>
                </c:pt>
                <c:pt idx="5">
                  <c:v>جواهری شهری وروستایی</c:v>
                </c:pt>
              </c:strCache>
            </c:strRef>
          </c:cat>
          <c:val>
            <c:numRef>
              <c:f>Sheet1!$U$3:$U$8</c:f>
              <c:numCache>
                <c:formatCode>General</c:formatCode>
                <c:ptCount val="6"/>
                <c:pt idx="0">
                  <c:v>87.5</c:v>
                </c:pt>
                <c:pt idx="1">
                  <c:v>76.400000000000006</c:v>
                </c:pt>
                <c:pt idx="2">
                  <c:v>81.400000000000006</c:v>
                </c:pt>
                <c:pt idx="3">
                  <c:v>53.4</c:v>
                </c:pt>
                <c:pt idx="4">
                  <c:v>64.5</c:v>
                </c:pt>
                <c:pt idx="5">
                  <c:v>32.799999999999997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039-4D51-AD4D-29D18A3296D3}"/>
            </c:ext>
          </c:extLst>
        </c:ser>
        <c:ser>
          <c:idx val="4"/>
          <c:order val="4"/>
          <c:tx>
            <c:strRef>
              <c:f>Sheet1!$V$2</c:f>
              <c:strCache>
                <c:ptCount val="1"/>
                <c:pt idx="0">
                  <c:v>سقوط و عدم تعادل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Sheet1!$Q$3:$Q$8</c:f>
              <c:strCache>
                <c:ptCount val="6"/>
                <c:pt idx="0">
                  <c:v>ویست</c:v>
                </c:pt>
                <c:pt idx="1">
                  <c:v>منتظری</c:v>
                </c:pt>
                <c:pt idx="2">
                  <c:v>خم پیچ</c:v>
                </c:pt>
                <c:pt idx="3">
                  <c:v>خوانسار</c:v>
                </c:pt>
                <c:pt idx="4">
                  <c:v>بیدهند</c:v>
                </c:pt>
                <c:pt idx="5">
                  <c:v>جواهری شهری وروستایی</c:v>
                </c:pt>
              </c:strCache>
            </c:strRef>
          </c:cat>
          <c:val>
            <c:numRef>
              <c:f>Sheet1!$V$3:$V$8</c:f>
              <c:numCache>
                <c:formatCode>General</c:formatCode>
                <c:ptCount val="6"/>
                <c:pt idx="0">
                  <c:v>87.5</c:v>
                </c:pt>
                <c:pt idx="1">
                  <c:v>76.2</c:v>
                </c:pt>
                <c:pt idx="2">
                  <c:v>81.7</c:v>
                </c:pt>
                <c:pt idx="3">
                  <c:v>52.38</c:v>
                </c:pt>
                <c:pt idx="4">
                  <c:v>57.08</c:v>
                </c:pt>
                <c:pt idx="5">
                  <c:v>32.6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039-4D51-AD4D-29D18A3296D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18797512"/>
        <c:axId val="418795216"/>
      </c:barChart>
      <c:catAx>
        <c:axId val="418797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795216"/>
        <c:crosses val="autoZero"/>
        <c:auto val="1"/>
        <c:lblAlgn val="ctr"/>
        <c:lblOffset val="100"/>
        <c:noMultiLvlLbl val="0"/>
      </c:catAx>
      <c:valAx>
        <c:axId val="418795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7975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b="1">
                <a:cs typeface="B Titr" panose="00000700000000000000" pitchFamily="2" charset="-78"/>
              </a:rPr>
              <a:t>نمودار مقایسه ای پوشش کامل مراقبتهای سالمندان گروه سنی 60تا 70 سال مراکز خدمات جامع سلامت شهرستان خوانسار سال 1400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Sheet1!$N$45:$N$46</c:f>
              <c:strCache>
                <c:ptCount val="2"/>
                <c:pt idx="1">
                  <c:v>درصد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Sheet1!$M$47:$M$53</c:f>
              <c:strCache>
                <c:ptCount val="7"/>
                <c:pt idx="0">
                  <c:v>مرکز ویست</c:v>
                </c:pt>
                <c:pt idx="1">
                  <c:v>مرکز /خم پیچ</c:v>
                </c:pt>
                <c:pt idx="2">
                  <c:v>پایگاه سلامت جواهری </c:v>
                </c:pt>
                <c:pt idx="3">
                  <c:v>شهرستان خوانسار</c:v>
                </c:pt>
                <c:pt idx="4">
                  <c:v>مرکز /جواهری شهری و روستایی</c:v>
                </c:pt>
                <c:pt idx="5">
                  <c:v>مرکز منتظری </c:v>
                </c:pt>
                <c:pt idx="6">
                  <c:v>مرکز /بیدهند </c:v>
                </c:pt>
              </c:strCache>
            </c:strRef>
          </c:cat>
          <c:val>
            <c:numRef>
              <c:f>Sheet1!$N$47:$N$53</c:f>
              <c:numCache>
                <c:formatCode>General</c:formatCode>
                <c:ptCount val="7"/>
                <c:pt idx="0">
                  <c:v>41.2</c:v>
                </c:pt>
                <c:pt idx="1">
                  <c:v>28.8</c:v>
                </c:pt>
                <c:pt idx="2">
                  <c:v>29.7</c:v>
                </c:pt>
                <c:pt idx="3">
                  <c:v>25.7</c:v>
                </c:pt>
                <c:pt idx="4">
                  <c:v>21.2</c:v>
                </c:pt>
                <c:pt idx="5">
                  <c:v>38.1</c:v>
                </c:pt>
                <c:pt idx="6">
                  <c:v>19.399999999999999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90-4AE9-9B42-41ADB80AF7C6}"/>
            </c:ext>
          </c:extLst>
        </c:ser>
        <c:ser>
          <c:idx val="1"/>
          <c:order val="1"/>
          <c:tx>
            <c:strRef>
              <c:f>Sheet1!$O$45:$O$46</c:f>
              <c:strCache>
                <c:ptCount val="2"/>
                <c:pt idx="1">
                  <c:v>حدانتظار سال1400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Sheet1!$M$47:$M$53</c:f>
              <c:strCache>
                <c:ptCount val="7"/>
                <c:pt idx="0">
                  <c:v>مرکز ویست</c:v>
                </c:pt>
                <c:pt idx="1">
                  <c:v>مرکز /خم پیچ</c:v>
                </c:pt>
                <c:pt idx="2">
                  <c:v>پایگاه سلامت جواهری </c:v>
                </c:pt>
                <c:pt idx="3">
                  <c:v>شهرستان خوانسار</c:v>
                </c:pt>
                <c:pt idx="4">
                  <c:v>مرکز /جواهری شهری و روستایی</c:v>
                </c:pt>
                <c:pt idx="5">
                  <c:v>مرکز منتظری </c:v>
                </c:pt>
                <c:pt idx="6">
                  <c:v>مرکز /بیدهند </c:v>
                </c:pt>
              </c:strCache>
            </c:strRef>
          </c:cat>
          <c:val>
            <c:numRef>
              <c:f>Sheet1!$O$47:$O$53</c:f>
              <c:numCache>
                <c:formatCode>General</c:formatCode>
                <c:ptCount val="7"/>
                <c:pt idx="0">
                  <c:v>29.45</c:v>
                </c:pt>
                <c:pt idx="1">
                  <c:v>30.36</c:v>
                </c:pt>
                <c:pt idx="2">
                  <c:v>31.49</c:v>
                </c:pt>
                <c:pt idx="3">
                  <c:v>31.23</c:v>
                </c:pt>
                <c:pt idx="4">
                  <c:v>28.8</c:v>
                </c:pt>
                <c:pt idx="5">
                  <c:v>48.9</c:v>
                </c:pt>
                <c:pt idx="6">
                  <c:v>33.5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90-4AE9-9B42-41ADB80AF7C6}"/>
            </c:ext>
          </c:extLst>
        </c:ser>
        <c:ser>
          <c:idx val="2"/>
          <c:order val="2"/>
          <c:tx>
            <c:strRef>
              <c:f>Sheet1!$P$45:$P$46</c:f>
              <c:strCache>
                <c:ptCount val="2"/>
                <c:pt idx="1">
                  <c:v>درصد اختلاف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Sheet1!$M$47:$M$53</c:f>
              <c:strCache>
                <c:ptCount val="7"/>
                <c:pt idx="0">
                  <c:v>مرکز ویست</c:v>
                </c:pt>
                <c:pt idx="1">
                  <c:v>مرکز /خم پیچ</c:v>
                </c:pt>
                <c:pt idx="2">
                  <c:v>پایگاه سلامت جواهری </c:v>
                </c:pt>
                <c:pt idx="3">
                  <c:v>شهرستان خوانسار</c:v>
                </c:pt>
                <c:pt idx="4">
                  <c:v>مرکز /جواهری شهری و روستایی</c:v>
                </c:pt>
                <c:pt idx="5">
                  <c:v>مرکز منتظری </c:v>
                </c:pt>
                <c:pt idx="6">
                  <c:v>مرکز /بیدهند </c:v>
                </c:pt>
              </c:strCache>
            </c:strRef>
          </c:cat>
          <c:val>
            <c:numRef>
              <c:f>Sheet1!$P$47:$P$53</c:f>
              <c:numCache>
                <c:formatCode>General</c:formatCode>
                <c:ptCount val="7"/>
                <c:pt idx="0">
                  <c:v>11.75</c:v>
                </c:pt>
                <c:pt idx="1">
                  <c:v>8.44</c:v>
                </c:pt>
                <c:pt idx="2">
                  <c:v>-1.79</c:v>
                </c:pt>
                <c:pt idx="3">
                  <c:v>-5.5</c:v>
                </c:pt>
                <c:pt idx="4">
                  <c:v>-7.6</c:v>
                </c:pt>
                <c:pt idx="5">
                  <c:v>-10.8</c:v>
                </c:pt>
                <c:pt idx="6">
                  <c:v>-14.1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90-4AE9-9B42-41ADB80AF7C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64804408"/>
        <c:axId val="464804736"/>
      </c:barChart>
      <c:catAx>
        <c:axId val="464804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804736"/>
        <c:crosses val="autoZero"/>
        <c:auto val="1"/>
        <c:lblAlgn val="ctr"/>
        <c:lblOffset val="100"/>
        <c:noMultiLvlLbl val="0"/>
      </c:catAx>
      <c:valAx>
        <c:axId val="464804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804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sz="1050">
                <a:cs typeface="B Titr" panose="00000700000000000000" pitchFamily="2" charset="-78"/>
              </a:rPr>
              <a:t>نمودار مقایسه ای پوشش مراقبت کامل سالمندان گروه سنی 60تا 70 ساله به تفکیک خانه های بهداشت و پایگاههای سلامت شهرستان خوانسار سال 1400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Sheet1!$E$32</c:f>
              <c:strCache>
                <c:ptCount val="1"/>
                <c:pt idx="0">
                  <c:v>درصد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Sheet1!$D$33:$D$48</c:f>
              <c:strCache>
                <c:ptCount val="16"/>
                <c:pt idx="0">
                  <c:v>خانه بهداشت حاجی آباد</c:v>
                </c:pt>
                <c:pt idx="1">
                  <c:v>خانه بهداشت خشکرود </c:v>
                </c:pt>
                <c:pt idx="2">
                  <c:v>خانه بهداشت ویست</c:v>
                </c:pt>
                <c:pt idx="3">
                  <c:v>خانه بهداشت تیدجان</c:v>
                </c:pt>
                <c:pt idx="4">
                  <c:v>خانه بهداشت کهرت</c:v>
                </c:pt>
                <c:pt idx="5">
                  <c:v>خانه بهداشت رحمت آباد</c:v>
                </c:pt>
                <c:pt idx="6">
                  <c:v>خانه بهداشت تجره</c:v>
                </c:pt>
                <c:pt idx="7">
                  <c:v>پایگاه سلامت جواهری </c:v>
                </c:pt>
                <c:pt idx="8">
                  <c:v>شهرستان خوانسار</c:v>
                </c:pt>
                <c:pt idx="9">
                  <c:v>خانه بهداشت منتظری</c:v>
                </c:pt>
                <c:pt idx="10">
                  <c:v>خانه بهداشت دوشخراط</c:v>
                </c:pt>
                <c:pt idx="11">
                  <c:v>پایگاه سلامت ارسور</c:v>
                </c:pt>
                <c:pt idx="12">
                  <c:v>خانه بهداشت خم پیچ</c:v>
                </c:pt>
                <c:pt idx="13">
                  <c:v>خانه بهداشت قودجان</c:v>
                </c:pt>
                <c:pt idx="14">
                  <c:v>خانه بهداشت ارجنک</c:v>
                </c:pt>
                <c:pt idx="15">
                  <c:v>خانه بهداشت سنگ سفید</c:v>
                </c:pt>
              </c:strCache>
            </c:strRef>
          </c:cat>
          <c:val>
            <c:numRef>
              <c:f>Sheet1!$E$33:$E$48</c:f>
              <c:numCache>
                <c:formatCode>General</c:formatCode>
                <c:ptCount val="16"/>
                <c:pt idx="0">
                  <c:v>73.599999999999994</c:v>
                </c:pt>
                <c:pt idx="1">
                  <c:v>64.2</c:v>
                </c:pt>
                <c:pt idx="2">
                  <c:v>40</c:v>
                </c:pt>
                <c:pt idx="3">
                  <c:v>80.400000000000006</c:v>
                </c:pt>
                <c:pt idx="4">
                  <c:v>41.1</c:v>
                </c:pt>
                <c:pt idx="5">
                  <c:v>32.6</c:v>
                </c:pt>
                <c:pt idx="6">
                  <c:v>55.2</c:v>
                </c:pt>
                <c:pt idx="7">
                  <c:v>29.7</c:v>
                </c:pt>
                <c:pt idx="8">
                  <c:v>25.7</c:v>
                </c:pt>
                <c:pt idx="9">
                  <c:v>27.4</c:v>
                </c:pt>
                <c:pt idx="10">
                  <c:v>15.8</c:v>
                </c:pt>
                <c:pt idx="11">
                  <c:v>15.5</c:v>
                </c:pt>
                <c:pt idx="12">
                  <c:v>17.2</c:v>
                </c:pt>
                <c:pt idx="13">
                  <c:v>52.9</c:v>
                </c:pt>
                <c:pt idx="14">
                  <c:v>38.299999999999997</c:v>
                </c:pt>
                <c:pt idx="15">
                  <c:v>10.6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12-4FB7-AB83-888312EC22CE}"/>
            </c:ext>
          </c:extLst>
        </c:ser>
        <c:ser>
          <c:idx val="1"/>
          <c:order val="1"/>
          <c:tx>
            <c:strRef>
              <c:f>Sheet1!$F$32</c:f>
              <c:strCache>
                <c:ptCount val="1"/>
                <c:pt idx="0">
                  <c:v>حدانتظار سال1400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Sheet1!$D$33:$D$48</c:f>
              <c:strCache>
                <c:ptCount val="16"/>
                <c:pt idx="0">
                  <c:v>خانه بهداشت حاجی آباد</c:v>
                </c:pt>
                <c:pt idx="1">
                  <c:v>خانه بهداشت خشکرود </c:v>
                </c:pt>
                <c:pt idx="2">
                  <c:v>خانه بهداشت ویست</c:v>
                </c:pt>
                <c:pt idx="3">
                  <c:v>خانه بهداشت تیدجان</c:v>
                </c:pt>
                <c:pt idx="4">
                  <c:v>خانه بهداشت کهرت</c:v>
                </c:pt>
                <c:pt idx="5">
                  <c:v>خانه بهداشت رحمت آباد</c:v>
                </c:pt>
                <c:pt idx="6">
                  <c:v>خانه بهداشت تجره</c:v>
                </c:pt>
                <c:pt idx="7">
                  <c:v>پایگاه سلامت جواهری </c:v>
                </c:pt>
                <c:pt idx="8">
                  <c:v>شهرستان خوانسار</c:v>
                </c:pt>
                <c:pt idx="9">
                  <c:v>خانه بهداشت منتظری</c:v>
                </c:pt>
                <c:pt idx="10">
                  <c:v>خانه بهداشت دوشخراط</c:v>
                </c:pt>
                <c:pt idx="11">
                  <c:v>پایگاه سلامت ارسور</c:v>
                </c:pt>
                <c:pt idx="12">
                  <c:v>خانه بهداشت خم پیچ</c:v>
                </c:pt>
                <c:pt idx="13">
                  <c:v>خانه بهداشت قودجان</c:v>
                </c:pt>
                <c:pt idx="14">
                  <c:v>خانه بهداشت ارجنک</c:v>
                </c:pt>
                <c:pt idx="15">
                  <c:v>خانه بهداشت سنگ سفید</c:v>
                </c:pt>
              </c:strCache>
            </c:strRef>
          </c:cat>
          <c:val>
            <c:numRef>
              <c:f>Sheet1!$F$33:$F$48</c:f>
              <c:numCache>
                <c:formatCode>General</c:formatCode>
                <c:ptCount val="16"/>
                <c:pt idx="0">
                  <c:v>25.2</c:v>
                </c:pt>
                <c:pt idx="1">
                  <c:v>34.200000000000003</c:v>
                </c:pt>
                <c:pt idx="2">
                  <c:v>20.8</c:v>
                </c:pt>
                <c:pt idx="3">
                  <c:v>61.3</c:v>
                </c:pt>
                <c:pt idx="4">
                  <c:v>22.04</c:v>
                </c:pt>
                <c:pt idx="5">
                  <c:v>26.8</c:v>
                </c:pt>
                <c:pt idx="6">
                  <c:v>50.3</c:v>
                </c:pt>
                <c:pt idx="7">
                  <c:v>31.49</c:v>
                </c:pt>
                <c:pt idx="8">
                  <c:v>31.23</c:v>
                </c:pt>
                <c:pt idx="9">
                  <c:v>37.049999999999997</c:v>
                </c:pt>
                <c:pt idx="10">
                  <c:v>25.8</c:v>
                </c:pt>
                <c:pt idx="11">
                  <c:v>26.5</c:v>
                </c:pt>
                <c:pt idx="12">
                  <c:v>29.3</c:v>
                </c:pt>
                <c:pt idx="13">
                  <c:v>65.7</c:v>
                </c:pt>
                <c:pt idx="14">
                  <c:v>52.1</c:v>
                </c:pt>
                <c:pt idx="15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12-4FB7-AB83-888312EC22CE}"/>
            </c:ext>
          </c:extLst>
        </c:ser>
        <c:ser>
          <c:idx val="2"/>
          <c:order val="2"/>
          <c:tx>
            <c:strRef>
              <c:f>Sheet1!$G$32</c:f>
              <c:strCache>
                <c:ptCount val="1"/>
                <c:pt idx="0">
                  <c:v>درصد اختلاف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Sheet1!$D$33:$D$48</c:f>
              <c:strCache>
                <c:ptCount val="16"/>
                <c:pt idx="0">
                  <c:v>خانه بهداشت حاجی آباد</c:v>
                </c:pt>
                <c:pt idx="1">
                  <c:v>خانه بهداشت خشکرود </c:v>
                </c:pt>
                <c:pt idx="2">
                  <c:v>خانه بهداشت ویست</c:v>
                </c:pt>
                <c:pt idx="3">
                  <c:v>خانه بهداشت تیدجان</c:v>
                </c:pt>
                <c:pt idx="4">
                  <c:v>خانه بهداشت کهرت</c:v>
                </c:pt>
                <c:pt idx="5">
                  <c:v>خانه بهداشت رحمت آباد</c:v>
                </c:pt>
                <c:pt idx="6">
                  <c:v>خانه بهداشت تجره</c:v>
                </c:pt>
                <c:pt idx="7">
                  <c:v>پایگاه سلامت جواهری </c:v>
                </c:pt>
                <c:pt idx="8">
                  <c:v>شهرستان خوانسار</c:v>
                </c:pt>
                <c:pt idx="9">
                  <c:v>خانه بهداشت منتظری</c:v>
                </c:pt>
                <c:pt idx="10">
                  <c:v>خانه بهداشت دوشخراط</c:v>
                </c:pt>
                <c:pt idx="11">
                  <c:v>پایگاه سلامت ارسور</c:v>
                </c:pt>
                <c:pt idx="12">
                  <c:v>خانه بهداشت خم پیچ</c:v>
                </c:pt>
                <c:pt idx="13">
                  <c:v>خانه بهداشت قودجان</c:v>
                </c:pt>
                <c:pt idx="14">
                  <c:v>خانه بهداشت ارجنک</c:v>
                </c:pt>
                <c:pt idx="15">
                  <c:v>خانه بهداشت سنگ سفید</c:v>
                </c:pt>
              </c:strCache>
            </c:strRef>
          </c:cat>
          <c:val>
            <c:numRef>
              <c:f>Sheet1!$G$33:$G$48</c:f>
              <c:numCache>
                <c:formatCode>General</c:formatCode>
                <c:ptCount val="16"/>
                <c:pt idx="0">
                  <c:v>48.4</c:v>
                </c:pt>
                <c:pt idx="1">
                  <c:v>30</c:v>
                </c:pt>
                <c:pt idx="2">
                  <c:v>19.2</c:v>
                </c:pt>
                <c:pt idx="3">
                  <c:v>19.100000000000001</c:v>
                </c:pt>
                <c:pt idx="4">
                  <c:v>19.059999999999999</c:v>
                </c:pt>
                <c:pt idx="5">
                  <c:v>5.8</c:v>
                </c:pt>
                <c:pt idx="6">
                  <c:v>4.9000000000000004</c:v>
                </c:pt>
                <c:pt idx="7">
                  <c:v>-1.79</c:v>
                </c:pt>
                <c:pt idx="8">
                  <c:v>-5.5</c:v>
                </c:pt>
                <c:pt idx="9">
                  <c:v>-9.6</c:v>
                </c:pt>
                <c:pt idx="10">
                  <c:v>-10</c:v>
                </c:pt>
                <c:pt idx="11">
                  <c:v>-11</c:v>
                </c:pt>
                <c:pt idx="12">
                  <c:v>-12.1</c:v>
                </c:pt>
                <c:pt idx="13">
                  <c:v>-12.8</c:v>
                </c:pt>
                <c:pt idx="14">
                  <c:v>-13.8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12-4FB7-AB83-888312EC22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64815560"/>
        <c:axId val="370700640"/>
      </c:barChart>
      <c:catAx>
        <c:axId val="464815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0700640"/>
        <c:crosses val="autoZero"/>
        <c:auto val="1"/>
        <c:lblAlgn val="ctr"/>
        <c:lblOffset val="100"/>
        <c:noMultiLvlLbl val="0"/>
      </c:catAx>
      <c:valAx>
        <c:axId val="370700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815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نمودار مقایسه ای پوشش خدمت کامل سالمندان 70 سال به بالا به تفکیک خانه ها و پایگاههای بهداشت شهرستان خوانسار سال 1400</a:t>
            </a:r>
            <a:r>
              <a:rPr lang="en-US"/>
              <a:t>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Sheet1!$Z$65</c:f>
              <c:strCache>
                <c:ptCount val="1"/>
                <c:pt idx="0">
                  <c:v>درصد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Sheet1!$Y$66:$Y$81</c:f>
              <c:strCache>
                <c:ptCount val="16"/>
                <c:pt idx="0">
                  <c:v>خانه بهداشت ویست</c:v>
                </c:pt>
                <c:pt idx="1">
                  <c:v>خانه بهداشت تجره</c:v>
                </c:pt>
                <c:pt idx="2">
                  <c:v>خانه بهداشت کهرت</c:v>
                </c:pt>
                <c:pt idx="3">
                  <c:v>خانه بهداشت حاجی آباد</c:v>
                </c:pt>
                <c:pt idx="4">
                  <c:v>خانه بهداشت دوشخراط</c:v>
                </c:pt>
                <c:pt idx="5">
                  <c:v>خانه بهداشت تیدجان</c:v>
                </c:pt>
                <c:pt idx="6">
                  <c:v>خانه بهداشت خم پیچ</c:v>
                </c:pt>
                <c:pt idx="7">
                  <c:v>خانه بهداشت خشکرود </c:v>
                </c:pt>
                <c:pt idx="8">
                  <c:v>خانه بهداشت منتظری</c:v>
                </c:pt>
                <c:pt idx="9">
                  <c:v>خانه بهداشت ارجنک</c:v>
                </c:pt>
                <c:pt idx="10">
                  <c:v>شهرستان خوانسار</c:v>
                </c:pt>
                <c:pt idx="11">
                  <c:v>خانه بهداشت رحمت آباد</c:v>
                </c:pt>
                <c:pt idx="12">
                  <c:v>خانه بهداشت قودجان</c:v>
                </c:pt>
                <c:pt idx="13">
                  <c:v>پایگاه سلامت جواهری </c:v>
                </c:pt>
                <c:pt idx="14">
                  <c:v>پایگاه سلامت ارسور</c:v>
                </c:pt>
                <c:pt idx="15">
                  <c:v>خانه بهداشت سنگ سفید</c:v>
                </c:pt>
              </c:strCache>
            </c:strRef>
          </c:cat>
          <c:val>
            <c:numRef>
              <c:f>Sheet1!$Z$66:$Z$81</c:f>
              <c:numCache>
                <c:formatCode>General</c:formatCode>
                <c:ptCount val="16"/>
                <c:pt idx="0">
                  <c:v>77.400000000000006</c:v>
                </c:pt>
                <c:pt idx="1">
                  <c:v>88.04</c:v>
                </c:pt>
                <c:pt idx="2">
                  <c:v>76.8</c:v>
                </c:pt>
                <c:pt idx="3">
                  <c:v>90</c:v>
                </c:pt>
                <c:pt idx="4">
                  <c:v>63.5</c:v>
                </c:pt>
                <c:pt idx="5">
                  <c:v>86.2</c:v>
                </c:pt>
                <c:pt idx="6">
                  <c:v>50.2</c:v>
                </c:pt>
                <c:pt idx="7">
                  <c:v>92.3</c:v>
                </c:pt>
                <c:pt idx="8">
                  <c:v>61.6</c:v>
                </c:pt>
                <c:pt idx="9">
                  <c:v>98.9</c:v>
                </c:pt>
                <c:pt idx="10">
                  <c:v>41.6</c:v>
                </c:pt>
                <c:pt idx="11">
                  <c:v>60.2</c:v>
                </c:pt>
                <c:pt idx="12">
                  <c:v>52.6</c:v>
                </c:pt>
                <c:pt idx="13">
                  <c:v>21.1</c:v>
                </c:pt>
                <c:pt idx="14">
                  <c:v>12.5</c:v>
                </c:pt>
                <c:pt idx="15">
                  <c:v>19.3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C2-469B-9162-D68A7C983E0A}"/>
            </c:ext>
          </c:extLst>
        </c:ser>
        <c:ser>
          <c:idx val="1"/>
          <c:order val="1"/>
          <c:tx>
            <c:strRef>
              <c:f>Sheet1!$AA$65</c:f>
              <c:strCache>
                <c:ptCount val="1"/>
                <c:pt idx="0">
                  <c:v>حدانتظار سال 1400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Sheet1!$Y$66:$Y$81</c:f>
              <c:strCache>
                <c:ptCount val="16"/>
                <c:pt idx="0">
                  <c:v>خانه بهداشت ویست</c:v>
                </c:pt>
                <c:pt idx="1">
                  <c:v>خانه بهداشت تجره</c:v>
                </c:pt>
                <c:pt idx="2">
                  <c:v>خانه بهداشت کهرت</c:v>
                </c:pt>
                <c:pt idx="3">
                  <c:v>خانه بهداشت حاجی آباد</c:v>
                </c:pt>
                <c:pt idx="4">
                  <c:v>خانه بهداشت دوشخراط</c:v>
                </c:pt>
                <c:pt idx="5">
                  <c:v>خانه بهداشت تیدجان</c:v>
                </c:pt>
                <c:pt idx="6">
                  <c:v>خانه بهداشت خم پیچ</c:v>
                </c:pt>
                <c:pt idx="7">
                  <c:v>خانه بهداشت خشکرود </c:v>
                </c:pt>
                <c:pt idx="8">
                  <c:v>خانه بهداشت منتظری</c:v>
                </c:pt>
                <c:pt idx="9">
                  <c:v>خانه بهداشت ارجنک</c:v>
                </c:pt>
                <c:pt idx="10">
                  <c:v>شهرستان خوانسار</c:v>
                </c:pt>
                <c:pt idx="11">
                  <c:v>خانه بهداشت رحمت آباد</c:v>
                </c:pt>
                <c:pt idx="12">
                  <c:v>خانه بهداشت قودجان</c:v>
                </c:pt>
                <c:pt idx="13">
                  <c:v>پایگاه سلامت جواهری </c:v>
                </c:pt>
                <c:pt idx="14">
                  <c:v>پایگاه سلامت ارسور</c:v>
                </c:pt>
                <c:pt idx="15">
                  <c:v>خانه بهداشت سنگ سفید</c:v>
                </c:pt>
              </c:strCache>
            </c:strRef>
          </c:cat>
          <c:val>
            <c:numRef>
              <c:f>Sheet1!$AA$66:$AA$81</c:f>
              <c:numCache>
                <c:formatCode>General</c:formatCode>
                <c:ptCount val="16"/>
                <c:pt idx="0">
                  <c:v>53.4</c:v>
                </c:pt>
                <c:pt idx="1">
                  <c:v>66.06</c:v>
                </c:pt>
                <c:pt idx="2">
                  <c:v>55.2</c:v>
                </c:pt>
                <c:pt idx="3">
                  <c:v>70</c:v>
                </c:pt>
                <c:pt idx="4">
                  <c:v>51.5</c:v>
                </c:pt>
                <c:pt idx="5">
                  <c:v>82.02</c:v>
                </c:pt>
                <c:pt idx="6">
                  <c:v>47.6</c:v>
                </c:pt>
                <c:pt idx="7">
                  <c:v>93.07</c:v>
                </c:pt>
                <c:pt idx="8">
                  <c:v>62.3</c:v>
                </c:pt>
                <c:pt idx="9">
                  <c:v>100</c:v>
                </c:pt>
                <c:pt idx="10">
                  <c:v>49.2</c:v>
                </c:pt>
                <c:pt idx="11">
                  <c:v>69.400000000000006</c:v>
                </c:pt>
                <c:pt idx="12">
                  <c:v>65.3</c:v>
                </c:pt>
                <c:pt idx="13">
                  <c:v>36.409999999999997</c:v>
                </c:pt>
                <c:pt idx="14">
                  <c:v>30.2</c:v>
                </c:pt>
                <c:pt idx="15">
                  <c:v>56.5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C2-469B-9162-D68A7C983E0A}"/>
            </c:ext>
          </c:extLst>
        </c:ser>
        <c:ser>
          <c:idx val="2"/>
          <c:order val="2"/>
          <c:tx>
            <c:strRef>
              <c:f>Sheet1!$AB$65</c:f>
              <c:strCache>
                <c:ptCount val="1"/>
                <c:pt idx="0">
                  <c:v>درصد اختلاف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Sheet1!$Y$66:$Y$81</c:f>
              <c:strCache>
                <c:ptCount val="16"/>
                <c:pt idx="0">
                  <c:v>خانه بهداشت ویست</c:v>
                </c:pt>
                <c:pt idx="1">
                  <c:v>خانه بهداشت تجره</c:v>
                </c:pt>
                <c:pt idx="2">
                  <c:v>خانه بهداشت کهرت</c:v>
                </c:pt>
                <c:pt idx="3">
                  <c:v>خانه بهداشت حاجی آباد</c:v>
                </c:pt>
                <c:pt idx="4">
                  <c:v>خانه بهداشت دوشخراط</c:v>
                </c:pt>
                <c:pt idx="5">
                  <c:v>خانه بهداشت تیدجان</c:v>
                </c:pt>
                <c:pt idx="6">
                  <c:v>خانه بهداشت خم پیچ</c:v>
                </c:pt>
                <c:pt idx="7">
                  <c:v>خانه بهداشت خشکرود </c:v>
                </c:pt>
                <c:pt idx="8">
                  <c:v>خانه بهداشت منتظری</c:v>
                </c:pt>
                <c:pt idx="9">
                  <c:v>خانه بهداشت ارجنک</c:v>
                </c:pt>
                <c:pt idx="10">
                  <c:v>شهرستان خوانسار</c:v>
                </c:pt>
                <c:pt idx="11">
                  <c:v>خانه بهداشت رحمت آباد</c:v>
                </c:pt>
                <c:pt idx="12">
                  <c:v>خانه بهداشت قودجان</c:v>
                </c:pt>
                <c:pt idx="13">
                  <c:v>پایگاه سلامت جواهری </c:v>
                </c:pt>
                <c:pt idx="14">
                  <c:v>پایگاه سلامت ارسور</c:v>
                </c:pt>
                <c:pt idx="15">
                  <c:v>خانه بهداشت سنگ سفید</c:v>
                </c:pt>
              </c:strCache>
            </c:strRef>
          </c:cat>
          <c:val>
            <c:numRef>
              <c:f>Sheet1!$AB$66:$AB$81</c:f>
              <c:numCache>
                <c:formatCode>General</c:formatCode>
                <c:ptCount val="16"/>
                <c:pt idx="0">
                  <c:v>24</c:v>
                </c:pt>
                <c:pt idx="1">
                  <c:v>21.98</c:v>
                </c:pt>
                <c:pt idx="2">
                  <c:v>21.6</c:v>
                </c:pt>
                <c:pt idx="3">
                  <c:v>20</c:v>
                </c:pt>
                <c:pt idx="4">
                  <c:v>12</c:v>
                </c:pt>
                <c:pt idx="5">
                  <c:v>4.18</c:v>
                </c:pt>
                <c:pt idx="6">
                  <c:v>2.6</c:v>
                </c:pt>
                <c:pt idx="7">
                  <c:v>-0.7</c:v>
                </c:pt>
                <c:pt idx="8">
                  <c:v>-0.7</c:v>
                </c:pt>
                <c:pt idx="9">
                  <c:v>-1.1000000000000001</c:v>
                </c:pt>
                <c:pt idx="10">
                  <c:v>-7.6</c:v>
                </c:pt>
                <c:pt idx="11">
                  <c:v>-9.1999999999999993</c:v>
                </c:pt>
                <c:pt idx="12">
                  <c:v>-12.7</c:v>
                </c:pt>
                <c:pt idx="13">
                  <c:v>-15.31</c:v>
                </c:pt>
                <c:pt idx="14">
                  <c:v>-17.7</c:v>
                </c:pt>
                <c:pt idx="15">
                  <c:v>-37.200000000000003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C2-469B-9162-D68A7C983E0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3832912"/>
        <c:axId val="433824056"/>
      </c:barChart>
      <c:catAx>
        <c:axId val="433832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824056"/>
        <c:crosses val="autoZero"/>
        <c:auto val="1"/>
        <c:lblAlgn val="ctr"/>
        <c:lblOffset val="100"/>
        <c:noMultiLvlLbl val="0"/>
      </c:catAx>
      <c:valAx>
        <c:axId val="433824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8329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4-21T00:40:50.797" idx="1">
    <p:pos x="10" y="10"/>
    <p:text>لطفا اسلاید 14تا 17بر اساس سهم ودرصد سالمندی شهرستان خود نمودارها وتحلیل ثبت شود</p:text>
    <p:extLst>
      <p:ext uri="{C676402C-5697-4E1C-873F-D02D1690AC5C}">
        <p15:threadingInfo xmlns:p15="http://schemas.microsoft.com/office/powerpoint/2012/main" timeZoneBias="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51275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F806B2D-8F4A-4076-B127-979870E2B623}" type="datetimeFigureOut">
              <a:rPr lang="fa-IR" smtClean="0"/>
              <a:t>17/11/1443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51275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74C5E5B-3112-4C72-889C-69B9798C4D0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71124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4EA50-C727-4C21-ADAE-7358BEC0962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C0180-3D1E-4CF8-AEE0-4BEB80CB1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08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33EC3-B7DC-4712-B9D1-763C7AB92E96}" type="slidenum">
              <a:rPr lang="fa-IR" smtClean="0"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52026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pecific: </a:t>
            </a:r>
            <a:r>
              <a:rPr lang="fa-I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مشخص -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easurable: </a:t>
            </a:r>
            <a:r>
              <a:rPr lang="fa-I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قابل اندازه گیری -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ttainable: </a:t>
            </a:r>
            <a:r>
              <a:rPr lang="fa-I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دست یافتنی</a:t>
            </a:r>
            <a:r>
              <a:rPr lang="fa-I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ealistic: </a:t>
            </a:r>
            <a:r>
              <a:rPr lang="fa-I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واقع گرایانه</a:t>
            </a:r>
            <a:r>
              <a:rPr lang="fa-I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Relevant: </a:t>
            </a:r>
            <a:r>
              <a:rPr lang="fa-I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مرتبط -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imely/Time Bound: </a:t>
            </a:r>
            <a:r>
              <a:rPr lang="fa-I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در محدوده زمانی مشخص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33EC3-B7DC-4712-B9D1-763C7AB92E96}" type="slidenum">
              <a:rPr lang="fa-IR" smtClean="0"/>
              <a:t>10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38231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C0180-3D1E-4CF8-AEE0-4BEB80CB1B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44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C0180-3D1E-4CF8-AEE0-4BEB80CB1B7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69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C0180-3D1E-4CF8-AEE0-4BEB80CB1B7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69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2245" y="433883"/>
            <a:ext cx="5650085" cy="76352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2245" y="1197406"/>
            <a:ext cx="5650085" cy="610820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2FF2FD40-53AF-40E2-A13F-8BABAB36E1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27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2245" y="433883"/>
            <a:ext cx="5650085" cy="76352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2245" y="1197406"/>
            <a:ext cx="5650085" cy="610820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410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433880"/>
            <a:ext cx="8246070" cy="610821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044701"/>
            <a:ext cx="8246070" cy="3817624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26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281175"/>
            <a:ext cx="6108200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044702"/>
            <a:ext cx="6108200" cy="366376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0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30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23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433881"/>
            <a:ext cx="8093365" cy="61082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80" y="1335829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80" y="1808227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18" y="1335829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18" y="1808227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26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20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433880"/>
            <a:ext cx="8246070" cy="610821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044701"/>
            <a:ext cx="8246070" cy="3817624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909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056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708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30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2FF2FD40-53AF-40E2-A13F-8BABAB36E1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27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60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1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4391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6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6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0849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2245" y="433883"/>
            <a:ext cx="5650085" cy="76352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2245" y="1197406"/>
            <a:ext cx="5650085" cy="610820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759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433880"/>
            <a:ext cx="8246070" cy="610821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044701"/>
            <a:ext cx="8246070" cy="3817624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02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281175"/>
            <a:ext cx="6108200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044702"/>
            <a:ext cx="6108200" cy="366376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952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281175"/>
            <a:ext cx="6108200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044702"/>
            <a:ext cx="6108200" cy="366376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6577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97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433881"/>
            <a:ext cx="8093365" cy="61082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80" y="1335829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80" y="1808227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18" y="1335829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18" y="1808227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2799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920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39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38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0564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941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2FF2FD40-53AF-40E2-A13F-8BABAB36E1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27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7894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1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795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6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6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39377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505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143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399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593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786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677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845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592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0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743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585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7051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242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7790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155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331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8407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4921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53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433881"/>
            <a:ext cx="8093365" cy="61082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80" y="1335829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80" y="1808227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18" y="1335829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18" y="1808227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783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1279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4690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9853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404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579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5031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456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7377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7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789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5420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685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9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36905C-C2C2-43A4-A6D9-5CA2ED246A55}"/>
              </a:ext>
            </a:extLst>
          </p:cNvPr>
          <p:cNvSpPr txBox="1"/>
          <p:nvPr userDrawn="1"/>
        </p:nvSpPr>
        <p:spPr>
          <a:xfrm>
            <a:off x="-9148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36905C-C2C2-43A4-A6D9-5CA2ED246A55}"/>
              </a:ext>
            </a:extLst>
          </p:cNvPr>
          <p:cNvSpPr txBox="1"/>
          <p:nvPr userDrawn="1"/>
        </p:nvSpPr>
        <p:spPr>
          <a:xfrm>
            <a:off x="-9148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prstClr val="white">
                    <a:lumMod val="65000"/>
                  </a:prst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prstClr val="white">
                    <a:lumMod val="65000"/>
                  </a:prst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293108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8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36905C-C2C2-43A4-A6D9-5CA2ED246A55}"/>
              </a:ext>
            </a:extLst>
          </p:cNvPr>
          <p:cNvSpPr txBox="1"/>
          <p:nvPr userDrawn="1"/>
        </p:nvSpPr>
        <p:spPr>
          <a:xfrm>
            <a:off x="-9148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prstClr val="white">
                    <a:lumMod val="65000"/>
                  </a:prst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prstClr val="white">
                    <a:lumMod val="65000"/>
                  </a:prst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26861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2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8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8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65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5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5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5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5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6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r" rtl="1"/>
            <a:r>
              <a:rPr lang="fa-IR" sz="8800" b="1" dirty="0">
                <a:solidFill>
                  <a:srgbClr val="FF3399"/>
                </a:solidFill>
                <a:latin typeface="IranNastaliq" pitchFamily="18" charset="0"/>
                <a:cs typeface="IranNastaliq" pitchFamily="18" charset="0"/>
              </a:rPr>
              <a:t>بسم الله الرحمن الرحیم</a:t>
            </a:r>
            <a:endParaRPr lang="fa-IR" sz="8800" b="1" dirty="0">
              <a:solidFill>
                <a:srgbClr val="FF3399"/>
              </a:solidFill>
            </a:endParaRPr>
          </a:p>
        </p:txBody>
      </p:sp>
      <p:pic>
        <p:nvPicPr>
          <p:cNvPr id="4" name="Picture 4" descr="F:\trustees\overal\arm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46" y="128470"/>
            <a:ext cx="968951" cy="9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3"/>
          <p:cNvSpPr txBox="1">
            <a:spLocks/>
          </p:cNvSpPr>
          <p:nvPr/>
        </p:nvSpPr>
        <p:spPr bwMode="auto">
          <a:xfrm>
            <a:off x="0" y="1104977"/>
            <a:ext cx="1832551" cy="47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fa-IR" altLang="en-US" sz="1100" b="1" dirty="0">
                <a:cs typeface="B Mitra" pitchFamily="2" charset="-78"/>
              </a:rPr>
              <a:t>گروه سلامت خانواده و جمعیت </a:t>
            </a:r>
            <a:br>
              <a:rPr lang="fa-IR" altLang="en-US" sz="1100" b="1" dirty="0">
                <a:cs typeface="B Mitra" pitchFamily="2" charset="-78"/>
              </a:rPr>
            </a:br>
            <a:r>
              <a:rPr lang="fa-IR" altLang="en-US" sz="1100" b="1" dirty="0">
                <a:cs typeface="B Mitra" pitchFamily="2" charset="-78"/>
              </a:rPr>
              <a:t>معاونت بهداشتی استان اصفهان </a:t>
            </a:r>
            <a:r>
              <a:rPr lang="en-US" altLang="en-US" sz="1100" b="1" dirty="0">
                <a:cs typeface="B Mitra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5255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067" y="128470"/>
            <a:ext cx="4282973" cy="572644"/>
          </a:xfrm>
        </p:spPr>
        <p:txBody>
          <a:bodyPr/>
          <a:lstStyle/>
          <a:p>
            <a:pPr algn="ctr" rtl="1"/>
            <a:r>
              <a:rPr lang="fa-IR" sz="2800" dirty="0">
                <a:cs typeface="B Titr" panose="00000700000000000000" pitchFamily="2" charset="-78"/>
              </a:rPr>
              <a:t>اهداف بررسی و تحلیل شاخص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7" y="892002"/>
            <a:ext cx="6566315" cy="3817625"/>
          </a:xfrm>
        </p:spPr>
        <p:txBody>
          <a:bodyPr>
            <a:noAutofit/>
          </a:bodyPr>
          <a:lstStyle/>
          <a:p>
            <a:pPr marL="0" indent="0" algn="just" rtl="1">
              <a:buNone/>
            </a:pPr>
            <a:r>
              <a:rPr lang="fa-IR" sz="2000" b="1" dirty="0">
                <a:solidFill>
                  <a:srgbClr val="00000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مقایسه واحدهای تابعه تحت پوشش و یافتن نقاط مشکل دار جهت طراحی مداخلات لازم مبتنی بر اهداف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SMART</a:t>
            </a:r>
            <a:r>
              <a:rPr lang="fa-IR" sz="2000" b="1" dirty="0">
                <a:solidFill>
                  <a:srgbClr val="00000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 به منظور : </a:t>
            </a:r>
          </a:p>
          <a:p>
            <a:pPr marL="0" indent="0" algn="just" rtl="1">
              <a:buNone/>
            </a:pPr>
            <a:endParaRPr lang="fa-IR" sz="2000" b="1" dirty="0">
              <a:solidFill>
                <a:srgbClr val="00000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000" dirty="0">
                <a:cs typeface="B Nazanin" panose="00000400000000000000" pitchFamily="2" charset="-78"/>
              </a:rPr>
              <a:t>1- بهبود بازاریابی و پوشش خدمات</a:t>
            </a:r>
          </a:p>
          <a:p>
            <a:pPr marL="0" indent="0" algn="just" rtl="1">
              <a:buNone/>
            </a:pPr>
            <a:r>
              <a:rPr lang="fa-IR" sz="2000" dirty="0">
                <a:cs typeface="B Nazanin" panose="00000400000000000000" pitchFamily="2" charset="-78"/>
              </a:rPr>
              <a:t>2- بهبود نظام ثبت خدمات</a:t>
            </a:r>
          </a:p>
          <a:p>
            <a:pPr marL="0" indent="0" algn="just" rtl="1">
              <a:buNone/>
            </a:pPr>
            <a:r>
              <a:rPr lang="fa-IR" sz="2000" dirty="0">
                <a:cs typeface="B Nazanin" panose="00000400000000000000" pitchFamily="2" charset="-78"/>
              </a:rPr>
              <a:t>3- متناسب سازی خدمات ادغام یافته با یکدیگر </a:t>
            </a:r>
          </a:p>
          <a:p>
            <a:pPr marL="0" indent="0" algn="just" rtl="1">
              <a:buNone/>
            </a:pPr>
            <a:r>
              <a:rPr lang="fa-IR" sz="2000" dirty="0">
                <a:cs typeface="B Nazanin" panose="00000400000000000000" pitchFamily="2" charset="-78"/>
              </a:rPr>
              <a:t>4- ارتقای کیفیت خدمات</a:t>
            </a:r>
          </a:p>
          <a:p>
            <a:pPr marL="0" indent="0" algn="just" rtl="1">
              <a:buNone/>
            </a:pPr>
            <a:r>
              <a:rPr lang="fa-IR" sz="2000" dirty="0">
                <a:cs typeface="B Nazanin" panose="00000400000000000000" pitchFamily="2" charset="-78"/>
              </a:rPr>
              <a:t>5- بهبود شاخص های گروه هدف سالمندان</a:t>
            </a:r>
          </a:p>
          <a:p>
            <a:pPr marL="0" indent="0" algn="just" rtl="1">
              <a:buNone/>
            </a:pPr>
            <a:endParaRPr lang="fa-IR" sz="20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sz="20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fa-IR" sz="20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55312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8FB76-E29A-4C4E-B392-A06B015CE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dirty="0">
                <a:solidFill>
                  <a:srgbClr val="003296"/>
                </a:solidFill>
                <a:cs typeface="B Titr" panose="00000700000000000000" pitchFamily="2" charset="-78"/>
              </a:rPr>
              <a:t>اهداف برنامه سلامت سالمندان </a:t>
            </a:r>
            <a:endParaRPr lang="en-US" dirty="0">
              <a:solidFill>
                <a:srgbClr val="003296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46414-7C22-4CCE-A61D-1D870B7D7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016" y="891998"/>
            <a:ext cx="7024434" cy="4251505"/>
          </a:xfrm>
        </p:spPr>
        <p:txBody>
          <a:bodyPr>
            <a:normAutofit/>
          </a:bodyPr>
          <a:lstStyle/>
          <a:p>
            <a:pPr marL="0" indent="0" algn="r" rtl="1" hangingPunct="0">
              <a:buNone/>
            </a:pPr>
            <a:r>
              <a:rPr lang="fa-IR" b="1" dirty="0">
                <a:solidFill>
                  <a:srgbClr val="D60093"/>
                </a:solidFill>
                <a:cs typeface="B Nazanin" panose="00000400000000000000" pitchFamily="2" charset="-78"/>
              </a:rPr>
              <a:t>اهداف کلی :</a:t>
            </a:r>
            <a:endParaRPr lang="en-US" b="1" dirty="0">
              <a:solidFill>
                <a:srgbClr val="D60093"/>
              </a:solidFill>
              <a:cs typeface="B Nazanin" panose="00000400000000000000" pitchFamily="2" charset="-78"/>
            </a:endParaRPr>
          </a:p>
          <a:p>
            <a:pPr marL="0" indent="0" algn="r" rtl="1" hangingPunct="0">
              <a:buNone/>
            </a:pPr>
            <a:r>
              <a:rPr lang="fa-IR" sz="2000" dirty="0">
                <a:cs typeface="B Nazanin" panose="00000400000000000000" pitchFamily="2" charset="-78"/>
              </a:rPr>
              <a:t>1) کاهش عوامل خطر و بار بیماری ها</a:t>
            </a:r>
          </a:p>
          <a:p>
            <a:pPr marL="0" indent="0" algn="r" rtl="1" hangingPunct="0">
              <a:buNone/>
            </a:pPr>
            <a:r>
              <a:rPr lang="fa-IR" sz="2000" dirty="0">
                <a:cs typeface="B Nazanin" panose="00000400000000000000" pitchFamily="2" charset="-78"/>
              </a:rPr>
              <a:t>2) ارتقای سلامت همه‌جانبه در ابعاد جسمی- روانی و اجتماعی</a:t>
            </a:r>
          </a:p>
          <a:p>
            <a:pPr marL="0" indent="0" algn="r" rtl="1" hangingPunct="0">
              <a:buNone/>
            </a:pPr>
            <a:endParaRPr lang="en-US" sz="1600" b="1" dirty="0">
              <a:cs typeface="B Nazanin" panose="00000400000000000000" pitchFamily="2" charset="-78"/>
            </a:endParaRPr>
          </a:p>
          <a:p>
            <a:pPr marL="0" lvl="0" indent="0" algn="r" rtl="1" hangingPunct="0">
              <a:buNone/>
            </a:pPr>
            <a:r>
              <a:rPr lang="fa-IR" b="1" dirty="0">
                <a:solidFill>
                  <a:srgbClr val="D60093"/>
                </a:solidFill>
                <a:cs typeface="B Nazanin" panose="00000400000000000000" pitchFamily="2" charset="-78"/>
              </a:rPr>
              <a:t>اهداف کمی :</a:t>
            </a:r>
          </a:p>
          <a:p>
            <a:pPr marL="0" lvl="0" indent="0" algn="r" rtl="1" hangingPunct="0">
              <a:buNone/>
            </a:pPr>
            <a:r>
              <a:rPr lang="fa-IR" sz="2000" dirty="0">
                <a:cs typeface="B Nazanin" panose="00000400000000000000" pitchFamily="2" charset="-78"/>
              </a:rPr>
              <a:t>1) افزایش پوشش مراقبت کامل سالمندان به میزان 20 % ، در شهرستان های با پوشش بالاتر از 15% در سال 1399</a:t>
            </a:r>
          </a:p>
          <a:p>
            <a:pPr marL="0" lvl="0" indent="0" algn="r" rtl="1" hangingPunct="0">
              <a:buNone/>
            </a:pPr>
            <a:r>
              <a:rPr lang="fa-IR" sz="2000" dirty="0">
                <a:cs typeface="B Nazanin" panose="00000400000000000000" pitchFamily="2" charset="-78"/>
              </a:rPr>
              <a:t>2) افزایش پوشش مراقبت کامل سالمندان به میزان  10 % ، در شهرستان های با پوشش کمتر از 15% در سال 1399</a:t>
            </a:r>
          </a:p>
          <a:p>
            <a:pPr marL="0" lvl="0" indent="0" algn="r" rtl="1" hangingPunct="0">
              <a:buNone/>
              <a:tabLst>
                <a:tab pos="8787765" algn="l"/>
                <a:tab pos="9540875" algn="r"/>
              </a:tabLst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3) </a:t>
            </a:r>
            <a:r>
              <a:rPr lang="ar-SA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پوشش شناسایی و طبقه بندی خطر پذیری سلامت سالمندان به میزان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100</a:t>
            </a:r>
            <a:r>
              <a:rPr lang="ar-SA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% </a:t>
            </a:r>
            <a:endParaRPr lang="fa-IR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lvl="0" indent="0" algn="r" rtl="1" hangingPunct="0">
              <a:buNone/>
              <a:tabLst>
                <a:tab pos="8787765" algn="l"/>
                <a:tab pos="9540875" algn="r"/>
              </a:tabLst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4) </a:t>
            </a:r>
            <a:r>
              <a:rPr lang="ar-SA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پوشش واکسیناسیون بالای 70 درصد سالمندان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3291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54375" y="892045"/>
            <a:ext cx="8093366" cy="763525"/>
          </a:xfrm>
        </p:spPr>
        <p:txBody>
          <a:bodyPr>
            <a:noAutofit/>
          </a:bodyPr>
          <a:lstStyle/>
          <a:p>
            <a:pPr algn="ctr" rtl="1"/>
            <a:r>
              <a:rPr lang="fa-IR" b="1" dirty="0">
                <a:cs typeface="B Nazanin" panose="00000400000000000000" pitchFamily="2" charset="-78"/>
              </a:rPr>
              <a:t>اطلاعات جمعیتی و وضعیت موجود</a:t>
            </a:r>
          </a:p>
        </p:txBody>
      </p:sp>
    </p:spTree>
    <p:extLst>
      <p:ext uri="{BB962C8B-B14F-4D97-AF65-F5344CB8AC3E}">
        <p14:creationId xmlns:p14="http://schemas.microsoft.com/office/powerpoint/2010/main" val="603021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0" y="139483"/>
            <a:ext cx="5846596" cy="610820"/>
          </a:xfrm>
        </p:spPr>
        <p:txBody>
          <a:bodyPr>
            <a:normAutofit/>
          </a:bodyPr>
          <a:lstStyle/>
          <a:p>
            <a:pPr algn="ctr" rtl="1"/>
            <a:r>
              <a:rPr lang="fa-IR" sz="2800" dirty="0">
                <a:cs typeface="B Titr" panose="00000700000000000000" pitchFamily="2" charset="-78"/>
              </a:rPr>
              <a:t>تفاوت درصد سالمندی و سهم سالمندی</a:t>
            </a:r>
            <a:endParaRPr lang="fa-IR" sz="20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39290"/>
            <a:ext cx="9144001" cy="440421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dirty="0">
                <a:cs typeface="B Nazanin" panose="00000400000000000000" pitchFamily="2" charset="-78"/>
              </a:rPr>
              <a:t>وقتی صحبت از سهم می کنیم، </a:t>
            </a:r>
            <a:r>
              <a:rPr lang="fa-IR" sz="2400" u="sng" dirty="0">
                <a:cs typeface="B Nazanin" panose="00000400000000000000" pitchFamily="2" charset="-78"/>
              </a:rPr>
              <a:t>صورت جزیی از مخرج </a:t>
            </a:r>
            <a:r>
              <a:rPr lang="fa-IR" sz="2400" dirty="0">
                <a:cs typeface="B Nazanin" panose="00000400000000000000" pitchFamily="2" charset="-78"/>
              </a:rPr>
              <a:t>است : </a:t>
            </a: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سهم سالمندی : تعداد </a:t>
            </a:r>
            <a:r>
              <a:rPr lang="fa-IR" sz="2400" dirty="0">
                <a:solidFill>
                  <a:srgbClr val="FF0000"/>
                </a:solidFill>
                <a:cs typeface="B Nazanin" panose="00000400000000000000" pitchFamily="2" charset="-78"/>
              </a:rPr>
              <a:t>سالمندان</a:t>
            </a: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cs typeface="B Nazanin" panose="00000400000000000000" pitchFamily="2" charset="-78"/>
              </a:rPr>
              <a:t>مرکز  </a:t>
            </a:r>
            <a:r>
              <a:rPr lang="fa-IR" sz="2400" dirty="0">
                <a:cs typeface="B Nazanin" panose="00000400000000000000" pitchFamily="2" charset="-78"/>
              </a:rPr>
              <a:t>..... به تعداد کل </a:t>
            </a:r>
            <a:r>
              <a:rPr lang="fa-IR" sz="2400" dirty="0">
                <a:solidFill>
                  <a:srgbClr val="FF0000"/>
                </a:solidFill>
                <a:cs typeface="B Nazanin" panose="00000400000000000000" pitchFamily="2" charset="-78"/>
              </a:rPr>
              <a:t>سالمندان</a:t>
            </a: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cs typeface="B Nazanin" panose="00000400000000000000" pitchFamily="2" charset="-78"/>
              </a:rPr>
              <a:t>شهرستان 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/>
            <a:r>
              <a:rPr lang="fa-IR" sz="2400" dirty="0" smtClean="0">
                <a:cs typeface="B Nazanin" panose="00000400000000000000" pitchFamily="2" charset="-78"/>
              </a:rPr>
              <a:t>سهم سالمندی : تعداد سالمندان خانه بهداشت .... به تعداد کل سالمندان مرکز</a:t>
            </a:r>
          </a:p>
          <a:p>
            <a:pPr algn="r" rtl="1"/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fa-IR" sz="2400" dirty="0">
                <a:cs typeface="B Nazanin" panose="00000400000000000000" pitchFamily="2" charset="-78"/>
              </a:rPr>
              <a:t>مقایسه بین دو جمعیت </a:t>
            </a:r>
            <a:r>
              <a:rPr lang="fa-IR" sz="2400" dirty="0">
                <a:solidFill>
                  <a:srgbClr val="FF0000"/>
                </a:solidFill>
                <a:cs typeface="B Nazanin" panose="00000400000000000000" pitchFamily="2" charset="-78"/>
              </a:rPr>
              <a:t>در دو سطح </a:t>
            </a:r>
            <a:r>
              <a:rPr lang="fa-IR" sz="2400" dirty="0">
                <a:cs typeface="B Nazanin" panose="00000400000000000000" pitchFamily="2" charset="-78"/>
              </a:rPr>
              <a:t>انجام می گیرد یعنی مرکز </a:t>
            </a:r>
            <a:r>
              <a:rPr lang="en-US" sz="2400" dirty="0">
                <a:cs typeface="B Nazanin" panose="00000400000000000000" pitchFamily="2" charset="-78"/>
              </a:rPr>
              <a:t>X </a:t>
            </a:r>
            <a:r>
              <a:rPr lang="fa-IR" sz="2400" dirty="0">
                <a:cs typeface="B Nazanin" panose="00000400000000000000" pitchFamily="2" charset="-78"/>
              </a:rPr>
              <a:t> با شهرستان </a:t>
            </a:r>
            <a:r>
              <a:rPr lang="fa-IR" sz="2400" dirty="0" smtClean="0">
                <a:cs typeface="B Nazanin" panose="00000400000000000000" pitchFamily="2" charset="-78"/>
              </a:rPr>
              <a:t> یا خانه بهداشت </a:t>
            </a:r>
            <a:r>
              <a:rPr lang="en-US" sz="2400" dirty="0" smtClean="0">
                <a:cs typeface="B Nazanin" panose="00000400000000000000" pitchFamily="2" charset="-78"/>
              </a:rPr>
              <a:t>X</a:t>
            </a:r>
            <a:r>
              <a:rPr lang="fa-IR" sz="2400" dirty="0" smtClean="0">
                <a:cs typeface="B Nazanin" panose="00000400000000000000" pitchFamily="2" charset="-78"/>
              </a:rPr>
              <a:t> با مرکز 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/>
            <a:endParaRPr lang="fa-IR" sz="24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dirty="0">
                <a:cs typeface="B Nazanin" panose="00000400000000000000" pitchFamily="2" charset="-78"/>
              </a:rPr>
              <a:t>اما در محاسبه درصد سالمندی، </a:t>
            </a:r>
            <a:r>
              <a:rPr lang="fa-IR" sz="2400" u="sng" dirty="0">
                <a:cs typeface="B Nazanin" panose="00000400000000000000" pitchFamily="2" charset="-78"/>
              </a:rPr>
              <a:t>صورت و مخرج از یک جنس </a:t>
            </a:r>
            <a:r>
              <a:rPr lang="fa-IR" sz="2400" dirty="0">
                <a:cs typeface="B Nazanin" panose="00000400000000000000" pitchFamily="2" charset="-78"/>
              </a:rPr>
              <a:t>نیستند:</a:t>
            </a: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درصد سالمندی : تعداد </a:t>
            </a:r>
            <a:r>
              <a:rPr lang="fa-IR" sz="2400" dirty="0">
                <a:solidFill>
                  <a:srgbClr val="FF0000"/>
                </a:solidFill>
                <a:cs typeface="B Nazanin" panose="00000400000000000000" pitchFamily="2" charset="-78"/>
              </a:rPr>
              <a:t>سالمندان</a:t>
            </a: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cs typeface="B Nazanin" panose="00000400000000000000" pitchFamily="2" charset="-78"/>
              </a:rPr>
              <a:t>مرکز /خانه بهداشت  </a:t>
            </a:r>
            <a:r>
              <a:rPr lang="en-US" sz="2400" dirty="0">
                <a:cs typeface="B Nazanin" panose="00000400000000000000" pitchFamily="2" charset="-78"/>
              </a:rPr>
              <a:t>X</a:t>
            </a:r>
            <a:r>
              <a:rPr lang="fa-IR" sz="2400" dirty="0">
                <a:cs typeface="B Nazanin" panose="00000400000000000000" pitchFamily="2" charset="-78"/>
              </a:rPr>
              <a:t> به تعداد </a:t>
            </a:r>
            <a:r>
              <a:rPr lang="fa-IR" sz="2400" dirty="0">
                <a:solidFill>
                  <a:srgbClr val="FF0000"/>
                </a:solidFill>
                <a:cs typeface="B Nazanin" panose="00000400000000000000" pitchFamily="2" charset="-78"/>
              </a:rPr>
              <a:t>کل جمعیت </a:t>
            </a:r>
            <a:r>
              <a:rPr lang="fa-IR" sz="2400" dirty="0" smtClean="0">
                <a:cs typeface="B Nazanin" panose="00000400000000000000" pitchFamily="2" charset="-78"/>
              </a:rPr>
              <a:t>مرکز /خانه بهداشت  </a:t>
            </a:r>
            <a:r>
              <a:rPr lang="en-US" sz="2400" dirty="0">
                <a:cs typeface="B Nazanin" panose="00000400000000000000" pitchFamily="2" charset="-78"/>
              </a:rPr>
              <a:t>X</a:t>
            </a: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cs typeface="B Nazanin" panose="00000400000000000000" pitchFamily="2" charset="-78"/>
              </a:rPr>
              <a:t>مقایسه </a:t>
            </a:r>
            <a:r>
              <a:rPr lang="fa-IR" sz="2400" dirty="0">
                <a:cs typeface="B Nazanin" panose="00000400000000000000" pitchFamily="2" charset="-78"/>
              </a:rPr>
              <a:t>بین تعداد سالمندان </a:t>
            </a:r>
            <a:r>
              <a:rPr lang="fa-IR" sz="2400" dirty="0">
                <a:solidFill>
                  <a:srgbClr val="FF0000"/>
                </a:solidFill>
                <a:cs typeface="B Nazanin" panose="00000400000000000000" pitchFamily="2" charset="-78"/>
              </a:rPr>
              <a:t>در یک سطح </a:t>
            </a:r>
            <a:r>
              <a:rPr lang="fa-IR" sz="2400" dirty="0" smtClean="0">
                <a:cs typeface="B Nazanin" panose="00000400000000000000" pitchFamily="2" charset="-78"/>
              </a:rPr>
              <a:t>یعنی مرکز /خانه </a:t>
            </a:r>
            <a:r>
              <a:rPr lang="en-US" sz="2400" dirty="0" smtClean="0">
                <a:cs typeface="B Nazanin" panose="00000400000000000000" pitchFamily="2" charset="-78"/>
              </a:rPr>
              <a:t>X </a:t>
            </a: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fa-IR" sz="2400" dirty="0">
                <a:cs typeface="B Nazanin" panose="00000400000000000000" pitchFamily="2" charset="-78"/>
              </a:rPr>
              <a:t>انجام می شود.</a:t>
            </a:r>
          </a:p>
        </p:txBody>
      </p:sp>
    </p:spTree>
    <p:extLst>
      <p:ext uri="{BB962C8B-B14F-4D97-AF65-F5344CB8AC3E}">
        <p14:creationId xmlns:p14="http://schemas.microsoft.com/office/powerpoint/2010/main" val="247016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1424" y="281175"/>
            <a:ext cx="6719019" cy="572644"/>
          </a:xfrm>
          <a:noFill/>
        </p:spPr>
        <p:txBody>
          <a:bodyPr>
            <a:noAutofit/>
          </a:bodyPr>
          <a:lstStyle/>
          <a:p>
            <a:pPr algn="ctr" rtl="1"/>
            <a:r>
              <a:rPr lang="fa-IR" sz="2000" b="1" dirty="0">
                <a:solidFill>
                  <a:srgbClr val="003296"/>
                </a:solidFill>
                <a:cs typeface="B Titr" panose="00000700000000000000" pitchFamily="2" charset="-78"/>
              </a:rPr>
              <a:t>سهم گروه های سنی کشور و دانشگاه اصفهان</a:t>
            </a:r>
            <a:br>
              <a:rPr lang="fa-IR" sz="2000" b="1" dirty="0">
                <a:solidFill>
                  <a:srgbClr val="003296"/>
                </a:solidFill>
                <a:cs typeface="B Titr" panose="00000700000000000000" pitchFamily="2" charset="-78"/>
              </a:rPr>
            </a:br>
            <a:r>
              <a:rPr lang="fa-IR" sz="2000" b="1" dirty="0">
                <a:solidFill>
                  <a:srgbClr val="003296"/>
                </a:solidFill>
                <a:cs typeface="B Titr" panose="00000700000000000000" pitchFamily="2" charset="-78"/>
              </a:rPr>
              <a:t> گزارش گوشی پزشکی سامانه سیب معاون بهداشتی  1400/8/1 </a:t>
            </a:r>
            <a:endParaRPr lang="en-US" sz="2000" b="1" dirty="0">
              <a:solidFill>
                <a:srgbClr val="003296"/>
              </a:solidFill>
              <a:cs typeface="B Titr" panose="00000700000000000000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1788694"/>
              </p:ext>
            </p:extLst>
          </p:nvPr>
        </p:nvGraphicFramePr>
        <p:xfrm>
          <a:off x="2586835" y="1044574"/>
          <a:ext cx="6413609" cy="3970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5035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7287908"/>
              </p:ext>
            </p:extLst>
          </p:nvPr>
        </p:nvGraphicFramePr>
        <p:xfrm>
          <a:off x="2281238" y="1044575"/>
          <a:ext cx="6108700" cy="366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2084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49263" y="1044575"/>
          <a:ext cx="8245475" cy="3817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5221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49263" y="1044575"/>
          <a:ext cx="8245475" cy="3817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1541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0" y="139483"/>
            <a:ext cx="5846596" cy="610820"/>
          </a:xfrm>
        </p:spPr>
        <p:txBody>
          <a:bodyPr>
            <a:normAutofit/>
          </a:bodyPr>
          <a:lstStyle/>
          <a:p>
            <a:pPr algn="ctr" rtl="1"/>
            <a:r>
              <a:rPr lang="fa-IR" sz="3100" dirty="0">
                <a:cs typeface="B Titr" panose="00000700000000000000" pitchFamily="2" charset="-78"/>
              </a:rPr>
              <a:t>وضعیت شهرستانها بر اساس سهم سالمندی </a:t>
            </a:r>
            <a:endParaRPr lang="fa-IR" sz="24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739290"/>
            <a:ext cx="9000445" cy="3359510"/>
          </a:xfrm>
        </p:spPr>
        <p:txBody>
          <a:bodyPr>
            <a:normAutofit/>
          </a:bodyPr>
          <a:lstStyle/>
          <a:p>
            <a:pPr algn="r" rtl="1">
              <a:lnSpc>
                <a:spcPct val="170000"/>
              </a:lnSpc>
            </a:pPr>
            <a:endParaRPr lang="fa-IR" sz="24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2651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0" y="139483"/>
            <a:ext cx="5846596" cy="610820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sz="3100" dirty="0">
                <a:cs typeface="B Titr" panose="00000700000000000000" pitchFamily="2" charset="-78"/>
              </a:rPr>
              <a:t>وضعیت شهرستانها بر اساس درصد سالمندی </a:t>
            </a:r>
            <a:endParaRPr lang="fa-IR" sz="24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39290"/>
            <a:ext cx="9144001" cy="4404210"/>
          </a:xfrm>
        </p:spPr>
        <p:txBody>
          <a:bodyPr>
            <a:normAutofit/>
          </a:bodyPr>
          <a:lstStyle/>
          <a:p>
            <a:pPr algn="r" rtl="1"/>
            <a:r>
              <a:rPr lang="fa-IR" sz="2400" dirty="0" smtClean="0">
                <a:cs typeface="B Nazanin" panose="00000400000000000000" pitchFamily="2" charset="-78"/>
              </a:rPr>
              <a:t>از 5 مرکز تحت پوشش شبکه بهداشت مرکز خدما ت جامع سلامت خم پیچ  و ویست بالاتر از درصد سالمندی شهرستان قرار دارند و مرکز جواهری و منتظری به ترتیب کمترین درصد سالمندی را دارند . خانه بهداشت منتظری کمترین درصد و خانه بهداشت رحمت آباد بالاترین درصد را دارد .</a:t>
            </a:r>
            <a:endParaRPr lang="fa-IR" sz="24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3434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433880"/>
            <a:ext cx="8246070" cy="4428444"/>
          </a:xfrm>
        </p:spPr>
        <p:txBody>
          <a:bodyPr>
            <a:normAutofit/>
          </a:bodyPr>
          <a:lstStyle/>
          <a:p>
            <a:pPr marL="0" lvl="0" indent="0" algn="ctr" rtl="1">
              <a:buNone/>
            </a:pPr>
            <a:endParaRPr lang="en-US" sz="1050" b="1" dirty="0">
              <a:cs typeface="B Titr" panose="00000700000000000000" pitchFamily="2" charset="-78"/>
            </a:endParaRPr>
          </a:p>
          <a:p>
            <a:pPr marL="0" lvl="0" indent="0" algn="ctr" rtl="1">
              <a:buNone/>
            </a:pPr>
            <a:r>
              <a:rPr lang="fa-IR" b="1" dirty="0">
                <a:cs typeface="B Titr" panose="00000700000000000000" pitchFamily="2" charset="-78"/>
              </a:rPr>
              <a:t>وبینار گزارش گیری و تحلیل شاخص های برنامه سلامت سالمندان</a:t>
            </a:r>
          </a:p>
          <a:p>
            <a:pPr marL="0" lvl="0" indent="0" algn="ctr" rtl="1">
              <a:lnSpc>
                <a:spcPct val="150000"/>
              </a:lnSpc>
              <a:buNone/>
            </a:pPr>
            <a:endParaRPr lang="fa-IR" sz="1600" b="1" dirty="0">
              <a:cs typeface="B Nazanin" pitchFamily="2" charset="-78"/>
            </a:endParaRPr>
          </a:p>
          <a:p>
            <a:pPr marL="0" lvl="0" indent="0" algn="ctr" rtl="1">
              <a:lnSpc>
                <a:spcPct val="150000"/>
              </a:lnSpc>
              <a:buNone/>
            </a:pPr>
            <a:r>
              <a:rPr lang="fa-IR" sz="1800" b="1" dirty="0">
                <a:cs typeface="B Titr" panose="00000700000000000000" pitchFamily="2" charset="-78"/>
              </a:rPr>
              <a:t>معاونت بهداشتی دانشگاه علوم پزشکی اصفهان </a:t>
            </a:r>
          </a:p>
          <a:p>
            <a:pPr marL="0" lvl="0" indent="0" algn="ctr" rtl="1">
              <a:lnSpc>
                <a:spcPct val="150000"/>
              </a:lnSpc>
              <a:buNone/>
            </a:pPr>
            <a:r>
              <a:rPr lang="fa-IR" sz="1600" b="1" dirty="0">
                <a:cs typeface="B Titr" panose="00000700000000000000" pitchFamily="2" charset="-78"/>
              </a:rPr>
              <a:t>گروه سلامت جمعیت و خانواده </a:t>
            </a:r>
          </a:p>
          <a:p>
            <a:pPr marL="0" lvl="0" indent="0" algn="ctr" rtl="1">
              <a:lnSpc>
                <a:spcPct val="150000"/>
              </a:lnSpc>
              <a:buNone/>
            </a:pPr>
            <a:r>
              <a:rPr lang="fa-IR" sz="1200" b="1" dirty="0" smtClean="0">
                <a:cs typeface="B Titr" panose="00000700000000000000" pitchFamily="2" charset="-78"/>
              </a:rPr>
              <a:t>گروه سلامت سالمندان</a:t>
            </a:r>
            <a:endParaRPr lang="fa-IR" sz="1200" b="1" dirty="0">
              <a:cs typeface="B Titr" panose="00000700000000000000" pitchFamily="2" charset="-78"/>
            </a:endParaRPr>
          </a:p>
          <a:p>
            <a:pPr marL="0" lvl="0" indent="0" algn="ctr" rtl="1">
              <a:buNone/>
            </a:pPr>
            <a:endParaRPr lang="fa-IR" sz="1600" b="1" dirty="0">
              <a:cs typeface="B Titr" panose="00000700000000000000" pitchFamily="2" charset="-78"/>
            </a:endParaRPr>
          </a:p>
          <a:p>
            <a:pPr marL="0" indent="0" algn="ctr" rtl="1">
              <a:buNone/>
            </a:pPr>
            <a:r>
              <a:rPr lang="fa-IR" sz="1800" b="1" dirty="0" smtClean="0">
                <a:cs typeface="B Titr" panose="00000700000000000000" pitchFamily="2" charset="-78"/>
              </a:rPr>
              <a:t>1401/3/23</a:t>
            </a:r>
            <a:endParaRPr lang="fa-IR" sz="2400" dirty="0"/>
          </a:p>
        </p:txBody>
      </p:sp>
      <p:pic>
        <p:nvPicPr>
          <p:cNvPr id="4" name="Picture 4" descr="F:\trustees\overal\arm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1" y="2724454"/>
            <a:ext cx="816246" cy="81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3"/>
          <p:cNvSpPr txBox="1">
            <a:spLocks/>
          </p:cNvSpPr>
          <p:nvPr/>
        </p:nvSpPr>
        <p:spPr bwMode="auto">
          <a:xfrm>
            <a:off x="-118285" y="3623601"/>
            <a:ext cx="1444034" cy="40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fa-IR" altLang="en-US" sz="900" b="1" dirty="0">
                <a:cs typeface="B Mitra" pitchFamily="2" charset="-78"/>
              </a:rPr>
              <a:t>گروه سلامت خانواده و جمعیت </a:t>
            </a:r>
            <a:br>
              <a:rPr lang="fa-IR" altLang="en-US" sz="900" b="1" dirty="0">
                <a:cs typeface="B Mitra" pitchFamily="2" charset="-78"/>
              </a:rPr>
            </a:br>
            <a:r>
              <a:rPr lang="fa-IR" altLang="en-US" sz="900" b="1" dirty="0">
                <a:cs typeface="B Mitra" pitchFamily="2" charset="-78"/>
              </a:rPr>
              <a:t>معاونت بهداشتی استان اصفهان </a:t>
            </a:r>
            <a:r>
              <a:rPr lang="en-US" altLang="en-US" sz="900" b="1" dirty="0">
                <a:cs typeface="B Mitra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231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57568" y="637660"/>
            <a:ext cx="7482544" cy="5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B Nazanin" panose="00000400000000000000" pitchFamily="2" charset="-78"/>
              </a:rPr>
              <a:t>سطوح ارائه دهنده خدمات سالمندی</a:t>
            </a:r>
          </a:p>
        </p:txBody>
      </p:sp>
    </p:spTree>
    <p:extLst>
      <p:ext uri="{BB962C8B-B14F-4D97-AF65-F5344CB8AC3E}">
        <p14:creationId xmlns:p14="http://schemas.microsoft.com/office/powerpoint/2010/main" val="1854043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800" dirty="0">
                <a:solidFill>
                  <a:srgbClr val="003296"/>
                </a:solidFill>
                <a:cs typeface="B Titr" panose="00000700000000000000" pitchFamily="2" charset="-78"/>
              </a:rPr>
              <a:t>سطوح ارائه دهنده خدمت در برنامه سلامت سالمندان</a:t>
            </a:r>
            <a:endParaRPr lang="fa-IR" dirty="0">
              <a:solidFill>
                <a:srgbClr val="003296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3619"/>
            <a:ext cx="8229600" cy="3211004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1- بهورز / مراقب سلامت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2- مراقب سلامت ماما/ ماما 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3- پزشک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4- کارشناس سلامت روان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5- کارشناس تغذیه</a:t>
            </a:r>
          </a:p>
        </p:txBody>
      </p:sp>
    </p:spTree>
    <p:extLst>
      <p:ext uri="{BB962C8B-B14F-4D97-AF65-F5344CB8AC3E}">
        <p14:creationId xmlns:p14="http://schemas.microsoft.com/office/powerpoint/2010/main" val="3171334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54375" y="586607"/>
            <a:ext cx="8093366" cy="763525"/>
          </a:xfrm>
        </p:spPr>
        <p:txBody>
          <a:bodyPr>
            <a:noAutofit/>
          </a:bodyPr>
          <a:lstStyle/>
          <a:p>
            <a:pPr algn="ctr" rtl="1"/>
            <a:r>
              <a:rPr lang="fa-IR" b="1" dirty="0">
                <a:cs typeface="B Nazanin" panose="00000400000000000000" pitchFamily="2" charset="-78"/>
              </a:rPr>
              <a:t>مراقبت های ادغام یافته و جامع سالمندان</a:t>
            </a:r>
          </a:p>
        </p:txBody>
      </p:sp>
    </p:spTree>
    <p:extLst>
      <p:ext uri="{BB962C8B-B14F-4D97-AF65-F5344CB8AC3E}">
        <p14:creationId xmlns:p14="http://schemas.microsoft.com/office/powerpoint/2010/main" val="1889530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8964" y="128470"/>
            <a:ext cx="8515655" cy="4781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 rtl="1">
              <a:buNone/>
              <a:defRPr/>
            </a:pPr>
            <a:r>
              <a:rPr lang="fa-IR" sz="2000" b="1" dirty="0">
                <a:solidFill>
                  <a:srgbClr val="003296"/>
                </a:solidFill>
                <a:cs typeface="B Lotus" pitchFamily="2" charset="-78"/>
              </a:rPr>
              <a:t> </a:t>
            </a:r>
            <a:r>
              <a:rPr lang="fa-IR" sz="2000" b="1" dirty="0">
                <a:solidFill>
                  <a:srgbClr val="003296"/>
                </a:solidFill>
                <a:cs typeface="B Titr" panose="00000700000000000000" pitchFamily="2" charset="-78"/>
              </a:rPr>
              <a:t>مراقبت های ادغام یافته سلامت سالمندان غیر پزشک: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پیشگیری از سکته های قلبی و مغزی از طریق خطر سنجی و مراقبت ادغام یافته دیابت، فشارخون بالا و اختلالات چربی خون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اختلالات تغذیه ای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سقوط و عدم تعادل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افسردگی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تشخیص زود هنگام و غربالگری سرطان برست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تشخیص زود هنگام و غربالگری سرطان کولورکتال</a:t>
            </a:r>
          </a:p>
          <a:p>
            <a:pPr marL="331470" indent="-285750" algn="r" rtl="1">
              <a:defRPr/>
            </a:pPr>
            <a:r>
              <a:rPr lang="fa-IR" sz="1800" b="1" dirty="0">
                <a:solidFill>
                  <a:srgbClr val="00B050"/>
                </a:solidFill>
                <a:cs typeface="B Nazanin" panose="00000400000000000000" pitchFamily="2" charset="-78"/>
              </a:rPr>
              <a:t>شناسایی و طبقه بندی خطر پذیری سالمندان</a:t>
            </a:r>
            <a:endParaRPr lang="fa-IR" sz="1800" dirty="0">
              <a:cs typeface="B Lotus" pitchFamily="2" charset="-78"/>
            </a:endParaRP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فشار خون ؟؟؟</a:t>
            </a:r>
          </a:p>
          <a:p>
            <a:pPr marL="331470" indent="-285750" algn="r" rtl="1">
              <a:defRPr/>
            </a:pPr>
            <a:r>
              <a:rPr lang="fa-IR" sz="1800" b="1" dirty="0">
                <a:latin typeface="B Titr" panose="00000700000000000000" pitchFamily="2" charset="-78"/>
                <a:cs typeface="B Nazanin" panose="00000400000000000000" pitchFamily="2" charset="-78"/>
              </a:rPr>
              <a:t>واکسیناسیون تاخیری افراد بالای 18 سال - فاقد سابقه ایمن سازی – نوبت اول، دوم و سوم (غیرپزشک)</a:t>
            </a:r>
          </a:p>
          <a:p>
            <a:pPr marL="331470" indent="-285750" algn="r" rtl="1">
              <a:defRPr/>
            </a:pPr>
            <a:r>
              <a:rPr lang="fa-IR" sz="1800" b="1" dirty="0">
                <a:latin typeface="B Titr" panose="00000700000000000000" pitchFamily="2" charset="-78"/>
                <a:cs typeface="B Nazanin" panose="00000400000000000000" pitchFamily="2" charset="-78"/>
              </a:rPr>
              <a:t>ارزیابی آمادگی خانوار در برابر بلایا</a:t>
            </a:r>
          </a:p>
        </p:txBody>
      </p:sp>
    </p:spTree>
    <p:extLst>
      <p:ext uri="{BB962C8B-B14F-4D97-AF65-F5344CB8AC3E}">
        <p14:creationId xmlns:p14="http://schemas.microsoft.com/office/powerpoint/2010/main" val="837594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81176"/>
            <a:ext cx="8964620" cy="462893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 rtl="1">
              <a:buNone/>
              <a:defRPr/>
            </a:pPr>
            <a:r>
              <a:rPr lang="fa-IR" sz="2400" b="1" dirty="0">
                <a:solidFill>
                  <a:srgbClr val="003296"/>
                </a:solidFill>
                <a:cs typeface="B Lotus" pitchFamily="2" charset="-78"/>
              </a:rPr>
              <a:t> </a:t>
            </a:r>
            <a:r>
              <a:rPr lang="fa-IR" sz="2400" b="1" dirty="0">
                <a:solidFill>
                  <a:srgbClr val="003296"/>
                </a:solidFill>
                <a:cs typeface="B Titr" panose="00000700000000000000" pitchFamily="2" charset="-78"/>
              </a:rPr>
              <a:t>مراقبت های ادغام یافته سلامت سالمندان - پزشک:</a:t>
            </a:r>
          </a:p>
          <a:p>
            <a:pPr marL="45720" indent="0" algn="r" rtl="1">
              <a:buNone/>
              <a:defRPr/>
            </a:pPr>
            <a:endParaRPr lang="fa-IR" sz="1800" b="1" dirty="0">
              <a:cs typeface="B Nazanin" panose="00000400000000000000" pitchFamily="2" charset="-78"/>
            </a:endParaRPr>
          </a:p>
          <a:p>
            <a:pPr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ارزیابی و مراقبت فشار خون (فشارخون با مصرف دارو و فشارخون بدون مصرف دارو)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دیابت</a:t>
            </a:r>
            <a:r>
              <a:rPr lang="fa-IR" sz="1800" b="1" dirty="0">
                <a:solidFill>
                  <a:prstClr val="black"/>
                </a:solidFill>
                <a:cs typeface="B Nazanin" panose="00000400000000000000" pitchFamily="2" charset="-78"/>
              </a:rPr>
              <a:t> (دیابت با مصرف دارو و دیابت بدون مصرف دارو)</a:t>
            </a:r>
            <a:endParaRPr lang="fa-IR" sz="1800" b="1" dirty="0">
              <a:cs typeface="B Nazanin" panose="00000400000000000000" pitchFamily="2" charset="-78"/>
            </a:endParaRP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اختلالات تغذیه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افسردگی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سقوط و عدم تعادل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خطر سنجی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تشخیص زودهنگام و غربالگری سرطان روده بزرگ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مراقبت دوره ای پزشک (شرح حال روانپزشکی)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 ویزیت اول پزشک (شرح حال روانپزشکی)</a:t>
            </a:r>
          </a:p>
        </p:txBody>
      </p:sp>
    </p:spTree>
    <p:extLst>
      <p:ext uri="{BB962C8B-B14F-4D97-AF65-F5344CB8AC3E}">
        <p14:creationId xmlns:p14="http://schemas.microsoft.com/office/powerpoint/2010/main" val="881715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07080" y="739290"/>
            <a:ext cx="7329840" cy="763525"/>
          </a:xfrm>
        </p:spPr>
        <p:txBody>
          <a:bodyPr>
            <a:noAutofit/>
          </a:bodyPr>
          <a:lstStyle/>
          <a:p>
            <a:pPr algn="ctr" rtl="1"/>
            <a:r>
              <a:rPr lang="fa-IR" b="1" dirty="0">
                <a:cs typeface="B Nazanin" panose="00000400000000000000" pitchFamily="2" charset="-78"/>
              </a:rPr>
              <a:t>گزارش شاخص های برنامه سلامت سالمندان</a:t>
            </a:r>
            <a:br>
              <a:rPr lang="fa-IR" b="1" dirty="0">
                <a:cs typeface="B Nazanin" panose="00000400000000000000" pitchFamily="2" charset="-78"/>
              </a:rPr>
            </a:br>
            <a:r>
              <a:rPr lang="fa-IR" b="1" dirty="0">
                <a:solidFill>
                  <a:srgbClr val="FF3399"/>
                </a:solidFill>
                <a:cs typeface="B Nazanin" panose="00000400000000000000" pitchFamily="2" charset="-78"/>
              </a:rPr>
              <a:t>بهورز/ مراقب سلامت</a:t>
            </a:r>
            <a:r>
              <a:rPr lang="fa-IR" b="1" dirty="0">
                <a:cs typeface="B Nazanin" panose="00000400000000000000" pitchFamily="2" charset="-78"/>
              </a:rPr>
              <a:t/>
            </a:r>
            <a:br>
              <a:rPr lang="fa-IR" b="1" dirty="0">
                <a:cs typeface="B Nazanin" panose="00000400000000000000" pitchFamily="2" charset="-78"/>
              </a:rPr>
            </a:br>
            <a:endParaRPr lang="fa-IR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28996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544401C-1C21-4E6C-BC6C-51C9BE9E13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078682"/>
              </p:ext>
            </p:extLst>
          </p:nvPr>
        </p:nvGraphicFramePr>
        <p:xfrm>
          <a:off x="-55495" y="0"/>
          <a:ext cx="9199495" cy="5140203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406180">
                  <a:extLst>
                    <a:ext uri="{9D8B030D-6E8A-4147-A177-3AD203B41FA5}">
                      <a16:colId xmlns:a16="http://schemas.microsoft.com/office/drawing/2014/main" val="776810967"/>
                    </a:ext>
                  </a:extLst>
                </a:gridCol>
                <a:gridCol w="1945983">
                  <a:extLst>
                    <a:ext uri="{9D8B030D-6E8A-4147-A177-3AD203B41FA5}">
                      <a16:colId xmlns:a16="http://schemas.microsoft.com/office/drawing/2014/main" val="4171871737"/>
                    </a:ext>
                  </a:extLst>
                </a:gridCol>
                <a:gridCol w="3483636">
                  <a:extLst>
                    <a:ext uri="{9D8B030D-6E8A-4147-A177-3AD203B41FA5}">
                      <a16:colId xmlns:a16="http://schemas.microsoft.com/office/drawing/2014/main" val="683665402"/>
                    </a:ext>
                  </a:extLst>
                </a:gridCol>
                <a:gridCol w="3363696">
                  <a:extLst>
                    <a:ext uri="{9D8B030D-6E8A-4147-A177-3AD203B41FA5}">
                      <a16:colId xmlns:a16="http://schemas.microsoft.com/office/drawing/2014/main" val="2006802650"/>
                    </a:ext>
                  </a:extLst>
                </a:gridCol>
              </a:tblGrid>
              <a:tr h="63595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effectLst/>
                          <a:cs typeface="B Titr" panose="00000700000000000000" pitchFamily="2" charset="-78"/>
                        </a:rPr>
                        <a:t>ردیف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effectLst/>
                          <a:cs typeface="B Titr" panose="00000700000000000000" pitchFamily="2" charset="-78"/>
                        </a:rPr>
                        <a:t>عنوان شاخص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effectLst/>
                          <a:cs typeface="B Titr" panose="00000700000000000000" pitchFamily="2" charset="-78"/>
                        </a:rPr>
                        <a:t>صورت کسر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effectLst/>
                          <a:cs typeface="B Titr" panose="00000700000000000000" pitchFamily="2" charset="-78"/>
                        </a:rPr>
                        <a:t>مخرج کسر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57755" marR="57755" marT="0" marB="0" anchor="ctr"/>
                </a:tc>
                <a:extLst>
                  <a:ext uri="{0D108BD9-81ED-4DB2-BD59-A6C34878D82A}">
                    <a16:rowId xmlns:a16="http://schemas.microsoft.com/office/drawing/2014/main" val="3284899522"/>
                  </a:ext>
                </a:extLst>
              </a:tr>
              <a:tr h="52204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1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>
                          <a:effectLst/>
                          <a:cs typeface="B Nazanin" panose="00000400000000000000" pitchFamily="2" charset="-78"/>
                        </a:rPr>
                        <a:t>درصد سالمندی جمعیت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>
                          <a:effectLst/>
                          <a:cs typeface="B Nazanin" panose="00000400000000000000" pitchFamily="2" charset="-78"/>
                        </a:rPr>
                        <a:t>تعداد سالمندان بالای 60 سال (گوشی پزشکی)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تعداد  کل جمعیت گروه های سنی (گوشی پزشکی)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extLst>
                  <a:ext uri="{0D108BD9-81ED-4DB2-BD59-A6C34878D82A}">
                    <a16:rowId xmlns:a16="http://schemas.microsoft.com/office/drawing/2014/main" val="866343520"/>
                  </a:ext>
                </a:extLst>
              </a:tr>
              <a:tr h="91114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2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پوشش مراقبت کامل سالمندان 60تا70ساله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تعداد سالمندان 60 تا 70 سال که 6 مراقبت های سالمندی را دریافت کرده اند . (خدمتهای 6423و6570 و 7043 و 7215 </a:t>
                      </a:r>
                      <a:r>
                        <a:rPr lang="en-US" sz="1400" b="0" kern="1200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و 6550</a:t>
                      </a:r>
                      <a:r>
                        <a:rPr lang="en-US" sz="1400" b="0" kern="1200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و 6560</a:t>
                      </a:r>
                      <a:r>
                        <a:rPr lang="en-US" sz="1400" b="0" kern="1200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برای آنها انجام شده است (کد 114215 گزارش های دوره ای سامانه سیب )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>
                          <a:effectLst/>
                          <a:cs typeface="B Nazanin" panose="00000400000000000000" pitchFamily="2" charset="-78"/>
                        </a:rPr>
                        <a:t>تعداد سالمندان 60تا70ساله ثبت نام شده در سامانه سیب(گوشی پزشکی)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extLst>
                  <a:ext uri="{0D108BD9-81ED-4DB2-BD59-A6C34878D82A}">
                    <a16:rowId xmlns:a16="http://schemas.microsoft.com/office/drawing/2014/main" val="4092963122"/>
                  </a:ext>
                </a:extLst>
              </a:tr>
              <a:tr h="926594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3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پوشش مراقبت کامل سالمندان 70سال و بالاتر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تعداد سالمندان 70و بالاتر سال که 5 مراقبت های سالمندی را دریافت کرده اند . </a:t>
                      </a:r>
                      <a:r>
                        <a:rPr lang="fa-IR" sz="1400" b="0" u="sng" kern="1200" dirty="0">
                          <a:effectLst/>
                          <a:cs typeface="B Nazanin" panose="00000400000000000000" pitchFamily="2" charset="-78"/>
                        </a:rPr>
                        <a:t>کد خدمتهای( 6423و6570و7043و6550و6560)را دریافت کرده اند</a:t>
                      </a:r>
                      <a:endParaRPr lang="en-US" sz="1600" b="0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(کد 114215 گزارش های دوره ای سامانه سیب )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>
                          <a:effectLst/>
                          <a:cs typeface="B Nazanin" panose="00000400000000000000" pitchFamily="2" charset="-78"/>
                        </a:rPr>
                        <a:t>تعداد سالمندان 70سال و بالاترثبت نام شده در سامانه سیب(گوشی پزشکی)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extLst>
                  <a:ext uri="{0D108BD9-81ED-4DB2-BD59-A6C34878D82A}">
                    <a16:rowId xmlns:a16="http://schemas.microsoft.com/office/drawing/2014/main" val="2564840757"/>
                  </a:ext>
                </a:extLst>
              </a:tr>
              <a:tr h="110814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4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پوشش حداقل یک خدمت ارزیابی دوره ای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>
                          <a:effectLst/>
                          <a:cs typeface="B Nazanin" panose="00000400000000000000" pitchFamily="2" charset="-78"/>
                        </a:rPr>
                        <a:t>تعداد سالمندانی که  حداقل یک خدمت از 5 خدمت ارزیابی دوره ای را دریافت کرده اند</a:t>
                      </a:r>
                      <a:endParaRPr lang="en-US" sz="1600" b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>
                          <a:effectLst/>
                          <a:cs typeface="B Nazanin" panose="00000400000000000000" pitchFamily="2" charset="-78"/>
                        </a:rPr>
                        <a:t>(کد 114225 در گزارش های دوره ای سامانه سیب )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>
                          <a:effectLst/>
                          <a:cs typeface="B Nazanin" panose="00000400000000000000" pitchFamily="2" charset="-78"/>
                        </a:rPr>
                        <a:t>تعداد سالمندان ثبت نام شده در سامانه سیب(گوشی پزشکی)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extLst>
                  <a:ext uri="{0D108BD9-81ED-4DB2-BD59-A6C34878D82A}">
                    <a16:rowId xmlns:a16="http://schemas.microsoft.com/office/drawing/2014/main" val="4197644987"/>
                  </a:ext>
                </a:extLst>
              </a:tr>
              <a:tr h="91114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>
                          <a:effectLst/>
                          <a:cs typeface="B Nazanin" panose="00000400000000000000" pitchFamily="2" charset="-78"/>
                        </a:rPr>
                        <a:t>5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پوشش سالمندان ارجاع شده به پزشک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تعداد سالمندان ارجاع شده به پزشک  </a:t>
                      </a:r>
                      <a:endParaRPr lang="en-US" sz="1600" b="0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(کد 114219در گزارش های دوره ای سامانه سیب )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تعداد سالمندانی که  حداقل یک خدمت از 5 خدمت ارزیابی دوره ای را دریافت کرده اند</a:t>
                      </a:r>
                      <a:endParaRPr lang="en-US" sz="1600" b="0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(کد 114225 در گزارش های دوره ای سامانه سیب )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extLst>
                  <a:ext uri="{0D108BD9-81ED-4DB2-BD59-A6C34878D82A}">
                    <a16:rowId xmlns:a16="http://schemas.microsoft.com/office/drawing/2014/main" val="2809512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316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DA3449D-F209-4478-AC39-217AAFFD1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126682"/>
              </p:ext>
            </p:extLst>
          </p:nvPr>
        </p:nvGraphicFramePr>
        <p:xfrm>
          <a:off x="-1" y="0"/>
          <a:ext cx="8992212" cy="5154300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507152">
                  <a:extLst>
                    <a:ext uri="{9D8B030D-6E8A-4147-A177-3AD203B41FA5}">
                      <a16:colId xmlns:a16="http://schemas.microsoft.com/office/drawing/2014/main" val="1929592908"/>
                    </a:ext>
                  </a:extLst>
                </a:gridCol>
                <a:gridCol w="1877767">
                  <a:extLst>
                    <a:ext uri="{9D8B030D-6E8A-4147-A177-3AD203B41FA5}">
                      <a16:colId xmlns:a16="http://schemas.microsoft.com/office/drawing/2014/main" val="498639424"/>
                    </a:ext>
                  </a:extLst>
                </a:gridCol>
                <a:gridCol w="3361513">
                  <a:extLst>
                    <a:ext uri="{9D8B030D-6E8A-4147-A177-3AD203B41FA5}">
                      <a16:colId xmlns:a16="http://schemas.microsoft.com/office/drawing/2014/main" val="4260727311"/>
                    </a:ext>
                  </a:extLst>
                </a:gridCol>
                <a:gridCol w="3245780">
                  <a:extLst>
                    <a:ext uri="{9D8B030D-6E8A-4147-A177-3AD203B41FA5}">
                      <a16:colId xmlns:a16="http://schemas.microsoft.com/office/drawing/2014/main" val="620498160"/>
                    </a:ext>
                  </a:extLst>
                </a:gridCol>
              </a:tblGrid>
              <a:tr h="85905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effectLst/>
                          <a:cs typeface="B Titr" panose="00000700000000000000" pitchFamily="2" charset="-78"/>
                        </a:rPr>
                        <a:t>ردیف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effectLst/>
                          <a:cs typeface="B Titr" panose="00000700000000000000" pitchFamily="2" charset="-78"/>
                        </a:rPr>
                        <a:t>عنوان شاخص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effectLst/>
                          <a:cs typeface="B Titr" panose="00000700000000000000" pitchFamily="2" charset="-78"/>
                        </a:rPr>
                        <a:t>صورت کسر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effectLst/>
                          <a:cs typeface="B Titr" panose="00000700000000000000" pitchFamily="2" charset="-78"/>
                        </a:rPr>
                        <a:t>مخرج کسر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57755" marR="57755" marT="0" marB="0" anchor="ctr"/>
                </a:tc>
                <a:extLst>
                  <a:ext uri="{0D108BD9-81ED-4DB2-BD59-A6C34878D82A}">
                    <a16:rowId xmlns:a16="http://schemas.microsoft.com/office/drawing/2014/main" val="2578861731"/>
                  </a:ext>
                </a:extLst>
              </a:tr>
              <a:tr h="85905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پوشش مراقبت سقوط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تعداد سالمندانی که  خدمت  ارزیابی فعالیت بدنی را دریافت کرده اند</a:t>
                      </a:r>
                      <a:endParaRPr lang="en-US" sz="1800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(داشبورد مدیریتی)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تعداد سالمندان ثبت نام شده در سامانه سیب(گوشی پزشکی)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extLst>
                  <a:ext uri="{0D108BD9-81ED-4DB2-BD59-A6C34878D82A}">
                    <a16:rowId xmlns:a16="http://schemas.microsoft.com/office/drawing/2014/main" val="1182991615"/>
                  </a:ext>
                </a:extLst>
              </a:tr>
              <a:tr h="85905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پوشش خدمت افسردگی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>
                          <a:effectLst/>
                          <a:cs typeface="B Nazanin" panose="00000400000000000000" pitchFamily="2" charset="-78"/>
                        </a:rPr>
                        <a:t>تعداد سالمندانی که خدمت افسردگی را دریافت کرده اند</a:t>
                      </a:r>
                      <a:endParaRPr lang="en-US" sz="18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>
                          <a:effectLst/>
                          <a:cs typeface="B Nazanin" panose="00000400000000000000" pitchFamily="2" charset="-78"/>
                        </a:rPr>
                        <a:t>(داشبورد مدیریتی)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تعداد سالمندان ثبت نام شده در سامانه سیب (گوشی پزشکی)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extLst>
                  <a:ext uri="{0D108BD9-81ED-4DB2-BD59-A6C34878D82A}">
                    <a16:rowId xmlns:a16="http://schemas.microsoft.com/office/drawing/2014/main" val="908692448"/>
                  </a:ext>
                </a:extLst>
              </a:tr>
              <a:tr h="85905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>
                          <a:effectLst/>
                          <a:cs typeface="B Nazanin" panose="00000400000000000000" pitchFamily="2" charset="-78"/>
                        </a:rPr>
                        <a:t>پوشش خدمت خطر سنجی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>
                          <a:effectLst/>
                          <a:cs typeface="B Nazanin" panose="00000400000000000000" pitchFamily="2" charset="-78"/>
                        </a:rPr>
                        <a:t>تعداد سالمندانی که خدمت خطر سنجی را دریافت کرده اند</a:t>
                      </a:r>
                      <a:endParaRPr lang="en-US" sz="18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>
                          <a:effectLst/>
                          <a:cs typeface="B Nazanin" panose="00000400000000000000" pitchFamily="2" charset="-78"/>
                        </a:rPr>
                        <a:t>(داشبورد مدیریتی)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تعداد سالمندان ثبت نام شده در سامانه سیب (گوشی پزشکی)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extLst>
                  <a:ext uri="{0D108BD9-81ED-4DB2-BD59-A6C34878D82A}">
                    <a16:rowId xmlns:a16="http://schemas.microsoft.com/office/drawing/2014/main" val="2665146510"/>
                  </a:ext>
                </a:extLst>
              </a:tr>
              <a:tr h="85905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پوشش خدمت غربالگری تغذیه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تعداد سالمندانی که  خدمت غربالگری تغذیه را دریافت کرده اند</a:t>
                      </a:r>
                      <a:endParaRPr lang="en-US" sz="1800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(داشبورد مدیریتی)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تعداد سالمندان ثبت نام شده در سامانه سیب (گوشی پزشکی)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extLst>
                  <a:ext uri="{0D108BD9-81ED-4DB2-BD59-A6C34878D82A}">
                    <a16:rowId xmlns:a16="http://schemas.microsoft.com/office/drawing/2014/main" val="3189256417"/>
                  </a:ext>
                </a:extLst>
              </a:tr>
              <a:tr h="85905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>
                          <a:effectLst/>
                          <a:cs typeface="B Nazanin" panose="00000400000000000000" pitchFamily="2" charset="-78"/>
                        </a:rPr>
                        <a:t>10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>
                          <a:effectLst/>
                          <a:cs typeface="B Nazanin" panose="00000400000000000000" pitchFamily="2" charset="-78"/>
                        </a:rPr>
                        <a:t>پوشش مراقبت شناسایی و طبقه بندی خطر پذیری سالمندان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>
                          <a:effectLst/>
                          <a:cs typeface="B Nazanin" panose="00000400000000000000" pitchFamily="2" charset="-78"/>
                        </a:rPr>
                        <a:t>تعداد سالمندانی که خدمت خطر پذیری را دریافت کرده اند</a:t>
                      </a:r>
                      <a:endParaRPr lang="en-US" sz="18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>
                          <a:effectLst/>
                          <a:cs typeface="B Nazanin" panose="00000400000000000000" pitchFamily="2" charset="-78"/>
                        </a:rPr>
                        <a:t>(داشبورد مدیریتی)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تعداد سالمندان ثبت نام شده در سامانه سیب (گوشی پزشکی)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extLst>
                  <a:ext uri="{0D108BD9-81ED-4DB2-BD59-A6C34878D82A}">
                    <a16:rowId xmlns:a16="http://schemas.microsoft.com/office/drawing/2014/main" val="2201497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7690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0"/>
              </a:spcAft>
            </a:pPr>
            <a:r>
              <a:rPr lang="fa-IR" sz="24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مسیرهای گزارش گیری جمعیت سالمندان از سامانه سیب</a:t>
            </a:r>
            <a:endParaRPr lang="fa-IR" sz="24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4701"/>
            <a:ext cx="9144000" cy="3817624"/>
          </a:xfrm>
        </p:spPr>
        <p:txBody>
          <a:bodyPr>
            <a:normAutofit/>
          </a:bodyPr>
          <a:lstStyle/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گوشی پزشکی (فهرست خدمت گیرندگان)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گزارشهای دوره ای          دفتر سلامت خانواده                اداره سلامت سالمندان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3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سربرگ جمعیت          گزارش جمعیت ثبت نام شده            گزارش جمعیت به تفکیک سن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3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سربرگ جمعیت          گزارش جمعیت ثبت نام شده            گزارش جمعیت به تفکیک گروههای سنی</a:t>
            </a:r>
          </a:p>
        </p:txBody>
      </p:sp>
      <p:sp>
        <p:nvSpPr>
          <p:cNvPr id="4" name="Left Arrow 3"/>
          <p:cNvSpPr/>
          <p:nvPr/>
        </p:nvSpPr>
        <p:spPr>
          <a:xfrm>
            <a:off x="3197655" y="2571750"/>
            <a:ext cx="458115" cy="1527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Left Arrow 4"/>
          <p:cNvSpPr/>
          <p:nvPr/>
        </p:nvSpPr>
        <p:spPr>
          <a:xfrm>
            <a:off x="3197655" y="3182570"/>
            <a:ext cx="458115" cy="1527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Left Arrow 5"/>
          <p:cNvSpPr/>
          <p:nvPr/>
        </p:nvSpPr>
        <p:spPr>
          <a:xfrm>
            <a:off x="6557165" y="2571750"/>
            <a:ext cx="458115" cy="1527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Left Arrow 6"/>
          <p:cNvSpPr/>
          <p:nvPr/>
        </p:nvSpPr>
        <p:spPr>
          <a:xfrm>
            <a:off x="6557165" y="3182570"/>
            <a:ext cx="458115" cy="1527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Left Arrow 7"/>
          <p:cNvSpPr/>
          <p:nvPr/>
        </p:nvSpPr>
        <p:spPr>
          <a:xfrm>
            <a:off x="3503370" y="1960930"/>
            <a:ext cx="458115" cy="1527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Left Arrow 8"/>
          <p:cNvSpPr/>
          <p:nvPr/>
        </p:nvSpPr>
        <p:spPr>
          <a:xfrm>
            <a:off x="6251755" y="1960930"/>
            <a:ext cx="458115" cy="1527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07693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51746"/>
            <a:ext cx="8246070" cy="610821"/>
          </a:xfrm>
        </p:spPr>
        <p:txBody>
          <a:bodyPr>
            <a:normAutofit/>
          </a:bodyPr>
          <a:lstStyle/>
          <a:p>
            <a:pPr algn="ctr" rtl="1"/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گزارش جمعیت سالمند از گوشی پزشکی </a:t>
            </a:r>
            <a:r>
              <a:rPr lang="fa-IR" sz="18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(فهرست خدمت گیرندگان)</a:t>
            </a:r>
            <a:endParaRPr lang="fa-IR" sz="2400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02" t="14003" r="102" b="58123"/>
          <a:stretch/>
        </p:blipFill>
        <p:spPr>
          <a:xfrm>
            <a:off x="0" y="739290"/>
            <a:ext cx="9000445" cy="2031717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1289301" y="891995"/>
            <a:ext cx="686714" cy="45811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2610" r="85106" b="68262"/>
          <a:stretch/>
        </p:blipFill>
        <p:spPr>
          <a:xfrm>
            <a:off x="2586835" y="2877160"/>
            <a:ext cx="2586835" cy="1876090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>
            <a:off x="5106926" y="3335275"/>
            <a:ext cx="686714" cy="45811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9522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54375" y="892045"/>
            <a:ext cx="8093366" cy="763525"/>
          </a:xfrm>
        </p:spPr>
        <p:txBody>
          <a:bodyPr>
            <a:noAutofit/>
          </a:bodyPr>
          <a:lstStyle/>
          <a:p>
            <a:pPr algn="ctr" rtl="1"/>
            <a:r>
              <a:rPr lang="fa-IR" b="1" dirty="0">
                <a:cs typeface="B Nazanin" panose="00000400000000000000" pitchFamily="2" charset="-78"/>
              </a:rPr>
              <a:t>تعاریف و مفاهیم</a:t>
            </a:r>
          </a:p>
        </p:txBody>
      </p:sp>
    </p:spTree>
    <p:extLst>
      <p:ext uri="{BB962C8B-B14F-4D97-AF65-F5344CB8AC3E}">
        <p14:creationId xmlns:p14="http://schemas.microsoft.com/office/powerpoint/2010/main" val="2129856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61" t="12002" b="24003"/>
          <a:stretch/>
        </p:blipFill>
        <p:spPr>
          <a:xfrm>
            <a:off x="316080" y="1502815"/>
            <a:ext cx="8829750" cy="370441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8965" y="433880"/>
            <a:ext cx="8246070" cy="610821"/>
          </a:xfrm>
        </p:spPr>
        <p:txBody>
          <a:bodyPr>
            <a:noAutofit/>
          </a:bodyPr>
          <a:lstStyle/>
          <a:p>
            <a:pPr algn="r" rtl="1"/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گزارش جمعیت سالمند از :</a:t>
            </a: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/>
            </a:r>
            <a:b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</a:b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سربرگ جمعیت - گزارش جمعیت ثبت نام شده -گزارش جمعیت به تفکیک سن</a:t>
            </a:r>
            <a:endParaRPr lang="fa-IR" sz="2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4862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rtl="1"/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گزارش جمعیت سالمند از :</a:t>
            </a:r>
            <a:b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</a:b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سربرگ جمعیت - گزارش جمعیت ثبت نام شده -گزارش جمعیت به تفکیک گروه های سنی</a:t>
            </a:r>
            <a:endParaRPr lang="fa-IR" sz="2000" dirty="0">
              <a:cs typeface="B Titr" panose="00000700000000000000" pitchFamily="2" charset="-7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03" t="12001" b="16004"/>
          <a:stretch/>
        </p:blipFill>
        <p:spPr>
          <a:xfrm>
            <a:off x="0" y="1197405"/>
            <a:ext cx="9143999" cy="397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37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61" t="12002" b="52001"/>
          <a:stretch/>
        </p:blipFill>
        <p:spPr>
          <a:xfrm>
            <a:off x="143554" y="2119865"/>
            <a:ext cx="9000445" cy="30541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0741" y="891995"/>
            <a:ext cx="8246070" cy="610821"/>
          </a:xfrm>
        </p:spPr>
        <p:txBody>
          <a:bodyPr>
            <a:noAutofit/>
          </a:bodyPr>
          <a:lstStyle/>
          <a:p>
            <a:pPr algn="r" rtl="1"/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گزارش جمعیت سالمند از :</a:t>
            </a:r>
            <a:b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</a:b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گزارشهای دوره ای - دفتر سلامت خانواده و جمعیت - اداره سلامت سالمندان</a:t>
            </a:r>
          </a:p>
        </p:txBody>
      </p:sp>
    </p:spTree>
    <p:extLst>
      <p:ext uri="{BB962C8B-B14F-4D97-AF65-F5344CB8AC3E}">
        <p14:creationId xmlns:p14="http://schemas.microsoft.com/office/powerpoint/2010/main" val="3087333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61" y="-1"/>
            <a:ext cx="8995939" cy="5143501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>
            <a:off x="1289301" y="128470"/>
            <a:ext cx="686714" cy="45811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859467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0"/>
              </a:spcAft>
            </a:pPr>
            <a:r>
              <a:rPr lang="fa-IR" sz="24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گزارش جمعیت از مسیر گوشی پزشکی</a:t>
            </a:r>
            <a:endParaRPr lang="fa-IR" sz="24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8" y="1044701"/>
            <a:ext cx="8551481" cy="3817624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مسیر گوشی پزشکی </a:t>
            </a:r>
            <a:r>
              <a:rPr lang="fa-IR" sz="2400" dirty="0">
                <a:solidFill>
                  <a:srgbClr val="003296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در حال حاضر دقیق ترین 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جمعیت به روز را نشان می دهد و امکان گزارش گیری با فیلتر تاریخ ندارد.</a:t>
            </a:r>
          </a:p>
          <a:p>
            <a:pPr marL="0" indent="0" algn="r" rtl="1">
              <a:buNone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بنابراین حتما در پایان دوره های فصلی، شش ماهه و سالانه، گزارش جمعیت مراکز تحت پوشش را استخراج نمایید.</a:t>
            </a:r>
          </a:p>
          <a:p>
            <a:pPr algn="r" rtl="1"/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31 خرداد</a:t>
            </a:r>
          </a:p>
          <a:p>
            <a:pPr algn="r" rtl="1"/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31 شهریور</a:t>
            </a:r>
          </a:p>
          <a:p>
            <a:pPr algn="r" rtl="1"/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30 آذر</a:t>
            </a:r>
          </a:p>
          <a:p>
            <a:pPr algn="r" rtl="1"/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28 اسفند</a:t>
            </a:r>
          </a:p>
        </p:txBody>
      </p:sp>
    </p:spTree>
    <p:extLst>
      <p:ext uri="{BB962C8B-B14F-4D97-AF65-F5344CB8AC3E}">
        <p14:creationId xmlns:p14="http://schemas.microsoft.com/office/powerpoint/2010/main" val="13881286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0"/>
              </a:spcAft>
            </a:pPr>
            <a:r>
              <a:rPr lang="fa-IR" sz="24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گزارش جمعیت از مسیر گوشی پزشکی</a:t>
            </a:r>
            <a:endParaRPr lang="fa-IR" sz="24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150" y="1044701"/>
            <a:ext cx="8856890" cy="3817624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هنگام گزارش گیری به تفکیک سن سالمندان (5 ساله، 10 ساله و ...) ، حتما در فیلتر مربوط به سن، حد پایین و بالا به درستی درج شود.</a:t>
            </a:r>
          </a:p>
          <a:p>
            <a:pPr marL="0" indent="0" algn="r" rtl="1">
              <a:buNone/>
            </a:pPr>
            <a:endParaRPr lang="fa-IR" sz="9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به عنوان مثال در گزارش گیری 10 ساله:</a:t>
            </a:r>
          </a:p>
          <a:p>
            <a:pPr marL="0" indent="0" algn="r" rtl="1">
              <a:buNone/>
            </a:pP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60 در قسمت سن از ..... سال و عدد 70 در قسمت تا ...... درج شود. ازدرج عدد 69 در قسمت تا خودداری شود.</a:t>
            </a:r>
          </a:p>
          <a:p>
            <a:pPr marL="0" indent="0" algn="r" rtl="1">
              <a:buNone/>
            </a:pP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70 در قسمت سن از ..... سال و عدد 80 در قسمت تا ...... درج شود. ازدرج عدد 79 در قسمت تا خودداری شود.</a:t>
            </a:r>
          </a:p>
          <a:p>
            <a:pPr marL="0" indent="0" algn="r" rtl="1">
              <a:buNone/>
            </a:pP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عدد 80 در قسمت سن از ..... سال و نیازی به نوشتن عدد در قسمت تا ...... نمی باشد. </a:t>
            </a:r>
          </a:p>
        </p:txBody>
      </p:sp>
    </p:spTree>
    <p:extLst>
      <p:ext uri="{BB962C8B-B14F-4D97-AF65-F5344CB8AC3E}">
        <p14:creationId xmlns:p14="http://schemas.microsoft.com/office/powerpoint/2010/main" val="3631175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97638"/>
            <a:ext cx="8246070" cy="610821"/>
          </a:xfrm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0"/>
              </a:spcAft>
            </a:pPr>
            <a:r>
              <a:rPr lang="fa-IR" sz="24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مسیرهای گزارش گیری مراقبت های سالمندان از سامانه سیب</a:t>
            </a:r>
            <a:endParaRPr lang="fa-IR" sz="24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08459"/>
            <a:ext cx="9144000" cy="4053866"/>
          </a:xfrm>
        </p:spPr>
        <p:txBody>
          <a:bodyPr>
            <a:normAutofit/>
          </a:bodyPr>
          <a:lstStyle/>
          <a:p>
            <a:pPr marL="457200" indent="-457200" algn="r" rtl="1">
              <a:buFont typeface="+mj-lt"/>
              <a:buAutoNum type="arabicPeriod"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سربرگ شبکه خدمت/ گزارش فعالیت کاربران سامانه/ انتخاب تاریخ و واحد محیطی / درج کد خدمت در باکس خدمت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سربرگ خدمات/  گزارش مراقبت ها/ گزارش تشخیص ها/ انتخاب سن و و احد محیطی/ درج کد مراقبت در باکس مراقبت   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سربرگ گزارشهای دوره ای/ دفتر سلامت خانواده / اداره سلامت سالمندان / گزارش مراقبت کامل و حداقل یک خدمت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داشبورد مدیریتی/ صفحه اول سالمندان (پوشش مراقبت های سالمندی)</a:t>
            </a:r>
            <a:endParaRPr lang="fa-IR" sz="23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78358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16" y="281175"/>
            <a:ext cx="8246070" cy="610821"/>
          </a:xfrm>
        </p:spPr>
        <p:txBody>
          <a:bodyPr>
            <a:normAutofit fontScale="90000"/>
          </a:bodyPr>
          <a:lstStyle/>
          <a:p>
            <a:pPr marL="457200" lvl="0" indent="-457200" algn="ctr" rtl="1">
              <a:spcBef>
                <a:spcPct val="20000"/>
              </a:spcBef>
            </a:pPr>
            <a:r>
              <a:rPr lang="fa-IR" sz="2400" b="1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مسیر 1 :گزارش مراقبت سالمندان : شبکه خدمت/ گزارش فعالیت کاربران سامانه</a:t>
            </a:r>
            <a:endParaRPr lang="fa-IR" b="1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" t="11001" r="1566" b="32204"/>
          <a:stretch/>
        </p:blipFill>
        <p:spPr bwMode="auto">
          <a:xfrm>
            <a:off x="143554" y="1044700"/>
            <a:ext cx="8899795" cy="398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/>
          <p:cNvSpPr/>
          <p:nvPr/>
        </p:nvSpPr>
        <p:spPr>
          <a:xfrm rot="10800000">
            <a:off x="6251755" y="1350110"/>
            <a:ext cx="618886" cy="3240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43659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16" y="281175"/>
            <a:ext cx="8246070" cy="610821"/>
          </a:xfrm>
        </p:spPr>
        <p:txBody>
          <a:bodyPr>
            <a:normAutofit/>
          </a:bodyPr>
          <a:lstStyle/>
          <a:p>
            <a:pPr marL="457200" lvl="0" indent="-457200" algn="ctr" rtl="1">
              <a:spcBef>
                <a:spcPct val="20000"/>
              </a:spcBef>
            </a:pPr>
            <a:r>
              <a:rPr lang="fa-IR" sz="2400" b="1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مسیر 2: سربرگ خدمات/  گزارش مراقبت ها/ گزارش تشخیص ها</a:t>
            </a:r>
            <a:endParaRPr lang="fa-IR" b="1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 t="11479" r="1696" b="16408"/>
          <a:stretch/>
        </p:blipFill>
        <p:spPr bwMode="auto">
          <a:xfrm>
            <a:off x="0" y="891995"/>
            <a:ext cx="9000444" cy="425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/>
          <p:cNvSpPr/>
          <p:nvPr/>
        </p:nvSpPr>
        <p:spPr>
          <a:xfrm rot="10800000">
            <a:off x="3342294" y="1651755"/>
            <a:ext cx="618886" cy="3240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86608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16" y="281175"/>
            <a:ext cx="8246070" cy="610821"/>
          </a:xfrm>
        </p:spPr>
        <p:txBody>
          <a:bodyPr>
            <a:normAutofit fontScale="90000"/>
          </a:bodyPr>
          <a:lstStyle/>
          <a:p>
            <a:pPr marL="457200" lvl="0" indent="-457200" algn="ctr" rtl="1">
              <a:spcBef>
                <a:spcPct val="20000"/>
              </a:spcBef>
            </a:pPr>
            <a:r>
              <a:rPr lang="fa-IR" sz="2400" b="1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مسیر 3 : سربرگ گزارشهای دوره ای/ دفتر سلامت خانواده / اداره سلامت سالمندان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t="11420" r="1511" b="37759"/>
          <a:stretch/>
        </p:blipFill>
        <p:spPr bwMode="auto">
          <a:xfrm>
            <a:off x="-9150" y="1044700"/>
            <a:ext cx="9153150" cy="412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 Arrow 6"/>
          <p:cNvSpPr/>
          <p:nvPr/>
        </p:nvSpPr>
        <p:spPr>
          <a:xfrm rot="10800000">
            <a:off x="1517900" y="2602234"/>
            <a:ext cx="618886" cy="3240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Left Arrow 7"/>
          <p:cNvSpPr/>
          <p:nvPr/>
        </p:nvSpPr>
        <p:spPr>
          <a:xfrm rot="10800000">
            <a:off x="3503066" y="3316684"/>
            <a:ext cx="618886" cy="3240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Left Arrow 8"/>
          <p:cNvSpPr/>
          <p:nvPr/>
        </p:nvSpPr>
        <p:spPr>
          <a:xfrm rot="10800000">
            <a:off x="3503066" y="2877160"/>
            <a:ext cx="618886" cy="3240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85714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5770" y="128470"/>
            <a:ext cx="4130268" cy="572644"/>
          </a:xfrm>
        </p:spPr>
        <p:txBody>
          <a:bodyPr>
            <a:normAutofit/>
          </a:bodyPr>
          <a:lstStyle/>
          <a:p>
            <a:pPr algn="ctr" rtl="1"/>
            <a:r>
              <a:rPr lang="fa-IR" sz="2800" dirty="0">
                <a:cs typeface="B Titr" panose="00000700000000000000" pitchFamily="2" charset="-78"/>
              </a:rPr>
              <a:t>مقدمه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130" y="739290"/>
            <a:ext cx="6566315" cy="4404210"/>
          </a:xfrm>
        </p:spPr>
        <p:txBody>
          <a:bodyPr>
            <a:noAutofit/>
          </a:bodyPr>
          <a:lstStyle/>
          <a:p>
            <a:pPr marL="0" indent="0" algn="just" rtl="1">
              <a:buNone/>
            </a:pPr>
            <a:endParaRPr lang="en-US" sz="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000" dirty="0">
                <a:cs typeface="B Nazanin" panose="00000400000000000000" pitchFamily="2" charset="-78"/>
              </a:rPr>
              <a:t>سازمان، سیستمی از مجموعه‌ای از اجزاء به هم پیوسته است که برای تحقق هدف معینی استقرار می یابد. اجزاء اصلی این سیستم عبارت است از</a:t>
            </a:r>
            <a:r>
              <a:rPr lang="en-US" sz="2000" dirty="0">
                <a:cs typeface="B Nazanin" panose="00000400000000000000" pitchFamily="2" charset="-78"/>
              </a:rPr>
              <a:t>:</a:t>
            </a:r>
          </a:p>
          <a:p>
            <a:pPr marL="0" indent="0" algn="just" rtl="1">
              <a:buNone/>
            </a:pPr>
            <a:endParaRPr lang="en-US" sz="2000" dirty="0">
              <a:cs typeface="B Nazanin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درون داد</a:t>
            </a:r>
            <a:r>
              <a:rPr lang="en-US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        </a:t>
            </a:r>
            <a:r>
              <a:rPr lang="en-US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  </a:t>
            </a:r>
            <a:r>
              <a:rPr lang="en-US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فرآیند    </a:t>
            </a:r>
            <a:r>
              <a:rPr lang="en-US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  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  </a:t>
            </a:r>
            <a:r>
              <a:rPr lang="en-US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    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برون داد</a:t>
            </a:r>
            <a:r>
              <a:rPr lang="en-US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        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 </a:t>
            </a:r>
            <a:r>
              <a:rPr lang="en-US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 </a:t>
            </a:r>
            <a:r>
              <a:rPr lang="en-US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  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پیامد</a:t>
            </a:r>
            <a:endParaRPr lang="en-US" sz="2000" b="1" dirty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marL="0" indent="0" algn="ctr" rtl="1">
              <a:buNone/>
            </a:pPr>
            <a:endParaRPr lang="en-US" sz="2000" b="1" dirty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fa-IR" sz="20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fa-IR" sz="20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>
              <a:cs typeface="B Nazanin" panose="00000400000000000000" pitchFamily="2" charset="-78"/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6862595" y="2113635"/>
            <a:ext cx="458115" cy="1527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3808507" y="2113635"/>
            <a:ext cx="458115" cy="1527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5488244" y="2113635"/>
            <a:ext cx="458115" cy="1527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13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16" y="281175"/>
            <a:ext cx="8246070" cy="610821"/>
          </a:xfrm>
        </p:spPr>
        <p:txBody>
          <a:bodyPr>
            <a:normAutofit/>
          </a:bodyPr>
          <a:lstStyle/>
          <a:p>
            <a:pPr marL="457200" lvl="0" indent="-457200" algn="ctr" rtl="1">
              <a:spcBef>
                <a:spcPct val="20000"/>
              </a:spcBef>
            </a:pPr>
            <a:r>
              <a:rPr lang="fa-IR" sz="2400" b="1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مسیر 4 : داشبورد مدیریتی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94" y="1726758"/>
            <a:ext cx="6566316" cy="337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448962" y="838475"/>
            <a:ext cx="5871728" cy="646327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Phcservice.mui.ac.ir/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dashbord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4603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97638"/>
            <a:ext cx="8246070" cy="610821"/>
          </a:xfrm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0"/>
              </a:spcAft>
            </a:pPr>
            <a:r>
              <a:rPr lang="fa-IR" sz="24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بهترین مسیر گزارش گیری مراقبت های سالمندان به تفکیک</a:t>
            </a:r>
            <a:endParaRPr lang="fa-IR" sz="24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08459"/>
            <a:ext cx="9000445" cy="4053866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داشبورد مدیریتی تعداد صحیح مراقبت های انجام شده سالمندان به تفکیک هر مراقبت را نشان می دهد؛ زیرا برای هر کد ملی، فقط </a:t>
            </a:r>
            <a:r>
              <a:rPr lang="fa-IR" sz="2000" u="sng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یک مراقبت </a:t>
            </a: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دوره گزارش سالانه (آخرین مراقبت انجام شده) را گزارش می دهد. </a:t>
            </a:r>
          </a:p>
          <a:p>
            <a:pPr marL="0" indent="0" algn="r" rtl="1">
              <a:buNone/>
            </a:pPr>
            <a:endParaRPr lang="fa-IR" sz="20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این گزارش ها، موارد انجام تکرار مراقبت برای یک سالمند توسط دو مراقب سلامت، در بازه یک ساله حذف و فقط گزارش آخرین مراقبت در بازه سالانه را گزارش می کند.</a:t>
            </a:r>
          </a:p>
          <a:p>
            <a:pPr marL="0" indent="0" algn="r" rtl="1">
              <a:buNone/>
            </a:pPr>
            <a:endParaRPr lang="fa-IR" sz="20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گزارش گیری از مسیر (سامانه سیب): </a:t>
            </a:r>
            <a:r>
              <a:rPr lang="fa-IR" sz="18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شبکه خدمت/ گزارش فعالیت کاربران سامانه، در صورت تکرار مراقبت برای یک سالمند توسط دو مراقب سلامت در دو تاریخ متفاوت، در ستون تعداد افراد، برای یک نفر دو مراقبت ثبت شده و دچار زیاد شماری می شویم.</a:t>
            </a:r>
          </a:p>
          <a:p>
            <a:pPr marL="0" indent="0" algn="r" rtl="1">
              <a:buNone/>
            </a:pPr>
            <a:endParaRPr lang="fa-IR" sz="20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9587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0"/>
              </a:spcAft>
            </a:pPr>
            <a:r>
              <a:rPr lang="fa-IR" sz="24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درصد سالمندی جمعیت:</a:t>
            </a:r>
            <a:endParaRPr lang="fa-IR" sz="24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1044701"/>
            <a:ext cx="8551481" cy="3817624"/>
          </a:xfrm>
        </p:spPr>
        <p:txBody>
          <a:bodyPr>
            <a:normAutofit/>
          </a:bodyPr>
          <a:lstStyle/>
          <a:p>
            <a:pPr lvl="0" algn="r" rtl="1"/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صورت کسر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تعداد سالمندان بالای 60 سال 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(سامانه سیب - گوشی پزشکی)</a:t>
            </a:r>
          </a:p>
          <a:p>
            <a:pPr lvl="0" algn="r" rtl="1"/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مخرج کسر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تعداد  کل جمعیت 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(سامانه سیب - گوشی پزشکی)</a:t>
            </a:r>
          </a:p>
          <a:p>
            <a:pPr lvl="0" algn="r" rtl="1"/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ضریب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100 %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851591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fa-IR" sz="2400" dirty="0">
                <a:solidFill>
                  <a:srgbClr val="003296"/>
                </a:solidFill>
                <a:effectLst/>
                <a:latin typeface="Calibri" panose="020F0502020204030204" pitchFamily="34" charset="0"/>
                <a:cs typeface="B Titr" panose="00000700000000000000" pitchFamily="2" charset="-78"/>
              </a:rPr>
              <a:t>پوشش مراقبت سالمندان به تفکیک </a:t>
            </a:r>
            <a:endParaRPr lang="fa-IR" sz="24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1044701"/>
            <a:ext cx="8856890" cy="3817624"/>
          </a:xfrm>
        </p:spPr>
        <p:txBody>
          <a:bodyPr/>
          <a:lstStyle/>
          <a:p>
            <a:pPr algn="r" rtl="1"/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صورت کسر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تعداد سالمندانی که مراقبت تغذیه/ فشارخون/ سقوط/ افسردگی/ خطرسنجی/ غربالگری کولورکتال/ غربالگری برست را دریافت نموده اند. (داشبورد مدیریتی)</a:t>
            </a:r>
          </a:p>
          <a:p>
            <a:pPr algn="r" rtl="1"/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مخرج کسر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تعداد سالمندان ثبت نام شده در سامانه سیب (گوشی پزشکی)</a:t>
            </a:r>
          </a:p>
          <a:p>
            <a:pPr lvl="0" algn="r" rtl="1"/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ضریب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100 %</a:t>
            </a:r>
          </a:p>
          <a:p>
            <a:pPr lvl="0" algn="r" rtl="1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r" rtl="1"/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972169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0"/>
              </a:spcAft>
            </a:pPr>
            <a:r>
              <a:rPr lang="fa-IR" sz="2400" dirty="0">
                <a:solidFill>
                  <a:srgbClr val="003296"/>
                </a:solidFill>
                <a:effectLst/>
                <a:latin typeface="Calibri" panose="020F0502020204030204" pitchFamily="34" charset="0"/>
                <a:cs typeface="B Titr" panose="00000700000000000000" pitchFamily="2" charset="-78"/>
              </a:rPr>
              <a:t>پوشش مراقبت کامل سالمندان</a:t>
            </a:r>
            <a:endParaRPr lang="fa-IR" sz="24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1044701"/>
            <a:ext cx="9000445" cy="3817624"/>
          </a:xfrm>
        </p:spPr>
        <p:txBody>
          <a:bodyPr/>
          <a:lstStyle/>
          <a:p>
            <a:pPr algn="r" rtl="1"/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صورت کسر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تعداد سالمندانی که همه ی</a:t>
            </a:r>
            <a:r>
              <a:rPr lang="fa-IR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6 مراقبت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سالمندی را در یک دوره زمانی مشخص (فصلی، 6 ماهه یا سالانه) دریافت کرده اند. (سامانه سیب – گزارش های دوره ای)</a:t>
            </a:r>
          </a:p>
          <a:p>
            <a:pPr algn="r" rtl="1"/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مخرج کسر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تعداد سالمندان ثبت نام شده در سامانه سیب (گوشی پزشکی)</a:t>
            </a:r>
          </a:p>
          <a:p>
            <a:pPr lvl="0" algn="r" rtl="1"/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ضریب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100 %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r" rtl="1"/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6289574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20" y="281176"/>
            <a:ext cx="6719020" cy="610820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کدهای خدمت مربوط به پوشش </a:t>
            </a:r>
            <a:r>
              <a:rPr lang="fa-IR" sz="1800" dirty="0">
                <a:solidFill>
                  <a:srgbClr val="D600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مراقبت کامل </a:t>
            </a:r>
            <a:r>
              <a:rPr lang="fa-IR" sz="18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سالمندان </a:t>
            </a:r>
            <a:endParaRPr lang="fa-IR" sz="18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9" y="1044701"/>
            <a:ext cx="6719019" cy="3664920"/>
          </a:xfrm>
        </p:spPr>
        <p:txBody>
          <a:bodyPr>
            <a:normAutofit fontScale="92500"/>
          </a:bodyPr>
          <a:lstStyle/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6423</a:t>
            </a:r>
            <a:r>
              <a:rPr lang="fa-IR" dirty="0">
                <a:cs typeface="B Nazanin" panose="00000400000000000000" pitchFamily="2" charset="-78"/>
              </a:rPr>
              <a:t> : غربالگری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تغذیه</a:t>
            </a:r>
            <a:r>
              <a:rPr lang="fa-IR" dirty="0">
                <a:cs typeface="B Nazanin" panose="00000400000000000000" pitchFamily="2" charset="-78"/>
              </a:rPr>
              <a:t> در سالمندان</a:t>
            </a:r>
          </a:p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6550</a:t>
            </a:r>
            <a:r>
              <a:rPr lang="fa-IR" dirty="0">
                <a:cs typeface="B Nazanin" panose="00000400000000000000" pitchFamily="2" charset="-78"/>
              </a:rPr>
              <a:t> : مراقبت از نظر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فشار خون</a:t>
            </a:r>
          </a:p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6560 : </a:t>
            </a:r>
            <a:r>
              <a:rPr lang="fa-IR" dirty="0">
                <a:cs typeface="B Nazanin" panose="00000400000000000000" pitchFamily="2" charset="-78"/>
              </a:rPr>
              <a:t>مراقبت از نظر خطر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سقوط و عدم تعادل </a:t>
            </a:r>
            <a:r>
              <a:rPr lang="fa-IR" dirty="0">
                <a:cs typeface="B Nazanin" panose="00000400000000000000" pitchFamily="2" charset="-78"/>
              </a:rPr>
              <a:t>در سالمندان</a:t>
            </a:r>
          </a:p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6570</a:t>
            </a:r>
            <a:r>
              <a:rPr lang="fa-IR" dirty="0">
                <a:cs typeface="B Nazanin" panose="00000400000000000000" pitchFamily="2" charset="-78"/>
              </a:rPr>
              <a:t> : غربالگری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افسردگی</a:t>
            </a:r>
            <a:r>
              <a:rPr lang="fa-IR" dirty="0">
                <a:cs typeface="B Nazanin" panose="00000400000000000000" pitchFamily="2" charset="-78"/>
              </a:rPr>
              <a:t> سالمندان</a:t>
            </a:r>
          </a:p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7043</a:t>
            </a:r>
            <a:r>
              <a:rPr lang="fa-IR" dirty="0">
                <a:cs typeface="B Nazanin" panose="00000400000000000000" pitchFamily="2" charset="-78"/>
              </a:rPr>
              <a:t> : پیشگیری از سکته قلبی و مغزی از طریق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خطر سنجی</a:t>
            </a:r>
          </a:p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7215</a:t>
            </a:r>
            <a:r>
              <a:rPr lang="fa-IR" dirty="0">
                <a:cs typeface="B Nazanin" panose="00000400000000000000" pitchFamily="2" charset="-78"/>
              </a:rPr>
              <a:t> : برنامه غربالگری و تشخیص زود هنگام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سرطان روده بزرگ</a:t>
            </a:r>
          </a:p>
        </p:txBody>
      </p:sp>
    </p:spTree>
    <p:extLst>
      <p:ext uri="{BB962C8B-B14F-4D97-AF65-F5344CB8AC3E}">
        <p14:creationId xmlns:p14="http://schemas.microsoft.com/office/powerpoint/2010/main" val="12269203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20" y="281176"/>
            <a:ext cx="6719020" cy="610820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کدهای خدمت مربوط به پوشش </a:t>
            </a:r>
            <a:r>
              <a:rPr lang="fa-IR" sz="1800" dirty="0">
                <a:solidFill>
                  <a:srgbClr val="D600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مراقبت کامل </a:t>
            </a:r>
            <a:r>
              <a:rPr lang="fa-IR" sz="18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سالمندان </a:t>
            </a:r>
            <a:endParaRPr lang="fa-IR" sz="18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9" y="1044701"/>
            <a:ext cx="6719019" cy="3664920"/>
          </a:xfrm>
        </p:spPr>
        <p:txBody>
          <a:bodyPr>
            <a:normAutofit fontScale="92500"/>
          </a:bodyPr>
          <a:lstStyle/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6423</a:t>
            </a:r>
            <a:r>
              <a:rPr lang="fa-IR" dirty="0">
                <a:cs typeface="B Nazanin" panose="00000400000000000000" pitchFamily="2" charset="-78"/>
              </a:rPr>
              <a:t> : غربالگری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تغذیه</a:t>
            </a:r>
            <a:r>
              <a:rPr lang="fa-IR" dirty="0">
                <a:cs typeface="B Nazanin" panose="00000400000000000000" pitchFamily="2" charset="-78"/>
              </a:rPr>
              <a:t> در سالمندان</a:t>
            </a:r>
          </a:p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6550</a:t>
            </a:r>
            <a:r>
              <a:rPr lang="fa-IR" dirty="0">
                <a:cs typeface="B Nazanin" panose="00000400000000000000" pitchFamily="2" charset="-78"/>
              </a:rPr>
              <a:t> : مراقبت از نظر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فشار خون</a:t>
            </a:r>
          </a:p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6560 : </a:t>
            </a:r>
            <a:r>
              <a:rPr lang="fa-IR" dirty="0">
                <a:cs typeface="B Nazanin" panose="00000400000000000000" pitchFamily="2" charset="-78"/>
              </a:rPr>
              <a:t>مراقبت از نظر خطر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سقوط و عدم تعادل </a:t>
            </a:r>
            <a:r>
              <a:rPr lang="fa-IR" dirty="0">
                <a:cs typeface="B Nazanin" panose="00000400000000000000" pitchFamily="2" charset="-78"/>
              </a:rPr>
              <a:t>در سالمندان</a:t>
            </a:r>
          </a:p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6570</a:t>
            </a:r>
            <a:r>
              <a:rPr lang="fa-IR" dirty="0">
                <a:cs typeface="B Nazanin" panose="00000400000000000000" pitchFamily="2" charset="-78"/>
              </a:rPr>
              <a:t> : غربالگری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افسردگی</a:t>
            </a:r>
            <a:r>
              <a:rPr lang="fa-IR" dirty="0">
                <a:cs typeface="B Nazanin" panose="00000400000000000000" pitchFamily="2" charset="-78"/>
              </a:rPr>
              <a:t> سالمندان</a:t>
            </a:r>
          </a:p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7043</a:t>
            </a:r>
            <a:r>
              <a:rPr lang="fa-IR" dirty="0">
                <a:cs typeface="B Nazanin" panose="00000400000000000000" pitchFamily="2" charset="-78"/>
              </a:rPr>
              <a:t> : پیشگیری از سکته قلبی و مغزی از طریق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خطر سنجی</a:t>
            </a:r>
          </a:p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7215</a:t>
            </a:r>
            <a:r>
              <a:rPr lang="fa-IR" dirty="0">
                <a:cs typeface="B Nazanin" panose="00000400000000000000" pitchFamily="2" charset="-78"/>
              </a:rPr>
              <a:t> : برنامه غربالگری و تشخیص زود هنگام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سرطان روده بزرگ</a:t>
            </a:r>
          </a:p>
        </p:txBody>
      </p:sp>
    </p:spTree>
    <p:extLst>
      <p:ext uri="{BB962C8B-B14F-4D97-AF65-F5344CB8AC3E}">
        <p14:creationId xmlns:p14="http://schemas.microsoft.com/office/powerpoint/2010/main" val="24940244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20" y="281176"/>
            <a:ext cx="6719020" cy="610820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کدهای خدمت مربوط به پوشش </a:t>
            </a:r>
            <a:r>
              <a:rPr lang="fa-IR" sz="1800" dirty="0">
                <a:solidFill>
                  <a:srgbClr val="D600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مراقبت کامل </a:t>
            </a:r>
            <a:r>
              <a:rPr lang="fa-IR" sz="18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سالمندان </a:t>
            </a:r>
            <a:endParaRPr lang="fa-IR" sz="18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900" y="1198572"/>
            <a:ext cx="7329840" cy="3511061"/>
          </a:xfrm>
        </p:spPr>
        <p:txBody>
          <a:bodyPr>
            <a:normAutofit/>
          </a:bodyPr>
          <a:lstStyle/>
          <a:p>
            <a:pPr marL="0" indent="0" algn="r" rtl="1">
              <a:buClr>
                <a:srgbClr val="7030A0"/>
              </a:buClr>
              <a:buNone/>
            </a:pPr>
            <a:endParaRPr lang="fa-IR" dirty="0">
              <a:cs typeface="B Nazanin" panose="00000400000000000000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197713"/>
              </p:ext>
            </p:extLst>
          </p:nvPr>
        </p:nvGraphicFramePr>
        <p:xfrm>
          <a:off x="2281424" y="1197404"/>
          <a:ext cx="6719020" cy="3927220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496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0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6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745"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>
                          <a:cs typeface="B Titr" panose="00000700000000000000" pitchFamily="2" charset="-78"/>
                        </a:rPr>
                        <a:t>ردیف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>
                          <a:cs typeface="B Titr" panose="00000700000000000000" pitchFamily="2" charset="-78"/>
                        </a:rPr>
                        <a:t>کد خدمت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>
                          <a:cs typeface="B Titr" panose="00000700000000000000" pitchFamily="2" charset="-78"/>
                        </a:rPr>
                        <a:t>نام مراقبت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>
                          <a:cs typeface="B Titr" panose="00000700000000000000" pitchFamily="2" charset="-78"/>
                        </a:rPr>
                        <a:t>توالی مراقبت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745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6423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غربالگری تغذیه در سالمندان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سالانه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745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6550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مراقبت از نظر فشار خون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سالانه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6560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مراقبت از نظر خطر سقوط و عدم تعادل در سالمندان</a:t>
                      </a:r>
                      <a:endParaRPr lang="fa-I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>
                          <a:cs typeface="B Nazanin" panose="00000400000000000000" pitchFamily="2" charset="-78"/>
                        </a:rPr>
                        <a:t>سالانه</a:t>
                      </a:r>
                      <a:endParaRPr lang="fa-IR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745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6570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غربالگری افسردگی سالمندان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>
                          <a:cs typeface="B Nazanin" panose="00000400000000000000" pitchFamily="2" charset="-78"/>
                        </a:rPr>
                        <a:t>سالانه</a:t>
                      </a:r>
                      <a:endParaRPr lang="fa-IR" sz="18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7043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پیشگیری از سکته قلبی و مغزی از طریق خطر سنجی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سالانه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7215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برنامه غربالگری و تشخیص زود هنگام سرطان روده بزرگ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دو سال</a:t>
                      </a:r>
                      <a:r>
                        <a:rPr lang="fa-IR" sz="1800" baseline="0" dirty="0">
                          <a:cs typeface="B Nazanin" panose="00000400000000000000" pitchFamily="2" charset="-78"/>
                        </a:rPr>
                        <a:t> یکبار</a:t>
                      </a:r>
                      <a:endParaRPr lang="fa-IR" sz="18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46144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0"/>
              </a:spcAft>
            </a:pPr>
            <a:r>
              <a:rPr lang="fa-IR" sz="2400" dirty="0">
                <a:solidFill>
                  <a:srgbClr val="003296"/>
                </a:solidFill>
                <a:effectLst/>
                <a:latin typeface="Calibri" panose="020F0502020204030204" pitchFamily="34" charset="0"/>
                <a:cs typeface="B Titr" panose="00000700000000000000" pitchFamily="2" charset="-78"/>
              </a:rPr>
              <a:t>پوشش حداقل یک خدمت سالمندان</a:t>
            </a:r>
            <a:endParaRPr lang="fa-IR" sz="24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1502815"/>
            <a:ext cx="8856890" cy="3359510"/>
          </a:xfrm>
        </p:spPr>
        <p:txBody>
          <a:bodyPr/>
          <a:lstStyle/>
          <a:p>
            <a:pPr algn="r" rtl="1"/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صورت کسر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تعداد سالمندانی که حداقل یک خدمت، از 5 خدمت </a:t>
            </a:r>
            <a:r>
              <a:rPr lang="fa-IR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سالانه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را دریافت کرده اند. (سامانه سیب – گزارش های دوره ای)</a:t>
            </a:r>
          </a:p>
          <a:p>
            <a:pPr algn="r" rtl="1"/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 </a:t>
            </a:r>
          </a:p>
          <a:p>
            <a:pPr algn="r" rtl="1"/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مخرج کسر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تعداد سالمندان ثبت نام شده در سامانه سیب (گوشی پزشکی)</a:t>
            </a:r>
          </a:p>
          <a:p>
            <a:pPr lvl="0" algn="r" rtl="1"/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ضریب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100 %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r" rtl="1"/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877946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20" y="281176"/>
            <a:ext cx="6719020" cy="610820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کدهای خدمت مربوط به پوشش </a:t>
            </a:r>
            <a:r>
              <a:rPr lang="fa-IR" sz="1800" dirty="0">
                <a:solidFill>
                  <a:srgbClr val="D600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حداقل یک خدمت </a:t>
            </a:r>
            <a:r>
              <a:rPr lang="fa-IR" sz="18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سالمندان </a:t>
            </a:r>
            <a:endParaRPr lang="fa-IR" sz="18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900" y="1198572"/>
            <a:ext cx="7329840" cy="3511061"/>
          </a:xfrm>
        </p:spPr>
        <p:txBody>
          <a:bodyPr>
            <a:normAutofit/>
          </a:bodyPr>
          <a:lstStyle/>
          <a:p>
            <a:pPr marL="0" indent="0" algn="r" rtl="1">
              <a:buClr>
                <a:srgbClr val="7030A0"/>
              </a:buClr>
              <a:buNone/>
            </a:pPr>
            <a:endParaRPr lang="fa-IR" dirty="0">
              <a:cs typeface="B Nazanin" panose="00000400000000000000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762074"/>
              </p:ext>
            </p:extLst>
          </p:nvPr>
        </p:nvGraphicFramePr>
        <p:xfrm>
          <a:off x="2281424" y="1197404"/>
          <a:ext cx="6719020" cy="3287140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496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0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6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745"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>
                          <a:cs typeface="B Titr" panose="00000700000000000000" pitchFamily="2" charset="-78"/>
                        </a:rPr>
                        <a:t>ردیف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>
                          <a:cs typeface="B Titr" panose="00000700000000000000" pitchFamily="2" charset="-78"/>
                        </a:rPr>
                        <a:t>کد خدمت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>
                          <a:cs typeface="B Titr" panose="00000700000000000000" pitchFamily="2" charset="-78"/>
                        </a:rPr>
                        <a:t>نام مراقبت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>
                          <a:cs typeface="B Titr" panose="00000700000000000000" pitchFamily="2" charset="-78"/>
                        </a:rPr>
                        <a:t>توالی مراقبت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745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6423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غربالگری تغذیه در سالمندان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سالانه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745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6550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مراقبت از نظر فشار خون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سالانه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6560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مراقبت از نظر خطر سقوط و عدم تعادل در سالمندان</a:t>
                      </a:r>
                      <a:endParaRPr lang="fa-I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>
                          <a:cs typeface="B Nazanin" panose="00000400000000000000" pitchFamily="2" charset="-78"/>
                        </a:rPr>
                        <a:t>سالانه</a:t>
                      </a:r>
                      <a:endParaRPr lang="fa-IR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745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6570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غربالگری افسردگی سالمندان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>
                          <a:cs typeface="B Nazanin" panose="00000400000000000000" pitchFamily="2" charset="-78"/>
                        </a:rPr>
                        <a:t>سالانه</a:t>
                      </a:r>
                      <a:endParaRPr lang="fa-IR" sz="18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7043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پیشگیری از سکته قلبی و مغزی از طریق خطر سنجی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سالانه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3659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96260" y="739290"/>
            <a:ext cx="8704185" cy="4404210"/>
          </a:xfrm>
        </p:spPr>
        <p:txBody>
          <a:bodyPr>
            <a:noAutofit/>
          </a:bodyPr>
          <a:lstStyle/>
          <a:p>
            <a:pPr marL="0" indent="0" algn="ctr" rtl="1">
              <a:buNone/>
            </a:pPr>
            <a:endParaRPr lang="en-US" sz="2000" b="1" dirty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fa-IR" sz="20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>
              <a:cs typeface="B Nazanin" panose="00000400000000000000" pitchFamily="2" charset="-78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143556" y="1773349"/>
            <a:ext cx="1221640" cy="1106400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>
                <a:cs typeface="B Nazanin" panose="00000400000000000000" pitchFamily="2" charset="-78"/>
              </a:rPr>
              <a:t>گیرنده خدمت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23341" y="1960930"/>
            <a:ext cx="1985165" cy="70887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>
                <a:cs typeface="B Nazanin" panose="00000400000000000000" pitchFamily="2" charset="-78"/>
              </a:rPr>
              <a:t>فرایند خدمت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3885" y="1696997"/>
            <a:ext cx="763525" cy="14462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برونداد</a:t>
            </a:r>
            <a:endParaRPr lang="en-US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4712" y="1701463"/>
            <a:ext cx="763525" cy="14462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تغییر</a:t>
            </a:r>
            <a:endParaRPr lang="en-US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46547" y="1701463"/>
            <a:ext cx="763525" cy="14462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کاهش بار بیماری</a:t>
            </a:r>
            <a:endParaRPr lang="en-US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31511" y="1701463"/>
            <a:ext cx="763525" cy="14462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افزایش امید به زندگی همراه با توانایی</a:t>
            </a:r>
            <a:endParaRPr lang="en-US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961180" y="1135759"/>
            <a:ext cx="1068934" cy="3757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Out put </a:t>
            </a:r>
            <a:endParaRPr lang="fa-IR" dirty="0">
              <a:solidFill>
                <a:schemeClr val="tx1"/>
              </a:solidFill>
            </a:endParaRPr>
          </a:p>
          <a:p>
            <a:pPr algn="ctr"/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برونداد</a:t>
            </a:r>
            <a:endParaRPr lang="en-US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182820" y="1130976"/>
            <a:ext cx="1068934" cy="3757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Effect</a:t>
            </a:r>
          </a:p>
          <a:p>
            <a:pPr algn="ctr"/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اثر بخشی</a:t>
            </a:r>
            <a:endParaRPr lang="en-US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557165" y="1108990"/>
            <a:ext cx="1068934" cy="3757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Out come</a:t>
            </a:r>
            <a:endParaRPr lang="fa-IR" sz="1600" dirty="0">
              <a:solidFill>
                <a:schemeClr val="tx1"/>
              </a:solidFill>
            </a:endParaRPr>
          </a:p>
          <a:p>
            <a:pPr algn="ctr"/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پیامد</a:t>
            </a:r>
            <a:endParaRPr lang="en-US" sz="16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778806" y="1127044"/>
            <a:ext cx="1068934" cy="3757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Impact</a:t>
            </a:r>
            <a:endParaRPr lang="fa-IR" sz="1600" dirty="0">
              <a:solidFill>
                <a:schemeClr val="tx1"/>
              </a:solidFill>
            </a:endParaRPr>
          </a:p>
          <a:p>
            <a:pPr algn="ctr"/>
            <a:r>
              <a:rPr lang="fa-IR" sz="1600" dirty="0">
                <a:solidFill>
                  <a:schemeClr val="tx1"/>
                </a:solidFill>
                <a:cs typeface="B Nazanin" panose="00000400000000000000" pitchFamily="2" charset="-78"/>
              </a:rPr>
              <a:t>تاثیر نهایی</a:t>
            </a:r>
            <a:endParaRPr lang="en-US" sz="16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64873" y="2975216"/>
            <a:ext cx="721962" cy="13737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600" dirty="0">
                <a:cs typeface="B Nazanin" panose="00000400000000000000" pitchFamily="2" charset="-78"/>
              </a:rPr>
              <a:t>فرایند پشتیبان</a:t>
            </a:r>
            <a:endParaRPr lang="en-US" sz="1600" dirty="0">
              <a:cs typeface="B Nazanin" panose="000004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39540" y="2975216"/>
            <a:ext cx="721962" cy="13720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600" dirty="0">
                <a:cs typeface="B Nazanin" panose="00000400000000000000" pitchFamily="2" charset="-78"/>
              </a:rPr>
              <a:t>فرایند پشتیبان</a:t>
            </a:r>
            <a:endParaRPr lang="en-US" sz="1600" dirty="0">
              <a:cs typeface="B Nazanin" panose="000004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70605" y="4570902"/>
            <a:ext cx="1980634" cy="4951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>
                <a:cs typeface="B Nazanin" panose="00000400000000000000" pitchFamily="2" charset="-78"/>
              </a:rPr>
              <a:t>منابع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365195" y="1108988"/>
            <a:ext cx="2312682" cy="45811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Process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96260" y="961714"/>
            <a:ext cx="458115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113885" y="818533"/>
            <a:ext cx="473385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736523" y="447069"/>
            <a:ext cx="1470608" cy="45811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b="1" dirty="0">
                <a:solidFill>
                  <a:schemeClr val="tx1"/>
                </a:solidFill>
                <a:cs typeface="B Nazanin" panose="00000400000000000000" pitchFamily="2" charset="-78"/>
              </a:rPr>
              <a:t>سطح پایش </a:t>
            </a:r>
            <a:endParaRPr lang="en-US" sz="20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621024" y="281175"/>
            <a:ext cx="1699666" cy="45811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b="1" dirty="0">
                <a:solidFill>
                  <a:schemeClr val="tx1"/>
                </a:solidFill>
                <a:cs typeface="B Nazanin" panose="00000400000000000000" pitchFamily="2" charset="-78"/>
              </a:rPr>
              <a:t>سطح ارزشیابی </a:t>
            </a:r>
            <a:endParaRPr lang="en-US" sz="20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044950" y="4349561"/>
            <a:ext cx="0" cy="221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281425" y="4349561"/>
            <a:ext cx="0" cy="221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044950" y="2753875"/>
            <a:ext cx="0" cy="221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281425" y="2753875"/>
            <a:ext cx="0" cy="221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3412540" y="1350110"/>
            <a:ext cx="54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030115" y="1350110"/>
            <a:ext cx="30541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6251754" y="1350110"/>
            <a:ext cx="30541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7626100" y="1338047"/>
            <a:ext cx="2743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4608677" y="3718967"/>
            <a:ext cx="4275740" cy="1256515"/>
          </a:xfrm>
          <a:prstGeom prst="round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0070C0"/>
                </a:solidFill>
                <a:cs typeface="B Titr" panose="00000700000000000000" pitchFamily="2" charset="-78"/>
              </a:rPr>
              <a:t>مدل زنجیره ای در برنامه های بهداشتی</a:t>
            </a:r>
            <a:endParaRPr lang="en-US" sz="2800" b="1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121301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07080" y="739290"/>
            <a:ext cx="7635250" cy="763525"/>
          </a:xfrm>
        </p:spPr>
        <p:txBody>
          <a:bodyPr>
            <a:noAutofit/>
          </a:bodyPr>
          <a:lstStyle/>
          <a:p>
            <a:pPr algn="ctr" rtl="1"/>
            <a:r>
              <a:rPr lang="fa-IR" b="1" dirty="0">
                <a:cs typeface="B Nazanin" panose="00000400000000000000" pitchFamily="2" charset="-78"/>
              </a:rPr>
              <a:t>گزارش شاخص های برنامه سلامت سالمندان</a:t>
            </a:r>
            <a:r>
              <a:rPr lang="fa-IR" b="1" dirty="0">
                <a:solidFill>
                  <a:srgbClr val="FF3399"/>
                </a:solidFill>
                <a:cs typeface="B Nazanin" panose="00000400000000000000" pitchFamily="2" charset="-78"/>
              </a:rPr>
              <a:t> مقایسه دانشگاه  با کشور و دانشگاه های تیپ 1</a:t>
            </a:r>
            <a:r>
              <a:rPr lang="fa-IR" b="1" dirty="0">
                <a:cs typeface="B Nazanin" panose="00000400000000000000" pitchFamily="2" charset="-78"/>
              </a:rPr>
              <a:t/>
            </a:r>
            <a:br>
              <a:rPr lang="fa-IR" b="1" dirty="0">
                <a:cs typeface="B Nazanin" panose="00000400000000000000" pitchFamily="2" charset="-78"/>
              </a:rPr>
            </a:br>
            <a:endParaRPr lang="fa-IR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2387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07080" y="739290"/>
            <a:ext cx="7635250" cy="763525"/>
          </a:xfrm>
        </p:spPr>
        <p:txBody>
          <a:bodyPr>
            <a:noAutofit/>
          </a:bodyPr>
          <a:lstStyle/>
          <a:p>
            <a:pPr algn="ctr" rtl="1"/>
            <a:r>
              <a:rPr lang="fa-IR" b="1" dirty="0">
                <a:cs typeface="B Nazanin" panose="00000400000000000000" pitchFamily="2" charset="-78"/>
              </a:rPr>
              <a:t>گزارش شاخص های برنامه سلامت سالمندان</a:t>
            </a:r>
            <a:r>
              <a:rPr lang="fa-IR" b="1" dirty="0">
                <a:solidFill>
                  <a:srgbClr val="FF3399"/>
                </a:solidFill>
                <a:cs typeface="B Nazanin" panose="00000400000000000000" pitchFamily="2" charset="-78"/>
              </a:rPr>
              <a:t> واحد های تابعه دانشگاه علوم پزشکی اصفهان</a:t>
            </a:r>
            <a:endParaRPr lang="fa-IR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352042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490" y="128471"/>
            <a:ext cx="6719020" cy="458115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پیگیری جهت گنجاندن شاخص مراقبت سالمندان در شاخص های عملکردی </a:t>
            </a:r>
            <a:endParaRPr lang="fa-IR" sz="18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7900" y="739289"/>
            <a:ext cx="6095258" cy="440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346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084" y="121860"/>
            <a:ext cx="6719020" cy="458115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ابلاغ وزارتی بازگشت به ارائه خدمات حضوری </a:t>
            </a:r>
            <a:endParaRPr lang="fa-IR" sz="1800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501" t="10001" r="25003" b="5520"/>
          <a:stretch/>
        </p:blipFill>
        <p:spPr>
          <a:xfrm>
            <a:off x="1976015" y="586587"/>
            <a:ext cx="4733858" cy="455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278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C8B79-1BD4-4538-AC08-31F4B2948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424" y="281175"/>
            <a:ext cx="6566315" cy="572644"/>
          </a:xfrm>
        </p:spPr>
        <p:txBody>
          <a:bodyPr>
            <a:normAutofit fontScale="90000"/>
          </a:bodyPr>
          <a:lstStyle/>
          <a:p>
            <a:r>
              <a:rPr lang="fa-IR" dirty="0">
                <a:solidFill>
                  <a:srgbClr val="003296"/>
                </a:solidFill>
                <a:cs typeface="B Titr" panose="00000700000000000000" pitchFamily="2" charset="-78"/>
              </a:rPr>
              <a:t>اهداف برنامه سلامت سالمندان در سال 1401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E58E0-7F78-44D9-9147-C5F52CBCD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1425" y="1044701"/>
            <a:ext cx="6108200" cy="3712317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051838"/>
              </p:ext>
            </p:extLst>
          </p:nvPr>
        </p:nvGraphicFramePr>
        <p:xfrm>
          <a:off x="2586833" y="1411858"/>
          <a:ext cx="5344676" cy="3345161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393961">
                  <a:extLst>
                    <a:ext uri="{9D8B030D-6E8A-4147-A177-3AD203B41FA5}">
                      <a16:colId xmlns:a16="http://schemas.microsoft.com/office/drawing/2014/main" val="2255232303"/>
                    </a:ext>
                  </a:extLst>
                </a:gridCol>
                <a:gridCol w="884297">
                  <a:extLst>
                    <a:ext uri="{9D8B030D-6E8A-4147-A177-3AD203B41FA5}">
                      <a16:colId xmlns:a16="http://schemas.microsoft.com/office/drawing/2014/main" val="1945451430"/>
                    </a:ext>
                  </a:extLst>
                </a:gridCol>
                <a:gridCol w="1276568">
                  <a:extLst>
                    <a:ext uri="{9D8B030D-6E8A-4147-A177-3AD203B41FA5}">
                      <a16:colId xmlns:a16="http://schemas.microsoft.com/office/drawing/2014/main" val="2797582446"/>
                    </a:ext>
                  </a:extLst>
                </a:gridCol>
                <a:gridCol w="1198790">
                  <a:extLst>
                    <a:ext uri="{9D8B030D-6E8A-4147-A177-3AD203B41FA5}">
                      <a16:colId xmlns:a16="http://schemas.microsoft.com/office/drawing/2014/main" val="1115492141"/>
                    </a:ext>
                  </a:extLst>
                </a:gridCol>
                <a:gridCol w="1591060">
                  <a:extLst>
                    <a:ext uri="{9D8B030D-6E8A-4147-A177-3AD203B41FA5}">
                      <a16:colId xmlns:a16="http://schemas.microsoft.com/office/drawing/2014/main" val="3523889582"/>
                    </a:ext>
                  </a:extLst>
                </a:gridCol>
              </a:tblGrid>
              <a:tr h="442663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ردیف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عنوان برنامه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عنوان شاخص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حدانتظار سال 1401 شهرستان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مراکز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6801606"/>
                  </a:ext>
                </a:extLst>
              </a:tr>
              <a:tr h="663996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 dirty="0">
                          <a:effectLst/>
                        </a:rPr>
                        <a:t>مراقبت از سالمندان پر خطر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 dirty="0">
                          <a:effectLst/>
                        </a:rPr>
                        <a:t>نیازسنجی سالمندان بسیار پر خطر و پر خطر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100 % سالمندان بسیار پر خطر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کلیه مراکز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40447941"/>
                  </a:ext>
                </a:extLst>
              </a:tr>
              <a:tr h="101750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مراقبت کامل سالمندان 60تا 70 سال و 70 سال به بالا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پوشش مراقبت کامل  سالمندان 60تا 70 سال و پوشش مراقبت کامل  سالمندان  70 سال به بالا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 dirty="0">
                          <a:effectLst/>
                        </a:rPr>
                        <a:t>60تا 70 سال شهرستان 40 درصد و 70 سال به بالا 70 درصد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به تفکیک مراکز و خانه های بهداشت پیوست  می باشد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5708197"/>
                  </a:ext>
                </a:extLst>
              </a:tr>
              <a:tr h="122100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 dirty="0">
                          <a:effectLst/>
                        </a:rPr>
                        <a:t>بهبود شیوه زندگی سالم در سالمندی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درصد سالمندان/ خانواده سالمند آموزش دیده با 5 اولویت آموزشی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 dirty="0">
                          <a:effectLst/>
                        </a:rPr>
                        <a:t>تغذیه / ورزش : 8 %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 dirty="0">
                          <a:effectLst/>
                        </a:rPr>
                        <a:t>تغذیه / ورزش : 8 %</a:t>
                      </a:r>
                      <a:endParaRPr lang="en-US" sz="1100" dirty="0">
                        <a:effectLst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 dirty="0">
                          <a:effectLst/>
                        </a:rPr>
                        <a:t>سقوط و حوادث/ یبوست / بی اختیاری ادرار : 5 % در مراکز شهری و در مراکز روستایی کلیه موضوعات 10 درصد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211688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350360" y="1411859"/>
            <a:ext cx="4733856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اهداف کمی و حد انتظار در برنامه مراقبت های ادغام یافته </a:t>
            </a:r>
            <a:r>
              <a:rPr kumimoji="0" lang="ar-SA" altLang="en-US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سالمندان </a:t>
            </a:r>
            <a:r>
              <a:rPr kumimoji="0" lang="ar-SA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در سال 1401: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22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8FB76-E29A-4C4E-B392-A06B015CE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424" y="281175"/>
            <a:ext cx="6719025" cy="572644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>
                <a:solidFill>
                  <a:srgbClr val="003296"/>
                </a:solidFill>
                <a:cs typeface="B Titr" panose="00000700000000000000" pitchFamily="2" charset="-78"/>
              </a:rPr>
              <a:t>اهداف برنامه سلامت سالمندان در سال 1400</a:t>
            </a:r>
            <a:endParaRPr lang="en-US" dirty="0">
              <a:solidFill>
                <a:srgbClr val="003296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46414-7C22-4CCE-A61D-1D870B7D7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016" y="891998"/>
            <a:ext cx="7024434" cy="4251505"/>
          </a:xfrm>
        </p:spPr>
        <p:txBody>
          <a:bodyPr>
            <a:normAutofit/>
          </a:bodyPr>
          <a:lstStyle/>
          <a:p>
            <a:pPr marL="0" indent="0" algn="r" rtl="1" hangingPunct="0">
              <a:buNone/>
            </a:pPr>
            <a:endParaRPr lang="en-US" sz="1600" b="1" dirty="0">
              <a:cs typeface="B Nazanin" panose="00000400000000000000" pitchFamily="2" charset="-78"/>
            </a:endParaRPr>
          </a:p>
          <a:p>
            <a:pPr marL="0" lvl="0" indent="0" algn="r" rtl="1" hangingPunct="0">
              <a:buNone/>
            </a:pPr>
            <a:r>
              <a:rPr lang="fa-IR" b="1" dirty="0">
                <a:solidFill>
                  <a:srgbClr val="D60093"/>
                </a:solidFill>
                <a:cs typeface="B Nazanin" panose="00000400000000000000" pitchFamily="2" charset="-78"/>
              </a:rPr>
              <a:t>اهداف کمی :</a:t>
            </a:r>
          </a:p>
          <a:p>
            <a:pPr marL="0" lvl="0" indent="0" algn="r" rtl="1" hangingPunct="0"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1) افزایش </a:t>
            </a:r>
            <a:r>
              <a:rPr lang="fa-IR" sz="2000" dirty="0">
                <a:cs typeface="B Nazanin" panose="00000400000000000000" pitchFamily="2" charset="-78"/>
              </a:rPr>
              <a:t>پوشش مراقبت کامل سالمندان به میزان 20 % </a:t>
            </a:r>
            <a:r>
              <a:rPr lang="fa-IR" sz="2000" dirty="0" smtClean="0">
                <a:cs typeface="B Nazanin" panose="00000400000000000000" pitchFamily="2" charset="-78"/>
              </a:rPr>
              <a:t>، در شهرستان های با پوشش بالاتر از 15% در سال 1399</a:t>
            </a:r>
          </a:p>
          <a:p>
            <a:pPr marL="0" lvl="0" indent="0" algn="r" rtl="1" hangingPunct="0"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2) افزایش پوشش مراقبت کامل سالمندان به میزان  10 % ، در شهرستان های با پوشش کمتر از 15% در سال 1399</a:t>
            </a:r>
          </a:p>
          <a:p>
            <a:pPr marL="0" lvl="0" indent="0" algn="r" rtl="1" hangingPunct="0">
              <a:buNone/>
              <a:tabLst>
                <a:tab pos="8787765" algn="l"/>
                <a:tab pos="9540875" algn="r"/>
              </a:tabLst>
            </a:pPr>
            <a:r>
              <a:rPr lang="fa-IR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3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) </a:t>
            </a:r>
            <a:r>
              <a:rPr lang="ar-SA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پوشش شناسایی و طبقه بندی خطر پذیری سلامت سالمندان به میزان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95 </a:t>
            </a:r>
            <a:r>
              <a:rPr lang="ar-SA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% </a:t>
            </a:r>
            <a:endParaRPr lang="fa-IR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lvl="0" indent="0" algn="r" rtl="1" hangingPunct="0">
              <a:buNone/>
              <a:tabLst>
                <a:tab pos="8787765" algn="l"/>
                <a:tab pos="9540875" algn="r"/>
              </a:tabLst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4) </a:t>
            </a:r>
            <a:r>
              <a:rPr lang="ar-SA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پوشش واکسیناسیون بالای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75</a:t>
            </a:r>
            <a:r>
              <a:rPr lang="ar-SA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%</a:t>
            </a:r>
            <a:r>
              <a:rPr lang="ar-SA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سالمندان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3368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441374123"/>
              </p:ext>
            </p:extLst>
          </p:nvPr>
        </p:nvGraphicFramePr>
        <p:xfrm>
          <a:off x="907080" y="128469"/>
          <a:ext cx="7990857" cy="4275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751153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28650" y="1370013"/>
          <a:ext cx="7886700" cy="3262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65037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279879"/>
              </p:ext>
            </p:extLst>
          </p:nvPr>
        </p:nvGraphicFramePr>
        <p:xfrm>
          <a:off x="2128847" y="1044573"/>
          <a:ext cx="5901359" cy="3512337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540960">
                  <a:extLst>
                    <a:ext uri="{9D8B030D-6E8A-4147-A177-3AD203B41FA5}">
                      <a16:colId xmlns:a16="http://schemas.microsoft.com/office/drawing/2014/main" val="2651760238"/>
                    </a:ext>
                  </a:extLst>
                </a:gridCol>
                <a:gridCol w="489568">
                  <a:extLst>
                    <a:ext uri="{9D8B030D-6E8A-4147-A177-3AD203B41FA5}">
                      <a16:colId xmlns:a16="http://schemas.microsoft.com/office/drawing/2014/main" val="794512481"/>
                    </a:ext>
                  </a:extLst>
                </a:gridCol>
                <a:gridCol w="575095">
                  <a:extLst>
                    <a:ext uri="{9D8B030D-6E8A-4147-A177-3AD203B41FA5}">
                      <a16:colId xmlns:a16="http://schemas.microsoft.com/office/drawing/2014/main" val="405856564"/>
                    </a:ext>
                  </a:extLst>
                </a:gridCol>
                <a:gridCol w="575095">
                  <a:extLst>
                    <a:ext uri="{9D8B030D-6E8A-4147-A177-3AD203B41FA5}">
                      <a16:colId xmlns:a16="http://schemas.microsoft.com/office/drawing/2014/main" val="3866471721"/>
                    </a:ext>
                  </a:extLst>
                </a:gridCol>
                <a:gridCol w="530857">
                  <a:extLst>
                    <a:ext uri="{9D8B030D-6E8A-4147-A177-3AD203B41FA5}">
                      <a16:colId xmlns:a16="http://schemas.microsoft.com/office/drawing/2014/main" val="2529326425"/>
                    </a:ext>
                  </a:extLst>
                </a:gridCol>
                <a:gridCol w="398142">
                  <a:extLst>
                    <a:ext uri="{9D8B030D-6E8A-4147-A177-3AD203B41FA5}">
                      <a16:colId xmlns:a16="http://schemas.microsoft.com/office/drawing/2014/main" val="1347952898"/>
                    </a:ext>
                  </a:extLst>
                </a:gridCol>
                <a:gridCol w="663571">
                  <a:extLst>
                    <a:ext uri="{9D8B030D-6E8A-4147-A177-3AD203B41FA5}">
                      <a16:colId xmlns:a16="http://schemas.microsoft.com/office/drawing/2014/main" val="1903745285"/>
                    </a:ext>
                  </a:extLst>
                </a:gridCol>
                <a:gridCol w="663571">
                  <a:extLst>
                    <a:ext uri="{9D8B030D-6E8A-4147-A177-3AD203B41FA5}">
                      <a16:colId xmlns:a16="http://schemas.microsoft.com/office/drawing/2014/main" val="3111230510"/>
                    </a:ext>
                  </a:extLst>
                </a:gridCol>
                <a:gridCol w="464500">
                  <a:extLst>
                    <a:ext uri="{9D8B030D-6E8A-4147-A177-3AD203B41FA5}">
                      <a16:colId xmlns:a16="http://schemas.microsoft.com/office/drawing/2014/main" val="2857448137"/>
                    </a:ext>
                  </a:extLst>
                </a:gridCol>
              </a:tblGrid>
              <a:tr h="409489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نام 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 gridSpan="4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 مراقبت کامل سالمندان  70-60سال کد: 114215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2مراقبت کامل سالمندان  70سال به بالا  کد: 114215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06761"/>
                  </a:ext>
                </a:extLst>
              </a:tr>
              <a:tr h="4094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تعداد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درصد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حد انتظار 1400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درصد اختلاف 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تعداد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درصد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حد انتظار 1400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درصد اختلاف 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1195996592"/>
                  </a:ext>
                </a:extLst>
              </a:tr>
              <a:tr h="236430">
                <a:tc>
                  <a:txBody>
                    <a:bodyPr/>
                    <a:lstStyle/>
                    <a:p>
                      <a:pPr marL="412115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8920" algn="l"/>
                        </a:tabLst>
                      </a:pPr>
                      <a:r>
                        <a:rPr lang="ar-SA" sz="1050">
                          <a:effectLst/>
                        </a:rPr>
                        <a:t>استان </a:t>
                      </a:r>
                      <a:r>
                        <a:rPr lang="en-US" sz="1050">
                          <a:effectLst/>
                          <a:sym typeface="Wingdings 2" panose="05020102010507070707" pitchFamily="18" charset="2"/>
                        </a:rPr>
                        <a:t></a:t>
                      </a:r>
                      <a:r>
                        <a:rPr lang="fa-IR" sz="1050">
                          <a:effectLst/>
                        </a:rPr>
                        <a:t>  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 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 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 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 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 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 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 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 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2054844358"/>
                  </a:ext>
                </a:extLst>
              </a:tr>
              <a:tr h="20474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شهرستان خوانسار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 357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11.23 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31.23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5.5-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 934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29.25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49.2 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7.6-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2183926309"/>
                  </a:ext>
                </a:extLst>
              </a:tr>
              <a:tr h="20474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مرکز ویست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 40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 9.45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29.45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11.75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231 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51.2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 71.2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11.3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3591637706"/>
                  </a:ext>
                </a:extLst>
              </a:tr>
              <a:tr h="40948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مرکز /جواهری شهری و روستایی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 161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 8.8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28.8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7.6-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 245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15.6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35.6 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14.5-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3313953842"/>
                  </a:ext>
                </a:extLst>
              </a:tr>
              <a:tr h="20474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مرکز /خم پیچ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 31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10.36 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30.36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8.44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179 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39.9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59.9 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1.9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3766645011"/>
                  </a:ext>
                </a:extLst>
              </a:tr>
              <a:tr h="20474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مرکز /بیدهند 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50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13.5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33.5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14.1-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128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33.5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53.5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12.1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334902289"/>
                  </a:ext>
                </a:extLst>
              </a:tr>
              <a:tr h="20474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مرکز منتظری 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75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28.9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48.9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10.8-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151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51.7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77.7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1.9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2703378046"/>
                  </a:ext>
                </a:extLst>
              </a:tr>
              <a:tr h="20474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خانه بهداشت ویست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0.8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20.8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19.2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102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33.4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53.4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24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3924974305"/>
                  </a:ext>
                </a:extLst>
              </a:tr>
              <a:tr h="20474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خانه بهداشت کهرت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2.04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22.04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19.06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24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35.2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55.2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21.6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994634419"/>
                  </a:ext>
                </a:extLst>
              </a:tr>
              <a:tr h="20474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خانه بهداشت ارجنک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36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32.1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52.1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5.9-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95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96.9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100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1.1-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3445337527"/>
                  </a:ext>
                </a:extLst>
              </a:tr>
              <a:tr h="20474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خانه بهداشت حاجی آباد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5.2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25.2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48.4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50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70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20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1152058742"/>
                  </a:ext>
                </a:extLst>
              </a:tr>
              <a:tr h="20474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پایگاه سلامت ارسور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58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6.5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26.5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11-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73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10.2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</a:rPr>
                        <a:t>30.2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</a:rPr>
                        <a:t>17.7-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2849189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71328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6899724"/>
              </p:ext>
            </p:extLst>
          </p:nvPr>
        </p:nvGraphicFramePr>
        <p:xfrm>
          <a:off x="2892245" y="739290"/>
          <a:ext cx="5748654" cy="3512215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501085">
                  <a:extLst>
                    <a:ext uri="{9D8B030D-6E8A-4147-A177-3AD203B41FA5}">
                      <a16:colId xmlns:a16="http://schemas.microsoft.com/office/drawing/2014/main" val="772944589"/>
                    </a:ext>
                  </a:extLst>
                </a:gridCol>
                <a:gridCol w="476900">
                  <a:extLst>
                    <a:ext uri="{9D8B030D-6E8A-4147-A177-3AD203B41FA5}">
                      <a16:colId xmlns:a16="http://schemas.microsoft.com/office/drawing/2014/main" val="4069233917"/>
                    </a:ext>
                  </a:extLst>
                </a:gridCol>
                <a:gridCol w="560214">
                  <a:extLst>
                    <a:ext uri="{9D8B030D-6E8A-4147-A177-3AD203B41FA5}">
                      <a16:colId xmlns:a16="http://schemas.microsoft.com/office/drawing/2014/main" val="3729665429"/>
                    </a:ext>
                  </a:extLst>
                </a:gridCol>
                <a:gridCol w="560214">
                  <a:extLst>
                    <a:ext uri="{9D8B030D-6E8A-4147-A177-3AD203B41FA5}">
                      <a16:colId xmlns:a16="http://schemas.microsoft.com/office/drawing/2014/main" val="988249861"/>
                    </a:ext>
                  </a:extLst>
                </a:gridCol>
                <a:gridCol w="517121">
                  <a:extLst>
                    <a:ext uri="{9D8B030D-6E8A-4147-A177-3AD203B41FA5}">
                      <a16:colId xmlns:a16="http://schemas.microsoft.com/office/drawing/2014/main" val="4075262757"/>
                    </a:ext>
                  </a:extLst>
                </a:gridCol>
                <a:gridCol w="387840">
                  <a:extLst>
                    <a:ext uri="{9D8B030D-6E8A-4147-A177-3AD203B41FA5}">
                      <a16:colId xmlns:a16="http://schemas.microsoft.com/office/drawing/2014/main" val="3332420486"/>
                    </a:ext>
                  </a:extLst>
                </a:gridCol>
                <a:gridCol w="646400">
                  <a:extLst>
                    <a:ext uri="{9D8B030D-6E8A-4147-A177-3AD203B41FA5}">
                      <a16:colId xmlns:a16="http://schemas.microsoft.com/office/drawing/2014/main" val="3815690111"/>
                    </a:ext>
                  </a:extLst>
                </a:gridCol>
                <a:gridCol w="646400">
                  <a:extLst>
                    <a:ext uri="{9D8B030D-6E8A-4147-A177-3AD203B41FA5}">
                      <a16:colId xmlns:a16="http://schemas.microsoft.com/office/drawing/2014/main" val="1060452848"/>
                    </a:ext>
                  </a:extLst>
                </a:gridCol>
                <a:gridCol w="452480">
                  <a:extLst>
                    <a:ext uri="{9D8B030D-6E8A-4147-A177-3AD203B41FA5}">
                      <a16:colId xmlns:a16="http://schemas.microsoft.com/office/drawing/2014/main" val="3998823036"/>
                    </a:ext>
                  </a:extLst>
                </a:gridCol>
              </a:tblGrid>
              <a:tr h="673432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نام 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 gridSpan="4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1 مراقبت کامل سالمندان  70-60سال کد: 114215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2مراقبت کامل سالمندان  70سال به بالا  کد: 114215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500945"/>
                  </a:ext>
                </a:extLst>
              </a:tr>
              <a:tr h="5824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تعداد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 smtClean="0">
                          <a:effectLst/>
                          <a:cs typeface="B Titr" panose="00000700000000000000" pitchFamily="2" charset="-78"/>
                        </a:rPr>
                        <a:t>درصد</a:t>
                      </a:r>
                      <a:r>
                        <a:rPr lang="fa-IR" sz="1050" dirty="0" smtClean="0">
                          <a:effectLst/>
                          <a:cs typeface="B Titr" panose="00000700000000000000" pitchFamily="2" charset="-78"/>
                        </a:rPr>
                        <a:t> سال 99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حد انتظار 1400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درصد اختلاف 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تعداد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 smtClean="0">
                          <a:effectLst/>
                          <a:cs typeface="B Titr" panose="00000700000000000000" pitchFamily="2" charset="-78"/>
                        </a:rPr>
                        <a:t>درصد</a:t>
                      </a:r>
                      <a:r>
                        <a:rPr lang="fa-IR" sz="1050" dirty="0" smtClean="0">
                          <a:effectLst/>
                          <a:cs typeface="B Titr" panose="00000700000000000000" pitchFamily="2" charset="-78"/>
                        </a:rPr>
                        <a:t> سال  99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حد انتظار 1400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درصد اختلاف 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781834655"/>
                  </a:ext>
                </a:extLst>
              </a:tr>
              <a:tr h="37604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خانه بهداشت تجره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10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30.3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50.3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4.9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41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46.06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66.06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21.98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1928404037"/>
                  </a:ext>
                </a:extLst>
              </a:tr>
              <a:tr h="37604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خانه بهداشت رحمت آباد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9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6.8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26.8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5.8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88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49.4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69.4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9.2-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1941388728"/>
                  </a:ext>
                </a:extLst>
              </a:tr>
              <a:tr h="37604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خانه بهداشت تیدجان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19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41.3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61.3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19.1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49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62.02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82.02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4.18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1874891684"/>
                  </a:ext>
                </a:extLst>
              </a:tr>
              <a:tr h="37604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خانه بهداشت قودجان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32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45.7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65.7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12.8-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58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45.3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65.3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12.7-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4002596369"/>
                  </a:ext>
                </a:extLst>
              </a:tr>
              <a:tr h="37604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خانه بهداشت منتظری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22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17.05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37.05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9.6-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25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42.3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62.3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0.7-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1896241967"/>
                  </a:ext>
                </a:extLst>
              </a:tr>
              <a:tr h="37604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خانه بهداشت خشکرود 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14.2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34.2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30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19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73.07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93.7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0.7-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1137378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3568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86" y="128470"/>
            <a:ext cx="8246070" cy="610821"/>
          </a:xfrm>
        </p:spPr>
        <p:txBody>
          <a:bodyPr>
            <a:normAutofit/>
          </a:bodyPr>
          <a:lstStyle/>
          <a:p>
            <a:pPr algn="ctr" rtl="1"/>
            <a:r>
              <a:rPr lang="fa-IR" sz="2800" dirty="0">
                <a:cs typeface="B Titr" panose="00000700000000000000" pitchFamily="2" charset="-78"/>
              </a:rPr>
              <a:t>انواع شاخص ها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15" y="739291"/>
            <a:ext cx="9000445" cy="3817624"/>
          </a:xfrm>
        </p:spPr>
        <p:txBody>
          <a:bodyPr>
            <a:noAutofit/>
          </a:bodyPr>
          <a:lstStyle/>
          <a:p>
            <a:pPr marL="0" indent="0" algn="just" rtl="1">
              <a:buNone/>
            </a:pPr>
            <a:r>
              <a:rPr lang="fa-IR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شاخصهاي پايش :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به شاخص هايی گفته مي شود که ورودی ها و فرايند ها را در يک پروژه بررسی مي کند يا به عبارتی پايش به معنی اندازه گيری منظم متغيرها در طول زمان است.</a:t>
            </a: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شاخصهاي پايش (عملکردی)، خود به دو دسته زير تقسيم ميشوند:</a:t>
            </a: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1- شاخص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هاي فرآيندي 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(</a:t>
            </a:r>
            <a:r>
              <a:rPr lang="en-US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Index Process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) :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فعاليتهاي در حال اجرا را اندازه گيری مي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نمايد </a:t>
            </a: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99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مانند : درجه انطباق فرایند خدمت با استانداردها مثل شاخص ارزیابی تست تعادل در سالمندان</a:t>
            </a:r>
          </a:p>
          <a:p>
            <a:pPr marL="0" indent="0" algn="just" rtl="1">
              <a:buNone/>
            </a:pPr>
            <a:endParaRPr lang="fa-IR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2-شاخصهاي ورودي 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(</a:t>
            </a:r>
            <a:r>
              <a:rPr lang="en-US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Index Input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) 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B Titr" panose="00000700000000000000" pitchFamily="2" charset="-78"/>
              </a:rPr>
              <a:t>: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که به اطلاعات مورد نياز براي انجام فعاليتها برمي گردد. </a:t>
            </a: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99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مانند : درصد سالمندان واجد شرایط مراقبت، تعداد مراقب سلامت/ بهورز، تعداد مکمل مورد نیاز سالمندان و ...</a:t>
            </a:r>
            <a:endParaRPr lang="fa-IR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43434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4092864"/>
              </p:ext>
            </p:extLst>
          </p:nvPr>
        </p:nvGraphicFramePr>
        <p:xfrm>
          <a:off x="2397714" y="1044573"/>
          <a:ext cx="5991910" cy="3665044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755812">
                  <a:extLst>
                    <a:ext uri="{9D8B030D-6E8A-4147-A177-3AD203B41FA5}">
                      <a16:colId xmlns:a16="http://schemas.microsoft.com/office/drawing/2014/main" val="1024253521"/>
                    </a:ext>
                  </a:extLst>
                </a:gridCol>
                <a:gridCol w="475612">
                  <a:extLst>
                    <a:ext uri="{9D8B030D-6E8A-4147-A177-3AD203B41FA5}">
                      <a16:colId xmlns:a16="http://schemas.microsoft.com/office/drawing/2014/main" val="2505203036"/>
                    </a:ext>
                  </a:extLst>
                </a:gridCol>
                <a:gridCol w="558701">
                  <a:extLst>
                    <a:ext uri="{9D8B030D-6E8A-4147-A177-3AD203B41FA5}">
                      <a16:colId xmlns:a16="http://schemas.microsoft.com/office/drawing/2014/main" val="3777583140"/>
                    </a:ext>
                  </a:extLst>
                </a:gridCol>
                <a:gridCol w="558701">
                  <a:extLst>
                    <a:ext uri="{9D8B030D-6E8A-4147-A177-3AD203B41FA5}">
                      <a16:colId xmlns:a16="http://schemas.microsoft.com/office/drawing/2014/main" val="3232057386"/>
                    </a:ext>
                  </a:extLst>
                </a:gridCol>
                <a:gridCol w="515724">
                  <a:extLst>
                    <a:ext uri="{9D8B030D-6E8A-4147-A177-3AD203B41FA5}">
                      <a16:colId xmlns:a16="http://schemas.microsoft.com/office/drawing/2014/main" val="574841305"/>
                    </a:ext>
                  </a:extLst>
                </a:gridCol>
                <a:gridCol w="386792">
                  <a:extLst>
                    <a:ext uri="{9D8B030D-6E8A-4147-A177-3AD203B41FA5}">
                      <a16:colId xmlns:a16="http://schemas.microsoft.com/office/drawing/2014/main" val="163004084"/>
                    </a:ext>
                  </a:extLst>
                </a:gridCol>
                <a:gridCol w="644655">
                  <a:extLst>
                    <a:ext uri="{9D8B030D-6E8A-4147-A177-3AD203B41FA5}">
                      <a16:colId xmlns:a16="http://schemas.microsoft.com/office/drawing/2014/main" val="390750876"/>
                    </a:ext>
                  </a:extLst>
                </a:gridCol>
                <a:gridCol w="644655">
                  <a:extLst>
                    <a:ext uri="{9D8B030D-6E8A-4147-A177-3AD203B41FA5}">
                      <a16:colId xmlns:a16="http://schemas.microsoft.com/office/drawing/2014/main" val="1653085934"/>
                    </a:ext>
                  </a:extLst>
                </a:gridCol>
                <a:gridCol w="451258">
                  <a:extLst>
                    <a:ext uri="{9D8B030D-6E8A-4147-A177-3AD203B41FA5}">
                      <a16:colId xmlns:a16="http://schemas.microsoft.com/office/drawing/2014/main" val="285447238"/>
                    </a:ext>
                  </a:extLst>
                </a:gridCol>
              </a:tblGrid>
              <a:tr h="293504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نام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 gridSpan="4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800">
                          <a:effectLst/>
                        </a:rPr>
                        <a:t>1 مراقبت کامل سالمندان  70-60سال کد: 114215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800">
                          <a:effectLst/>
                        </a:rPr>
                        <a:t>2مراقبت کامل سالمندان  70سال به بالا  کد: 114215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33" marR="3943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627801"/>
                  </a:ext>
                </a:extLst>
              </a:tr>
              <a:tr h="6321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تعداد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 smtClean="0">
                          <a:effectLst/>
                          <a:cs typeface="B Titr" panose="00000700000000000000" pitchFamily="2" charset="-78"/>
                        </a:rPr>
                        <a:t>درصد</a:t>
                      </a:r>
                      <a:r>
                        <a:rPr lang="fa-IR" sz="1050" dirty="0" smtClean="0">
                          <a:effectLst/>
                          <a:cs typeface="B Titr" panose="00000700000000000000" pitchFamily="2" charset="-78"/>
                        </a:rPr>
                        <a:t> 99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حد انتظار 1400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درصد اختلاف 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تعداد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 smtClean="0">
                          <a:effectLst/>
                          <a:cs typeface="B Titr" panose="00000700000000000000" pitchFamily="2" charset="-78"/>
                        </a:rPr>
                        <a:t>درصد</a:t>
                      </a:r>
                      <a:r>
                        <a:rPr lang="fa-IR" sz="1050" dirty="0" smtClean="0">
                          <a:effectLst/>
                          <a:cs typeface="B Titr" panose="00000700000000000000" pitchFamily="2" charset="-78"/>
                        </a:rPr>
                        <a:t> 99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حد انتظار 1400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درصد اختلاف 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2389530716"/>
                  </a:ext>
                </a:extLst>
              </a:tr>
              <a:tr h="42144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پایگاه سلامت جواهری 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86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11.49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31.49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1.79-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108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16.41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36.4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15.31-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1843484810"/>
                  </a:ext>
                </a:extLst>
              </a:tr>
              <a:tr h="42144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خانه بهداشت سنگ سفید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10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13.3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33.3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22.7-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34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36.5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56.5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37.2-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2756194976"/>
                  </a:ext>
                </a:extLst>
              </a:tr>
              <a:tr h="21072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خانه بهداشت دوشخراط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7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5.8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25.8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10-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30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31.5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51.5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12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153072612"/>
                  </a:ext>
                </a:extLst>
              </a:tr>
              <a:tr h="21072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خانه بهداشت خم پیچ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12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9.3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29.3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12.1-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50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27.6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47.6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2.6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157536600"/>
                  </a:ext>
                </a:extLst>
              </a:tr>
              <a:tr h="21072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خانه بهداشت تجره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10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30.3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50.3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4.9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41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46.06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66.06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21.98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4213862344"/>
                  </a:ext>
                </a:extLst>
              </a:tr>
              <a:tr h="21072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خانه بهداشت رحمت آباد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9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6.8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26.8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5.8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88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49.4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69.4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9.2-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311683805"/>
                  </a:ext>
                </a:extLst>
              </a:tr>
              <a:tr h="21072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خانه بهداشت تیدجان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19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41.3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61.3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19.1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49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62.02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82.02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4.18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2411952164"/>
                  </a:ext>
                </a:extLst>
              </a:tr>
              <a:tr h="42144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خانه بهداشت قودجان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32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45.7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65.7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12.8-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58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45.3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65.3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12.7-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2195411501"/>
                  </a:ext>
                </a:extLst>
              </a:tr>
              <a:tr h="21072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خانه بهداشت منتظری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22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17.05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37.05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9.6-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25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42.3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62.3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0.7-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2635578386"/>
                  </a:ext>
                </a:extLst>
              </a:tr>
              <a:tr h="21072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خانه بهداشت خشکرود 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2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14.2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34.2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30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19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73.07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>
                          <a:effectLst/>
                          <a:cs typeface="B Titr" panose="00000700000000000000" pitchFamily="2" charset="-78"/>
                        </a:rPr>
                        <a:t>93.7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50" dirty="0">
                          <a:effectLst/>
                          <a:cs typeface="B Titr" panose="00000700000000000000" pitchFamily="2" charset="-78"/>
                        </a:rPr>
                        <a:t>0.7-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39433" marR="39433" marT="0" marB="0" anchor="ctr"/>
                </a:tc>
                <a:extLst>
                  <a:ext uri="{0D108BD9-81ED-4DB2-BD59-A6C34878D82A}">
                    <a16:rowId xmlns:a16="http://schemas.microsoft.com/office/drawing/2014/main" val="3679734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853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628650" y="1370013"/>
          <a:ext cx="7886700" cy="3262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89961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28650" y="1370013"/>
          <a:ext cx="7886700" cy="3262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68991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28650" y="1370013"/>
          <a:ext cx="7886700" cy="3262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64347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9275570"/>
              </p:ext>
            </p:extLst>
          </p:nvPr>
        </p:nvGraphicFramePr>
        <p:xfrm>
          <a:off x="628650" y="891995"/>
          <a:ext cx="7886700" cy="374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367568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28650" y="1370013"/>
          <a:ext cx="7886700" cy="3262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39199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024729"/>
              </p:ext>
            </p:extLst>
          </p:nvPr>
        </p:nvGraphicFramePr>
        <p:xfrm>
          <a:off x="628650" y="1370013"/>
          <a:ext cx="7886700" cy="3262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37625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0349878"/>
              </p:ext>
            </p:extLst>
          </p:nvPr>
        </p:nvGraphicFramePr>
        <p:xfrm>
          <a:off x="628650" y="1370013"/>
          <a:ext cx="7886700" cy="3262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084148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8341552"/>
              </p:ext>
            </p:extLst>
          </p:nvPr>
        </p:nvGraphicFramePr>
        <p:xfrm>
          <a:off x="628650" y="1370013"/>
          <a:ext cx="7886700" cy="3262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98796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2511533"/>
              </p:ext>
            </p:extLst>
          </p:nvPr>
        </p:nvGraphicFramePr>
        <p:xfrm>
          <a:off x="628650" y="1370013"/>
          <a:ext cx="7886700" cy="3262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2514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12925" y="128588"/>
            <a:ext cx="7331075" cy="573087"/>
          </a:xfrm>
        </p:spPr>
        <p:txBody>
          <a:bodyPr/>
          <a:lstStyle/>
          <a:p>
            <a:pPr algn="ctr" rtl="1"/>
            <a:r>
              <a:rPr lang="fa-IR" sz="2800" dirty="0">
                <a:cs typeface="B Titr" panose="00000700000000000000" pitchFamily="2" charset="-78"/>
              </a:rPr>
              <a:t>انواع شاخص ها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39775"/>
            <a:ext cx="9144000" cy="4275138"/>
          </a:xfrm>
        </p:spPr>
        <p:txBody>
          <a:bodyPr>
            <a:noAutofit/>
          </a:bodyPr>
          <a:lstStyle/>
          <a:p>
            <a:pPr marL="0" indent="0" algn="just" rtl="1">
              <a:buNone/>
            </a:pPr>
            <a:r>
              <a:rPr lang="fa-IR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شاخص هاي ارزيابي (پیامدی) :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شاخص هايی که خروجی ها و هدف نهايی را مي سنجد يا به عبارتی به اندازه گيری آنچه که در پايان يک برنامه حاصل ميشود مي پردازد. شاخصهاي ارزيابي، نيز به سه دسته زير تقسيم ميشوند:</a:t>
            </a: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1- شاخص ها خروجی/ برونداد 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(</a:t>
            </a:r>
            <a:r>
              <a:rPr lang="en-US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Index Output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) 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B Titr" panose="00000700000000000000" pitchFamily="2" charset="-78"/>
              </a:rPr>
              <a:t>: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خروجي فعاليتها را اندازه گيري مي کند. </a:t>
            </a: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99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مانند: ميزان پوشش مراقبت سالمندان، شاخص های هزینه بری، رضایت، استمرار و ثبات خدمت</a:t>
            </a: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2- شاخص های اثر بخشی 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B Titr" panose="00000700000000000000" pitchFamily="2" charset="-78"/>
              </a:rPr>
              <a:t>(</a:t>
            </a:r>
            <a:r>
              <a:rPr lang="en-US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B Titr" panose="00000700000000000000" pitchFamily="2" charset="-78"/>
              </a:rPr>
              <a:t>Index Effect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B Titr" panose="00000700000000000000" pitchFamily="2" charset="-78"/>
              </a:rPr>
              <a:t>) : </a:t>
            </a:r>
            <a:r>
              <a:rPr lang="fa-IR" sz="2000" dirty="0">
                <a:solidFill>
                  <a:srgbClr val="99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شاخص های مربوط به تغییر ونتایج ناشی از خدمت</a:t>
            </a: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3-شاخص هاي نتیجه/پیامد 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(</a:t>
            </a:r>
            <a:r>
              <a:rPr lang="en-US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Index Outcome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) :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که پيامد فعاليتها را نشان مي دهد. </a:t>
            </a: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99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مانند : شاخص های فراوانی و شدت بیماری (بروز، شیوع، مرگ و ناتوانی)</a:t>
            </a: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4- شاخص هاي تاثیر نهایی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(</a:t>
            </a:r>
            <a:r>
              <a:rPr lang="en-US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Index Impact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) :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اثرات بلندمدت فعاليتها را نشان مي دهد.</a:t>
            </a: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000" dirty="0">
                <a:solidFill>
                  <a:srgbClr val="99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مانند : شاخص امید به زندگی همراه توانایی </a:t>
            </a:r>
            <a:endParaRPr lang="fa-IR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92959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1915826"/>
              </p:ext>
            </p:extLst>
          </p:nvPr>
        </p:nvGraphicFramePr>
        <p:xfrm>
          <a:off x="628650" y="891995"/>
          <a:ext cx="7886700" cy="374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071717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8405612"/>
              </p:ext>
            </p:extLst>
          </p:nvPr>
        </p:nvGraphicFramePr>
        <p:xfrm>
          <a:off x="628650" y="739775"/>
          <a:ext cx="7886700" cy="3892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776342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4881524"/>
              </p:ext>
            </p:extLst>
          </p:nvPr>
        </p:nvGraphicFramePr>
        <p:xfrm>
          <a:off x="628650" y="739290"/>
          <a:ext cx="7886700" cy="3893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586384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نتایج پراکندگی در ارائه خدمات: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r" defTabSz="914400" rtl="1">
              <a:lnSpc>
                <a:spcPct val="100000"/>
              </a:lnSpc>
              <a:spcBef>
                <a:spcPct val="20000"/>
              </a:spcBef>
              <a:buClr>
                <a:srgbClr val="00C6BB"/>
              </a:buClr>
              <a:defRPr/>
            </a:pPr>
            <a:r>
              <a:rPr lang="fa-IR" sz="24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مراجعات متعدد گیرنده خدمات و نارضایتی</a:t>
            </a:r>
          </a:p>
          <a:p>
            <a:pPr marL="342900" lvl="0" indent="-342900" algn="r" defTabSz="914400" rtl="1">
              <a:lnSpc>
                <a:spcPct val="100000"/>
              </a:lnSpc>
              <a:spcBef>
                <a:spcPct val="20000"/>
              </a:spcBef>
              <a:buClr>
                <a:srgbClr val="00C6BB"/>
              </a:buClr>
              <a:defRPr/>
            </a:pPr>
            <a:r>
              <a:rPr lang="fa-IR" sz="24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تحت تاثیر قرار کیفیت ارائه خدمت به دلیل عدم بررسی همزمان عوامل خطر مرتبط با بیماریها</a:t>
            </a:r>
          </a:p>
          <a:p>
            <a:pPr marL="342900" lvl="0" indent="-342900" algn="r" defTabSz="914400" rtl="1">
              <a:lnSpc>
                <a:spcPct val="100000"/>
              </a:lnSpc>
              <a:spcBef>
                <a:spcPct val="20000"/>
              </a:spcBef>
              <a:buClr>
                <a:srgbClr val="00C6BB"/>
              </a:buClr>
              <a:defRPr/>
            </a:pPr>
            <a:r>
              <a:rPr lang="fa-IR" sz="24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افزایش بار مراجعه به پزشک</a:t>
            </a:r>
          </a:p>
          <a:p>
            <a:pPr marL="342900" lvl="0" indent="-342900" algn="r" defTabSz="914400" rtl="1">
              <a:lnSpc>
                <a:spcPct val="100000"/>
              </a:lnSpc>
              <a:spcBef>
                <a:spcPct val="20000"/>
              </a:spcBef>
              <a:buClr>
                <a:srgbClr val="00C6BB"/>
              </a:buClr>
              <a:defRPr/>
            </a:pPr>
            <a:r>
              <a:rPr lang="fa-IR" sz="24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در معرض خطر بیشتر از نظر ابتلا به کووید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1356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479894582"/>
              </p:ext>
            </p:extLst>
          </p:nvPr>
        </p:nvGraphicFramePr>
        <p:xfrm>
          <a:off x="448965" y="0"/>
          <a:ext cx="8551480" cy="5143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39916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65446"/>
          </a:xfrm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0"/>
              </a:spcAft>
            </a:pPr>
            <a:r>
              <a:rPr lang="fa-IR" sz="2400" dirty="0">
                <a:solidFill>
                  <a:srgbClr val="003296"/>
                </a:solidFill>
                <a:effectLst/>
                <a:latin typeface="Calibri" panose="020F0502020204030204" pitchFamily="34" charset="0"/>
                <a:cs typeface="B Titr" panose="00000700000000000000" pitchFamily="2" charset="-78"/>
              </a:rPr>
              <a:t>نکات مهم در تحلیل مراقبت ها</a:t>
            </a:r>
            <a:endParaRPr lang="fa-IR" sz="24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891994"/>
            <a:ext cx="8856890" cy="4251505"/>
          </a:xfrm>
        </p:spPr>
        <p:txBody>
          <a:bodyPr>
            <a:normAutofit/>
          </a:bodyPr>
          <a:lstStyle/>
          <a:p>
            <a:pPr algn="just" rtl="1"/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هر چه اطلاعات با جزییات بیشتری استخراج و تحلیل شوند، مداخلات طراحی شده، ما را بهتر و سریعتر به هدف تعیین شده، سوق می دهند.</a:t>
            </a:r>
          </a:p>
          <a:p>
            <a:pPr algn="just" rtl="1"/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مقایسه شاخص ها، تناسب دوره زمانی را در نظر بگیرید (مقایسه 6 ماهه اول 1400 با 6 ماهه اول 1399 و ...)</a:t>
            </a:r>
          </a:p>
          <a:p>
            <a:pPr algn="just" rtl="1"/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هنگام تحلیل، مبنا را بر تحلیل شاخص ها در کنار هم گذاشته و بر اساس نتایج یک شاخص(مثلا پوشش مراقبت ها به تفکیک یا ... )، تحلیل را انجام ندهید.</a:t>
            </a:r>
          </a:p>
          <a:p>
            <a:pPr algn="just" rtl="1"/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لازمه تحلیل یک واحد بهداشتی، آگاهی از اطلاعات زمینه ای مانند، تناسب نیرو به جمعیت، سهم سالمندی واحد مربوطه، درصد سالمندی، دسترسی سالمندان و .... را مد نظر قرار دهید.</a:t>
            </a:r>
          </a:p>
          <a:p>
            <a:pPr algn="just" rtl="1"/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مرکز بهداشت شماره 1 و 2 اصفهان و سایر شهر های بالای 20 هزار حد انتظار، بهتر است حد انتظار متناسب با وضعیت واحد های محیطی (شهری، حاشیه و شرکتی، روستایی) تعیین و در هنگام تحلیل نیز به صورت جداگانه هم مورد تحلیل قرار بگیرند. </a:t>
            </a:r>
          </a:p>
        </p:txBody>
      </p:sp>
    </p:spTree>
    <p:extLst>
      <p:ext uri="{BB962C8B-B14F-4D97-AF65-F5344CB8AC3E}">
        <p14:creationId xmlns:p14="http://schemas.microsoft.com/office/powerpoint/2010/main" val="8757290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1670" y="281175"/>
            <a:ext cx="7886700" cy="465137"/>
          </a:xfrm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0"/>
              </a:spcAft>
            </a:pPr>
            <a:r>
              <a:rPr lang="fa-IR" sz="2400" dirty="0">
                <a:solidFill>
                  <a:srgbClr val="003296"/>
                </a:solidFill>
                <a:effectLst/>
                <a:latin typeface="Calibri" panose="020F0502020204030204" pitchFamily="34" charset="0"/>
                <a:cs typeface="B Titr" panose="00000700000000000000" pitchFamily="2" charset="-78"/>
              </a:rPr>
              <a:t>چالش های گزارش گیری مراقبت های سالمندان ؟</a:t>
            </a:r>
            <a:endParaRPr lang="fa-IR" sz="2400" dirty="0">
              <a:solidFill>
                <a:srgbClr val="0032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7725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130" y="586587"/>
            <a:ext cx="6709870" cy="4556914"/>
          </a:xfrm>
        </p:spPr>
        <p:txBody>
          <a:bodyPr>
            <a:noAutofit/>
          </a:bodyPr>
          <a:lstStyle/>
          <a:p>
            <a:pPr algn="just" rtl="1">
              <a:lnSpc>
                <a:spcPct val="107000"/>
              </a:lnSpc>
              <a:spcAft>
                <a:spcPts val="0"/>
              </a:spcAft>
            </a:pPr>
            <a:r>
              <a:rPr lang="fa-IR" sz="18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رنگ بندی قرمز اکثر شهرستان های استان در طول سال گذشته و عدم تمایل گروه هدف جهت دریافت مراقبت های سالمندان و عدم انجام فراخوان فعال به دلیل شرایط اپیدمی</a:t>
            </a: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endParaRPr lang="fa-IR" sz="18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r>
              <a:rPr lang="fa-IR" sz="18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عدم تعیین و ابلاغ حد انتظار مراقبت به دلیل شرایط خاص سالمندان در کووید 19</a:t>
            </a: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endParaRPr lang="fa-IR" sz="18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r>
              <a:rPr lang="fa-IR" sz="18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تغییرات سامانه در نحوه ارائه خدمات گروه هدف (مبتنی بر درخواست، حضوری، غیر حضوری و نا مشخص) و بلاتکلیفی مراقبین سلامت در خصوص نحوه ارائه خدمات </a:t>
            </a: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endParaRPr lang="fa-IR" sz="18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endParaRPr lang="en-US" sz="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r>
              <a:rPr lang="fa-IR" sz="18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درگیری تیم سلامت در فرایندهای مراقبت و غربالگری کووید (پیگیری افراد مشکوک و مثبت ابتلا به کووید، پیگیری خانوارها، رهگیری تماس و سامانه های ثبت نتایج پیگیری و رهگیری تماس علاوه بر سامانه سیب)</a:t>
            </a: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endParaRPr lang="en-US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34130" y="128471"/>
            <a:ext cx="5191970" cy="458115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تحلیل </a:t>
            </a:r>
            <a:endParaRPr lang="fa-I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3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130" y="586587"/>
            <a:ext cx="6566315" cy="4556914"/>
          </a:xfrm>
        </p:spPr>
        <p:txBody>
          <a:bodyPr>
            <a:noAutofit/>
          </a:bodyPr>
          <a:lstStyle/>
          <a:p>
            <a:pPr algn="just" rtl="1">
              <a:lnSpc>
                <a:spcPct val="107000"/>
              </a:lnSpc>
              <a:spcAft>
                <a:spcPts val="0"/>
              </a:spcAft>
            </a:pPr>
            <a:endParaRPr lang="en-US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r>
              <a:rPr lang="fa-IR" sz="18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افت پوشش مراقبت کامل و به تفکیک سلامت سالمندان در سال 1399 نسبت به سال 1398 به علت ارائه خدمات به صورت حضوری و غیرحضوری و تمایل بیشتر تیم سلامت جهت ارائه خدمات غیرحضوری</a:t>
            </a: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r>
              <a:rPr lang="fa-IR" sz="18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کاهش نظارت حضوری ستاد استان بر اساس چک لیست فنی برنامه سلامت سالمندان از ستاد شهرستان ها و واحد های محیطی و همچنین ستاد شهرستانها از واحدهای محیطی تابعه، به علت وضعیت اپیدمی کووید-19 در استان</a:t>
            </a: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rtl="1">
              <a:lnSpc>
                <a:spcPct val="107000"/>
              </a:lnSpc>
              <a:spcAft>
                <a:spcPts val="0"/>
              </a:spcAft>
              <a:buNone/>
            </a:pPr>
            <a:r>
              <a:rPr lang="fa-IR" sz="18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r>
              <a:rPr lang="fa-IR" sz="18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ضعف در ارائه تمام خدمات سالمندان و تفاوت بین پوشش مراقبت کامل، حداقل یک خدمت و مراقبت های به تفکیک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3555" y="128471"/>
            <a:ext cx="7329840" cy="458115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تحلیل </a:t>
            </a:r>
            <a:endParaRPr lang="fa-I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3" y="128471"/>
            <a:ext cx="8093365" cy="458115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تحلیل ارتقاء پوشش کلیه خدمات در شش ماهه اول نسبت به 6 ماهه دوم</a:t>
            </a:r>
            <a:endParaRPr lang="fa-IR" sz="1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ارائه غیر حضوری خدمات 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کاهش ترس مردم از مراجعه به واحدهای ارائه خدمات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ابلاغ آغاز مراقبت ها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تعیین تکلیف نحوه ارائه مراقبت ها </a:t>
            </a:r>
          </a:p>
          <a:p>
            <a:pPr marL="0" indent="0" algn="r" rtl="1">
              <a:buNone/>
            </a:pP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89606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0" y="139483"/>
            <a:ext cx="5846596" cy="610820"/>
          </a:xfrm>
        </p:spPr>
        <p:txBody>
          <a:bodyPr>
            <a:normAutofit/>
          </a:bodyPr>
          <a:lstStyle/>
          <a:p>
            <a:pPr algn="ctr" rtl="1"/>
            <a:r>
              <a:rPr lang="fa-IR" sz="3100" dirty="0">
                <a:cs typeface="B Titr" panose="00000700000000000000" pitchFamily="2" charset="-78"/>
              </a:rPr>
              <a:t>نمونه شاخص های درون داد </a:t>
            </a:r>
            <a:r>
              <a:rPr lang="fa-IR" sz="1800" dirty="0">
                <a:cs typeface="B Titr" panose="00000700000000000000" pitchFamily="2" charset="-78"/>
              </a:rPr>
              <a:t>(پتانسیل ها)</a:t>
            </a:r>
            <a:endParaRPr lang="fa-IR" sz="24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1855" y="739290"/>
            <a:ext cx="9162300" cy="4404210"/>
          </a:xfrm>
        </p:spPr>
        <p:txBody>
          <a:bodyPr>
            <a:normAutofit/>
          </a:bodyPr>
          <a:lstStyle/>
          <a:p>
            <a:pPr algn="r" rtl="1"/>
            <a:r>
              <a:rPr lang="fa-IR" sz="2400" dirty="0">
                <a:cs typeface="B Nazanin" panose="00000400000000000000" pitchFamily="2" charset="-78"/>
              </a:rPr>
              <a:t>اطلاعات مربوط به مراکز بهداشتی درمانی شهری، روستایی، شهری روستایی، پایگاهها، مناطق حاشیه شهر، خانه های بهداشت</a:t>
            </a: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اطلاعات مربوط به کارکنان بهداشتی شهری و روستایی</a:t>
            </a:r>
          </a:p>
          <a:p>
            <a:pPr algn="r" rtl="1"/>
            <a:endParaRPr lang="fa-IR" sz="800" dirty="0">
              <a:cs typeface="B Nazanin" panose="00000400000000000000" pitchFamily="2" charset="-78"/>
            </a:endParaRP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اطلاعات مربوط به تجهیزات و امکانات موجود (وضعیت ماموگرافی، آزمایشگاهها، پاتولوژیست و...) </a:t>
            </a:r>
          </a:p>
          <a:p>
            <a:pPr algn="r" rtl="1"/>
            <a:endParaRPr lang="fa-IR" sz="800" dirty="0">
              <a:cs typeface="B Nazanin" panose="00000400000000000000" pitchFamily="2" charset="-78"/>
            </a:endParaRP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اطلاعات مربوط به نیروی انسانی متخصص موجود در شهرستان</a:t>
            </a:r>
          </a:p>
          <a:p>
            <a:pPr algn="r" rtl="1"/>
            <a:endParaRPr lang="fa-IR" sz="800" dirty="0">
              <a:cs typeface="B Nazanin" panose="00000400000000000000" pitchFamily="2" charset="-78"/>
            </a:endParaRP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میزان باسوادی در جمعیت هدف بر حسب نقاط شهری و روستایی</a:t>
            </a:r>
          </a:p>
        </p:txBody>
      </p:sp>
    </p:spTree>
    <p:extLst>
      <p:ext uri="{BB962C8B-B14F-4D97-AF65-F5344CB8AC3E}">
        <p14:creationId xmlns:p14="http://schemas.microsoft.com/office/powerpoint/2010/main" val="343783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2800" dirty="0">
                <a:cs typeface="B Titr" panose="00000700000000000000" pitchFamily="2" charset="-78"/>
              </a:rPr>
              <a:t>افزایش پوشش</a:t>
            </a:r>
            <a:r>
              <a:rPr lang="fa-IR" sz="2100" b="1" dirty="0">
                <a:solidFill>
                  <a:schemeClr val="tx1"/>
                </a:solidFill>
                <a:latin typeface="Century Gothic"/>
              </a:rPr>
              <a:t> </a:t>
            </a:r>
            <a:r>
              <a:rPr lang="fa-IR" sz="2800" dirty="0">
                <a:cs typeface="B Titr" panose="00000700000000000000" pitchFamily="2" charset="-78"/>
              </a:rPr>
              <a:t>خدمات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4" y="1044702"/>
            <a:ext cx="6566315" cy="3663766"/>
          </a:xfrm>
        </p:spPr>
        <p:txBody>
          <a:bodyPr>
            <a:normAutofit/>
          </a:bodyPr>
          <a:lstStyle/>
          <a:p>
            <a:pPr marL="0" indent="0" algn="r" rtl="1">
              <a:buClr>
                <a:srgbClr val="00C6BB"/>
              </a:buClr>
              <a:buNone/>
            </a:pPr>
            <a:r>
              <a:rPr lang="fa-IR" sz="24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برای افزایش پوشش خدمات از طرق زیر می توان اقدام نمود:</a:t>
            </a:r>
          </a:p>
          <a:p>
            <a:pPr lvl="0" algn="r" rtl="1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4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بازاریابی فعال (استفاده از فضای مجازی، تهیه کلیپ معرفی خدمات، ارتباط با کانون های بازنشستگان و ... )</a:t>
            </a:r>
          </a:p>
          <a:p>
            <a:pPr lvl="0" algn="r" rtl="1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4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ارائه خدمات کیفی</a:t>
            </a:r>
          </a:p>
          <a:p>
            <a:pPr lvl="0" algn="r" rtl="1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4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استمرار خدمت</a:t>
            </a:r>
          </a:p>
          <a:p>
            <a:pPr lvl="0" algn="r" rtl="1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4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افزایش دسترسی به خدمت از طریق اصلاح زمان و مکان ارائه خدمت</a:t>
            </a:r>
            <a:endParaRPr lang="en-US" sz="2400" dirty="0">
              <a:solidFill>
                <a:prstClr val="black"/>
              </a:solidFill>
              <a:latin typeface="Century Gothic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182113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0360" y="128470"/>
            <a:ext cx="4275740" cy="572644"/>
          </a:xfrm>
        </p:spPr>
        <p:txBody>
          <a:bodyPr/>
          <a:lstStyle/>
          <a:p>
            <a:pPr algn="ctr"/>
            <a:r>
              <a:rPr lang="fa-IR" sz="2800" dirty="0">
                <a:cs typeface="B Titr" panose="00000700000000000000" pitchFamily="2" charset="-78"/>
              </a:rPr>
              <a:t>ارائه خدمات</a:t>
            </a:r>
            <a:r>
              <a:rPr lang="fa-IR" sz="2100" b="1" dirty="0">
                <a:solidFill>
                  <a:schemeClr val="tx1"/>
                </a:solidFill>
                <a:latin typeface="Century Gothic"/>
              </a:rPr>
              <a:t> </a:t>
            </a:r>
            <a:r>
              <a:rPr lang="fa-IR" sz="2800" dirty="0">
                <a:cs typeface="B Titr" panose="00000700000000000000" pitchFamily="2" charset="-78"/>
              </a:rPr>
              <a:t>کیفی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7" y="1198572"/>
            <a:ext cx="6719018" cy="3511061"/>
          </a:xfrm>
        </p:spPr>
        <p:txBody>
          <a:bodyPr>
            <a:noAutofit/>
          </a:bodyPr>
          <a:lstStyle/>
          <a:p>
            <a:pPr marL="0" indent="0" algn="r" rtl="1">
              <a:buClr>
                <a:srgbClr val="00C6BB"/>
              </a:buClr>
              <a:buNone/>
            </a:pPr>
            <a:r>
              <a:rPr lang="fa-IR" sz="20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برای ارائه خدمات کیفی موارد زیر لازم الاجرا می باشد:</a:t>
            </a:r>
          </a:p>
          <a:p>
            <a:pPr algn="r" rtl="1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تکریم مشتری (گیرنده خدمت)</a:t>
            </a:r>
          </a:p>
          <a:p>
            <a:pPr algn="r" rtl="1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نوبت دهی</a:t>
            </a:r>
          </a:p>
          <a:p>
            <a:pPr algn="r" rtl="1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توضیح اولیه ارائه خدمت و آگاهی مراجعه کننده از آنچه برایش می خواهیم انجام دهیم</a:t>
            </a:r>
          </a:p>
          <a:p>
            <a:pPr algn="r" rtl="1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تبحر ارائه دهنده خدمت از نظر علمی و عملی (گذراندن دوره های آموزشی علمی و عملی)</a:t>
            </a:r>
          </a:p>
          <a:p>
            <a:pPr algn="r" rtl="1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تاکید بر تاریخ مراجعه بعدی پس از پایان ارائه خدمت</a:t>
            </a:r>
          </a:p>
          <a:p>
            <a:pPr algn="r" rtl="1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مناسب بودن مکان ارائه خدمت</a:t>
            </a:r>
            <a:r>
              <a:rPr lang="en-US" sz="20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 </a:t>
            </a:r>
            <a:r>
              <a:rPr lang="fa-IR" sz="20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(اصل محرمانگی)</a:t>
            </a:r>
          </a:p>
          <a:p>
            <a:pPr algn="r" rtl="1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توجه به حضور «مراجعه کننده» با توجه به ثبت الکترونیک خدمات</a:t>
            </a:r>
            <a:endParaRPr lang="en-US" sz="2000" dirty="0">
              <a:solidFill>
                <a:prstClr val="black"/>
              </a:solidFill>
              <a:latin typeface="Century Gothic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836133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20" y="281176"/>
            <a:ext cx="6719020" cy="610820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نکات مهم در </a:t>
            </a:r>
            <a:r>
              <a:rPr lang="fa-IR" sz="1800" dirty="0">
                <a:solidFill>
                  <a:srgbClr val="D600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فراخوان سالمندان </a:t>
            </a:r>
            <a:r>
              <a:rPr lang="fa-IR" sz="18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جهت ارائه خدمات به صورت حضوری</a:t>
            </a:r>
            <a:endParaRPr lang="fa-IR" sz="18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8720" y="1044701"/>
            <a:ext cx="7015279" cy="4098799"/>
          </a:xfrm>
        </p:spPr>
        <p:txBody>
          <a:bodyPr>
            <a:normAutofit fontScale="85000" lnSpcReduction="20000"/>
          </a:bodyPr>
          <a:lstStyle/>
          <a:p>
            <a:pPr algn="r" rtl="1">
              <a:buClr>
                <a:srgbClr val="7030A0"/>
              </a:buClr>
            </a:pPr>
            <a:r>
              <a:rPr lang="fa-IR" dirty="0">
                <a:cs typeface="B Nazanin" panose="00000400000000000000" pitchFamily="2" charset="-78"/>
              </a:rPr>
              <a:t>اولویت با فراخوان سالمندان که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دو دوز واکسن </a:t>
            </a:r>
            <a:r>
              <a:rPr lang="fa-IR" dirty="0">
                <a:cs typeface="B Nazanin" panose="00000400000000000000" pitchFamily="2" charset="-78"/>
              </a:rPr>
              <a:t>کووید خود را دریافت نموده اند.</a:t>
            </a:r>
          </a:p>
          <a:p>
            <a:pPr algn="r" rtl="1">
              <a:buClr>
                <a:srgbClr val="7030A0"/>
              </a:buClr>
            </a:pPr>
            <a:r>
              <a:rPr lang="fa-IR" dirty="0">
                <a:cs typeface="B Nazanin" panose="00000400000000000000" pitchFamily="2" charset="-78"/>
              </a:rPr>
              <a:t>زمان بندی و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نوبت دهی </a:t>
            </a:r>
            <a:r>
              <a:rPr lang="fa-IR" dirty="0">
                <a:cs typeface="B Nazanin" panose="00000400000000000000" pitchFamily="2" charset="-78"/>
              </a:rPr>
              <a:t>جهت مراجعه (ترجیحاً ابتدای وقت)</a:t>
            </a:r>
          </a:p>
          <a:p>
            <a:pPr algn="r" rtl="1">
              <a:buClr>
                <a:srgbClr val="7030A0"/>
              </a:buClr>
            </a:pPr>
            <a:r>
              <a:rPr lang="fa-IR" dirty="0">
                <a:cs typeface="B Nazanin" panose="00000400000000000000" pitchFamily="2" charset="-78"/>
              </a:rPr>
              <a:t>تعیین تعداد سالمندی که توسط هر مراقب در ماه یا فصل می بایست مراقبت شود.</a:t>
            </a:r>
          </a:p>
          <a:p>
            <a:pPr algn="r" rtl="1">
              <a:buClr>
                <a:srgbClr val="7030A0"/>
              </a:buClr>
            </a:pPr>
            <a:r>
              <a:rPr lang="fa-IR" dirty="0">
                <a:cs typeface="B Nazanin" panose="00000400000000000000" pitchFamily="2" charset="-78"/>
              </a:rPr>
              <a:t>اولویت با سالمندانی که در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سال گذشته </a:t>
            </a:r>
            <a:r>
              <a:rPr lang="fa-IR" dirty="0">
                <a:cs typeface="B Nazanin" panose="00000400000000000000" pitchFamily="2" charset="-78"/>
              </a:rPr>
              <a:t>جهت دریافت مراقبت مراجعه ننموده اند</a:t>
            </a:r>
          </a:p>
          <a:p>
            <a:pPr algn="r" rtl="1">
              <a:buClr>
                <a:srgbClr val="7030A0"/>
              </a:buClr>
            </a:pPr>
            <a:r>
              <a:rPr lang="fa-IR" dirty="0">
                <a:cs typeface="B Nazanin" panose="00000400000000000000" pitchFamily="2" charset="-78"/>
              </a:rPr>
              <a:t>سالمندان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مبتلا به دیابت و فشارخون</a:t>
            </a:r>
            <a:r>
              <a:rPr lang="fa-IR" dirty="0">
                <a:cs typeface="B Nazanin" panose="00000400000000000000" pitchFamily="2" charset="-78"/>
              </a:rPr>
              <a:t>، خصوصاً کنترل نشده ها</a:t>
            </a:r>
          </a:p>
          <a:p>
            <a:pPr algn="r" rtl="1">
              <a:buClr>
                <a:srgbClr val="7030A0"/>
              </a:buClr>
            </a:pPr>
            <a:r>
              <a:rPr lang="fa-IR" dirty="0">
                <a:cs typeface="B Nazanin" panose="00000400000000000000" pitchFamily="2" charset="-78"/>
              </a:rPr>
              <a:t>تاکید بر داشتن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ماسک</a:t>
            </a:r>
            <a:r>
              <a:rPr lang="fa-IR" dirty="0">
                <a:cs typeface="B Nazanin" panose="00000400000000000000" pitchFamily="2" charset="-78"/>
              </a:rPr>
              <a:t> و حفظ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فاصله فیزیکی </a:t>
            </a:r>
          </a:p>
          <a:p>
            <a:pPr algn="r" rtl="1">
              <a:buClr>
                <a:srgbClr val="7030A0"/>
              </a:buClr>
            </a:pPr>
            <a:r>
              <a:rPr lang="fa-IR" dirty="0">
                <a:cs typeface="B Nazanin" panose="00000400000000000000" pitchFamily="2" charset="-78"/>
              </a:rPr>
              <a:t>بررسی وضعیت واکسیناسیون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سالمندانی که بدون فراخوان </a:t>
            </a:r>
            <a:r>
              <a:rPr lang="fa-IR" dirty="0">
                <a:cs typeface="B Nazanin" panose="00000400000000000000" pitchFamily="2" charset="-78"/>
              </a:rPr>
              <a:t>مراجعه نموده اند و تشویق به واکسیناسیون کووید در افراد واکسینه نشده یا کسانی که دو دوز را واکسن را دریافت ننموده اند.</a:t>
            </a:r>
          </a:p>
        </p:txBody>
      </p:sp>
    </p:spTree>
    <p:extLst>
      <p:ext uri="{BB962C8B-B14F-4D97-AF65-F5344CB8AC3E}">
        <p14:creationId xmlns:p14="http://schemas.microsoft.com/office/powerpoint/2010/main" val="22480973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1238" y="1044575"/>
          <a:ext cx="6108700" cy="366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37866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1238" y="1044575"/>
          <a:ext cx="6108700" cy="366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480479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9" y="128470"/>
            <a:ext cx="9325856" cy="4886560"/>
          </a:xfrm>
        </p:spPr>
      </p:pic>
    </p:spTree>
    <p:extLst>
      <p:ext uri="{BB962C8B-B14F-4D97-AF65-F5344CB8AC3E}">
        <p14:creationId xmlns:p14="http://schemas.microsoft.com/office/powerpoint/2010/main" val="6238154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3B7B863-1B32-4A68-9772-8D1A8363E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860800"/>
              </p:ext>
            </p:extLst>
          </p:nvPr>
        </p:nvGraphicFramePr>
        <p:xfrm>
          <a:off x="1" y="5640"/>
          <a:ext cx="9143998" cy="5173124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809190">
                  <a:extLst>
                    <a:ext uri="{9D8B030D-6E8A-4147-A177-3AD203B41FA5}">
                      <a16:colId xmlns:a16="http://schemas.microsoft.com/office/drawing/2014/main" val="1577647377"/>
                    </a:ext>
                  </a:extLst>
                </a:gridCol>
                <a:gridCol w="590731">
                  <a:extLst>
                    <a:ext uri="{9D8B030D-6E8A-4147-A177-3AD203B41FA5}">
                      <a16:colId xmlns:a16="http://schemas.microsoft.com/office/drawing/2014/main" val="3645490218"/>
                    </a:ext>
                  </a:extLst>
                </a:gridCol>
                <a:gridCol w="644378">
                  <a:extLst>
                    <a:ext uri="{9D8B030D-6E8A-4147-A177-3AD203B41FA5}">
                      <a16:colId xmlns:a16="http://schemas.microsoft.com/office/drawing/2014/main" val="39886110"/>
                    </a:ext>
                  </a:extLst>
                </a:gridCol>
                <a:gridCol w="644378">
                  <a:extLst>
                    <a:ext uri="{9D8B030D-6E8A-4147-A177-3AD203B41FA5}">
                      <a16:colId xmlns:a16="http://schemas.microsoft.com/office/drawing/2014/main" val="988769933"/>
                    </a:ext>
                  </a:extLst>
                </a:gridCol>
                <a:gridCol w="572849">
                  <a:extLst>
                    <a:ext uri="{9D8B030D-6E8A-4147-A177-3AD203B41FA5}">
                      <a16:colId xmlns:a16="http://schemas.microsoft.com/office/drawing/2014/main" val="1531973511"/>
                    </a:ext>
                  </a:extLst>
                </a:gridCol>
                <a:gridCol w="616630">
                  <a:extLst>
                    <a:ext uri="{9D8B030D-6E8A-4147-A177-3AD203B41FA5}">
                      <a16:colId xmlns:a16="http://schemas.microsoft.com/office/drawing/2014/main" val="2447625179"/>
                    </a:ext>
                  </a:extLst>
                </a:gridCol>
                <a:gridCol w="616630">
                  <a:extLst>
                    <a:ext uri="{9D8B030D-6E8A-4147-A177-3AD203B41FA5}">
                      <a16:colId xmlns:a16="http://schemas.microsoft.com/office/drawing/2014/main" val="447945855"/>
                    </a:ext>
                  </a:extLst>
                </a:gridCol>
                <a:gridCol w="576548">
                  <a:extLst>
                    <a:ext uri="{9D8B030D-6E8A-4147-A177-3AD203B41FA5}">
                      <a16:colId xmlns:a16="http://schemas.microsoft.com/office/drawing/2014/main" val="2113772037"/>
                    </a:ext>
                  </a:extLst>
                </a:gridCol>
                <a:gridCol w="576548">
                  <a:extLst>
                    <a:ext uri="{9D8B030D-6E8A-4147-A177-3AD203B41FA5}">
                      <a16:colId xmlns:a16="http://schemas.microsoft.com/office/drawing/2014/main" val="2559750016"/>
                    </a:ext>
                  </a:extLst>
                </a:gridCol>
                <a:gridCol w="576548">
                  <a:extLst>
                    <a:ext uri="{9D8B030D-6E8A-4147-A177-3AD203B41FA5}">
                      <a16:colId xmlns:a16="http://schemas.microsoft.com/office/drawing/2014/main" val="1803413055"/>
                    </a:ext>
                  </a:extLst>
                </a:gridCol>
                <a:gridCol w="639444">
                  <a:extLst>
                    <a:ext uri="{9D8B030D-6E8A-4147-A177-3AD203B41FA5}">
                      <a16:colId xmlns:a16="http://schemas.microsoft.com/office/drawing/2014/main" val="4044904394"/>
                    </a:ext>
                  </a:extLst>
                </a:gridCol>
                <a:gridCol w="640062">
                  <a:extLst>
                    <a:ext uri="{9D8B030D-6E8A-4147-A177-3AD203B41FA5}">
                      <a16:colId xmlns:a16="http://schemas.microsoft.com/office/drawing/2014/main" val="2147975653"/>
                    </a:ext>
                  </a:extLst>
                </a:gridCol>
                <a:gridCol w="640062">
                  <a:extLst>
                    <a:ext uri="{9D8B030D-6E8A-4147-A177-3AD203B41FA5}">
                      <a16:colId xmlns:a16="http://schemas.microsoft.com/office/drawing/2014/main" val="1264723142"/>
                    </a:ext>
                  </a:extLst>
                </a:gridCol>
              </a:tblGrid>
              <a:tr h="802983"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Titr" panose="00000700000000000000" pitchFamily="2" charset="-78"/>
                        </a:rPr>
                        <a:t>نام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 anchor="ctr"/>
                </a:tc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effectLst/>
                          <a:cs typeface="B Titr" panose="00000700000000000000" pitchFamily="2" charset="-78"/>
                        </a:rPr>
                        <a:t>1</a:t>
                      </a:r>
                      <a:r>
                        <a:rPr lang="ar-SA" sz="1100" b="1" dirty="0">
                          <a:effectLst/>
                          <a:cs typeface="B Titr" panose="00000700000000000000" pitchFamily="2" charset="-78"/>
                        </a:rPr>
                        <a:t> جمعیت سالمند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effectLst/>
                          <a:cs typeface="B Titr" panose="00000700000000000000" pitchFamily="2" charset="-78"/>
                        </a:rPr>
                        <a:t>2</a:t>
                      </a:r>
                      <a:r>
                        <a:rPr lang="ar-SA" sz="1100" b="1">
                          <a:effectLst/>
                          <a:cs typeface="B Titr" panose="00000700000000000000" pitchFamily="2" charset="-78"/>
                        </a:rPr>
                        <a:t>پیشگیری از سکته های قلبی و مغزیای  از طریق خطر سنجی - کد 7043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effectLst/>
                          <a:cs typeface="B Titr" panose="00000700000000000000" pitchFamily="2" charset="-78"/>
                        </a:rPr>
                        <a:t>3</a:t>
                      </a:r>
                      <a:r>
                        <a:rPr lang="ar-SA" sz="1100" b="1">
                          <a:effectLst/>
                          <a:cs typeface="B Titr" panose="00000700000000000000" pitchFamily="2" charset="-78"/>
                        </a:rPr>
                        <a:t> مراقبت از نظر خطر سقوط و عدم تعادل در سالمندان - کد 6560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Titr" panose="00000700000000000000" pitchFamily="2" charset="-78"/>
                        </a:rPr>
                        <a:t> 4 غربالگری افسردگی  - کد 6570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Titr" panose="00000700000000000000" pitchFamily="2" charset="-78"/>
                        </a:rPr>
                        <a:t>5غربالگری تغذیه  -کد 6423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Titr" panose="00000700000000000000" pitchFamily="2" charset="-78"/>
                        </a:rPr>
                        <a:t>6غربالگری فشارخون  -کد 6550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530400"/>
                  </a:ext>
                </a:extLst>
              </a:tr>
              <a:tr h="4061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Titr" panose="00000700000000000000" pitchFamily="2" charset="-78"/>
                        </a:rPr>
                        <a:t>تعداد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Titr" panose="00000700000000000000" pitchFamily="2" charset="-78"/>
                        </a:rPr>
                        <a:t>درصد سالمندی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Titr" panose="00000700000000000000" pitchFamily="2" charset="-78"/>
                        </a:rPr>
                        <a:t>پوشش سال 98 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Titr" panose="00000700000000000000" pitchFamily="2" charset="-78"/>
                        </a:rPr>
                        <a:t>پوشش سال 99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Titr" panose="00000700000000000000" pitchFamily="2" charset="-78"/>
                        </a:rPr>
                        <a:t>پوشش سال 98 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Titr" panose="00000700000000000000" pitchFamily="2" charset="-78"/>
                        </a:rPr>
                        <a:t>پوشش سال 99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Titr" panose="00000700000000000000" pitchFamily="2" charset="-78"/>
                        </a:rPr>
                        <a:t>پوشش سال 98 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Titr" panose="00000700000000000000" pitchFamily="2" charset="-78"/>
                        </a:rPr>
                        <a:t>پوشش سال 99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Titr" panose="00000700000000000000" pitchFamily="2" charset="-78"/>
                        </a:rPr>
                        <a:t>پوشش سال 98 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Titr" panose="00000700000000000000" pitchFamily="2" charset="-78"/>
                        </a:rPr>
                        <a:t>پوشش سال 99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Titr" panose="00000700000000000000" pitchFamily="2" charset="-78"/>
                        </a:rPr>
                        <a:t>پوشش سال 98 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  <a:cs typeface="B Titr" panose="00000700000000000000" pitchFamily="2" charset="-78"/>
                        </a:rPr>
                        <a:t>پوشش سال 99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/>
                </a:tc>
                <a:extLst>
                  <a:ext uri="{0D108BD9-81ED-4DB2-BD59-A6C34878D82A}">
                    <a16:rowId xmlns:a16="http://schemas.microsoft.com/office/drawing/2014/main" val="1897452558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شهرستان.....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3258973291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مرکز ............ 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409984699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مرکز ............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3207389829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مرکز ............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2226114946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1398438793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3580184854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1225401621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2727452787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37027632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1626685439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4226475729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1070996636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490296027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3652616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99821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164279"/>
              </p:ext>
            </p:extLst>
          </p:nvPr>
        </p:nvGraphicFramePr>
        <p:xfrm>
          <a:off x="1365195" y="281174"/>
          <a:ext cx="7482545" cy="3359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370631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7895169"/>
              </p:ext>
            </p:extLst>
          </p:nvPr>
        </p:nvGraphicFramePr>
        <p:xfrm>
          <a:off x="2434130" y="739290"/>
          <a:ext cx="6260904" cy="305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5462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659455"/>
              </p:ext>
            </p:extLst>
          </p:nvPr>
        </p:nvGraphicFramePr>
        <p:xfrm>
          <a:off x="1976015" y="433880"/>
          <a:ext cx="6871725" cy="4428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05174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5770" y="128470"/>
            <a:ext cx="4130268" cy="572644"/>
          </a:xfrm>
        </p:spPr>
        <p:txBody>
          <a:bodyPr>
            <a:normAutofit/>
          </a:bodyPr>
          <a:lstStyle/>
          <a:p>
            <a:pPr algn="ctr" rtl="1"/>
            <a:r>
              <a:rPr lang="fa-IR" sz="2800" dirty="0">
                <a:cs typeface="B Titr" panose="00000700000000000000" pitchFamily="2" charset="-78"/>
              </a:rPr>
              <a:t>شاخص </a:t>
            </a:r>
            <a:r>
              <a:rPr lang="en-US" sz="2800" dirty="0">
                <a:cs typeface="B Titr" panose="00000700000000000000" pitchFamily="2" charset="-78"/>
              </a:rPr>
              <a:t>Index</a:t>
            </a:r>
            <a:r>
              <a:rPr lang="fa-IR" sz="2800" dirty="0">
                <a:cs typeface="B Titr" panose="00000700000000000000" pitchFamily="2" charset="-78"/>
              </a:rPr>
              <a:t>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130" y="1044700"/>
            <a:ext cx="6566315" cy="4098800"/>
          </a:xfrm>
        </p:spPr>
        <p:txBody>
          <a:bodyPr>
            <a:noAutofit/>
          </a:bodyPr>
          <a:lstStyle/>
          <a:p>
            <a:pPr marL="0" indent="0" algn="just" rtl="1">
              <a:buNone/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شاخص کمیتی است که نماینده </a:t>
            </a:r>
            <a:r>
              <a:rPr lang="fa-IR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چند متغیر همگن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می‌باشد و وسیله‌ای برای </a:t>
            </a:r>
            <a:r>
              <a:rPr lang="fa-IR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اندازه‌گیری و مقایسه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پدیده‌هایی است که دارای ماهیت و خاصیت مشخصی هستند که بر مبنای آن می‌توان تغییرات ایجاد شده در متغیرهای معینی را در </a:t>
            </a:r>
            <a:r>
              <a:rPr lang="fa-IR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طول یک دوره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بررسی نمود.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sz="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fa-IR" sz="20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1146601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1238" y="1044575"/>
          <a:ext cx="6108700" cy="366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151768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Clr>
                <a:srgbClr val="C00000"/>
              </a:buClr>
              <a:buNone/>
            </a:pPr>
            <a:r>
              <a:rPr lang="fa-IR" dirty="0"/>
              <a:t> </a:t>
            </a:r>
            <a:r>
              <a:rPr lang="ar-SA" b="1" dirty="0">
                <a:cs typeface="B Nazanin" panose="00000400000000000000" pitchFamily="2" charset="-78"/>
              </a:rPr>
              <a:t> </a:t>
            </a:r>
            <a:endParaRPr lang="en-US" b="1" dirty="0">
              <a:cs typeface="B Nazanin" panose="00000400000000000000" pitchFamily="2" charset="-78"/>
            </a:endParaRPr>
          </a:p>
          <a:p>
            <a:pPr marL="0" indent="0" algn="r">
              <a:lnSpc>
                <a:spcPct val="150000"/>
              </a:lnSpc>
              <a:buClr>
                <a:srgbClr val="C00000"/>
              </a:buClr>
              <a:buNone/>
            </a:pPr>
            <a:endParaRPr lang="fa-IR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1425" y="293486"/>
            <a:ext cx="6505388" cy="74167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50000"/>
              </a:lnSpc>
            </a:pPr>
            <a:r>
              <a:rPr lang="fa-IR" sz="1800" b="1" dirty="0">
                <a:solidFill>
                  <a:schemeClr val="tx1"/>
                </a:solidFill>
                <a:cs typeface="B Titr" panose="00000700000000000000" pitchFamily="2" charset="-78"/>
              </a:rPr>
              <a:t>گزارش سالمندان </a:t>
            </a:r>
            <a:r>
              <a:rPr lang="fa-IR" sz="1800" b="1" dirty="0">
                <a:solidFill>
                  <a:srgbClr val="FF0000"/>
                </a:solidFill>
                <a:cs typeface="B Titr" panose="00000700000000000000" pitchFamily="2" charset="-78"/>
              </a:rPr>
              <a:t>بسیار پر خطر مبتلا به بیماری صعب العلاج </a:t>
            </a:r>
            <a:r>
              <a:rPr lang="fa-IR" sz="1800" b="1" dirty="0">
                <a:solidFill>
                  <a:schemeClr val="tx1"/>
                </a:solidFill>
                <a:cs typeface="B Titr" panose="00000700000000000000" pitchFamily="2" charset="-78"/>
              </a:rPr>
              <a:t>شناسایی شده در مراقبت خطر پذیری </a:t>
            </a:r>
            <a:r>
              <a:rPr lang="fa-IR" sz="1800" b="1" dirty="0" smtClean="0">
                <a:solidFill>
                  <a:schemeClr val="tx1"/>
                </a:solidFill>
                <a:cs typeface="B Titr" panose="00000700000000000000" pitchFamily="2" charset="-78"/>
              </a:rPr>
              <a:t>سال 1400</a:t>
            </a:r>
            <a:r>
              <a:rPr lang="en-US" sz="1800" b="1" dirty="0" smtClean="0">
                <a:solidFill>
                  <a:schemeClr val="tx1"/>
                </a:solidFill>
                <a:cs typeface="B Titr" panose="00000700000000000000" pitchFamily="2" charset="-78"/>
              </a:rPr>
              <a:t> </a:t>
            </a:r>
            <a:endParaRPr lang="fa-IR" sz="18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1502815"/>
            <a:ext cx="5035605" cy="3054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34549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Clr>
                <a:srgbClr val="C00000"/>
              </a:buClr>
              <a:buNone/>
            </a:pPr>
            <a:r>
              <a:rPr lang="fa-IR" dirty="0"/>
              <a:t> </a:t>
            </a:r>
            <a:r>
              <a:rPr lang="ar-SA" b="1" dirty="0">
                <a:cs typeface="B Nazanin" panose="00000400000000000000" pitchFamily="2" charset="-78"/>
              </a:rPr>
              <a:t> </a:t>
            </a:r>
            <a:endParaRPr lang="en-US" b="1" dirty="0">
              <a:cs typeface="B Nazanin" panose="00000400000000000000" pitchFamily="2" charset="-78"/>
            </a:endParaRPr>
          </a:p>
          <a:p>
            <a:pPr marL="0" indent="0" algn="r">
              <a:lnSpc>
                <a:spcPct val="150000"/>
              </a:lnSpc>
              <a:buClr>
                <a:srgbClr val="C00000"/>
              </a:buClr>
              <a:buNone/>
            </a:pPr>
            <a:endParaRPr lang="fa-IR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34131" y="339969"/>
            <a:ext cx="6570891" cy="40171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50000"/>
              </a:lnSpc>
            </a:pPr>
            <a:r>
              <a:rPr lang="fa-IR" sz="1800" b="1" dirty="0">
                <a:solidFill>
                  <a:schemeClr val="tx1"/>
                </a:solidFill>
                <a:cs typeface="B Titr" panose="00000700000000000000" pitchFamily="2" charset="-78"/>
              </a:rPr>
              <a:t>گزارش سالمندان </a:t>
            </a:r>
            <a:r>
              <a:rPr lang="fa-IR" sz="1800" b="1" dirty="0">
                <a:solidFill>
                  <a:srgbClr val="FF0000"/>
                </a:solidFill>
                <a:cs typeface="B Titr" panose="00000700000000000000" pitchFamily="2" charset="-78"/>
              </a:rPr>
              <a:t>پر خطر </a:t>
            </a:r>
            <a:r>
              <a:rPr lang="fa-IR" sz="1800" b="1" dirty="0">
                <a:solidFill>
                  <a:schemeClr val="tx1"/>
                </a:solidFill>
                <a:cs typeface="B Titr" panose="00000700000000000000" pitchFamily="2" charset="-78"/>
              </a:rPr>
              <a:t>شناسایی شده در مراقبت خطر پذیری</a:t>
            </a:r>
            <a:endParaRPr lang="fa-IR" sz="18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572550"/>
              </p:ext>
            </p:extLst>
          </p:nvPr>
        </p:nvGraphicFramePr>
        <p:xfrm>
          <a:off x="2434130" y="1197405"/>
          <a:ext cx="6245976" cy="41376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358737">
                  <a:extLst>
                    <a:ext uri="{9D8B030D-6E8A-4147-A177-3AD203B41FA5}">
                      <a16:colId xmlns:a16="http://schemas.microsoft.com/office/drawing/2014/main" val="1314428231"/>
                    </a:ext>
                  </a:extLst>
                </a:gridCol>
                <a:gridCol w="1805247">
                  <a:extLst>
                    <a:ext uri="{9D8B030D-6E8A-4147-A177-3AD203B41FA5}">
                      <a16:colId xmlns:a16="http://schemas.microsoft.com/office/drawing/2014/main" val="2482126428"/>
                    </a:ext>
                  </a:extLst>
                </a:gridCol>
                <a:gridCol w="2081992">
                  <a:extLst>
                    <a:ext uri="{9D8B030D-6E8A-4147-A177-3AD203B41FA5}">
                      <a16:colId xmlns:a16="http://schemas.microsoft.com/office/drawing/2014/main" val="1537076261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Titr" panose="00000700000000000000" pitchFamily="2" charset="-78"/>
                        </a:rPr>
                        <a:t>عوامل خطر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Titr" panose="00000700000000000000" pitchFamily="2" charset="-78"/>
                        </a:rPr>
                        <a:t>تعداد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Titr" panose="00000700000000000000" pitchFamily="2" charset="-78"/>
                        </a:rPr>
                        <a:t>درصد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2870639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هم ابتلایی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100" b="1" dirty="0" smtClean="0">
                          <a:cs typeface="B Nazanin" panose="00000400000000000000" pitchFamily="2" charset="-78"/>
                        </a:rPr>
                        <a:t>1258</a:t>
                      </a:r>
                      <a:endParaRPr lang="fa-IR" sz="21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100" b="1" dirty="0" smtClean="0">
                          <a:solidFill>
                            <a:srgbClr val="FF0000"/>
                          </a:solidFill>
                          <a:cs typeface="B Nazanin" panose="00000400000000000000" pitchFamily="2" charset="-78"/>
                        </a:rPr>
                        <a:t>20/06</a:t>
                      </a:r>
                      <a:endParaRPr lang="fa-IR" sz="2100" b="1" dirty="0">
                        <a:solidFill>
                          <a:srgbClr val="FF0000"/>
                        </a:solidFill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4688649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ناتوانی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100" b="1" dirty="0" smtClean="0">
                          <a:cs typeface="B Nazanin" panose="00000400000000000000" pitchFamily="2" charset="-78"/>
                        </a:rPr>
                        <a:t>317</a:t>
                      </a:r>
                      <a:endParaRPr lang="fa-IR" sz="21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100" b="1" dirty="0" smtClean="0">
                          <a:solidFill>
                            <a:srgbClr val="FF0000"/>
                          </a:solidFill>
                          <a:cs typeface="B Nazanin" panose="00000400000000000000" pitchFamily="2" charset="-78"/>
                        </a:rPr>
                        <a:t>5</a:t>
                      </a:r>
                      <a:endParaRPr lang="fa-IR" sz="2100" b="1" dirty="0">
                        <a:solidFill>
                          <a:srgbClr val="FF0000"/>
                        </a:solidFill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9159098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حاشیه نشینی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100" b="1" dirty="0" smtClean="0">
                          <a:cs typeface="B Nazanin" panose="00000400000000000000" pitchFamily="2" charset="-78"/>
                        </a:rPr>
                        <a:t>14</a:t>
                      </a:r>
                      <a:endParaRPr lang="fa-IR" sz="21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100" b="1" dirty="0" smtClean="0">
                          <a:solidFill>
                            <a:srgbClr val="FF0000"/>
                          </a:solidFill>
                          <a:cs typeface="B Nazanin" panose="00000400000000000000" pitchFamily="2" charset="-78"/>
                        </a:rPr>
                        <a:t>0/22</a:t>
                      </a:r>
                      <a:endParaRPr lang="fa-IR" sz="2100" b="1" dirty="0">
                        <a:solidFill>
                          <a:srgbClr val="FF0000"/>
                        </a:solidFill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5478489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تنهایی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100" b="1" dirty="0" smtClean="0">
                          <a:cs typeface="B Nazanin" panose="00000400000000000000" pitchFamily="2" charset="-78"/>
                        </a:rPr>
                        <a:t>542</a:t>
                      </a:r>
                      <a:endParaRPr lang="fa-IR" sz="21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100" b="1" dirty="0" smtClean="0">
                          <a:solidFill>
                            <a:srgbClr val="FF0000"/>
                          </a:solidFill>
                          <a:cs typeface="B Nazanin" panose="00000400000000000000" pitchFamily="2" charset="-78"/>
                        </a:rPr>
                        <a:t>8/6</a:t>
                      </a:r>
                      <a:endParaRPr lang="fa-IR" sz="2100" b="1" dirty="0">
                        <a:solidFill>
                          <a:srgbClr val="FF0000"/>
                        </a:solidFill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54925045"/>
                  </a:ext>
                </a:extLst>
              </a:tr>
              <a:tr h="388620">
                <a:tc gridSpan="3">
                  <a:txBody>
                    <a:bodyPr/>
                    <a:lstStyle/>
                    <a:p>
                      <a:pPr algn="ctr" rtl="1"/>
                      <a:r>
                        <a:rPr lang="fa-IR" sz="2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گزارش ترکیبی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a-I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9183345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ناتوانی و هم ابتلایی</a:t>
                      </a: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en-US" sz="2100" b="1" dirty="0" smtClean="0">
                          <a:solidFill>
                            <a:srgbClr val="FF0000"/>
                          </a:solidFill>
                          <a:cs typeface="B Nazanin" panose="00000400000000000000" pitchFamily="2" charset="-78"/>
                        </a:rPr>
                        <a:t>99</a:t>
                      </a:r>
                      <a:endParaRPr lang="fa-IR" sz="2100" b="1" dirty="0">
                        <a:solidFill>
                          <a:srgbClr val="FF0000"/>
                        </a:solidFill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fa-IR" sz="28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0410575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ناتوانی و حاشیه نشینی</a:t>
                      </a: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en-US" sz="2100" b="1" dirty="0" smtClean="0">
                          <a:solidFill>
                            <a:srgbClr val="FF0000"/>
                          </a:solidFill>
                          <a:cs typeface="B Nazanin" panose="00000400000000000000" pitchFamily="2" charset="-78"/>
                        </a:rPr>
                        <a:t>0</a:t>
                      </a:r>
                      <a:endParaRPr lang="fa-IR" sz="2100" b="1" dirty="0">
                        <a:solidFill>
                          <a:srgbClr val="FF0000"/>
                        </a:solidFill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fa-IR" sz="28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854453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100" b="1" dirty="0">
                          <a:cs typeface="B Nazanin" panose="00000400000000000000" pitchFamily="2" charset="-78"/>
                        </a:rPr>
                        <a:t>ناتوانی و تنهایی</a:t>
                      </a: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en-US" sz="2100" b="1" dirty="0" smtClean="0">
                          <a:solidFill>
                            <a:srgbClr val="FF0000"/>
                          </a:solidFill>
                          <a:cs typeface="B Nazanin" panose="00000400000000000000" pitchFamily="2" charset="-78"/>
                        </a:rPr>
                        <a:t>0</a:t>
                      </a:r>
                      <a:endParaRPr lang="fa-IR" sz="2100" b="1" dirty="0">
                        <a:solidFill>
                          <a:srgbClr val="FF0000"/>
                        </a:solidFill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fa-IR" sz="28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9431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93994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/>
            <a:r>
              <a:rPr lang="fa-IR" dirty="0">
                <a:cs typeface="B Titr" panose="00000700000000000000" pitchFamily="2" charset="-78"/>
              </a:rPr>
              <a:t>مداخلات پیشنهادی در تحلیل شاخص های مراکز تابعه 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044702"/>
            <a:ext cx="6719020" cy="3663766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>
                <a:cs typeface="B Nazanin" panose="00000400000000000000" pitchFamily="2" charset="-78"/>
              </a:rPr>
              <a:t>کنترل مستمر به صورت حضوری و غیر حضوری ماهانه</a:t>
            </a: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جلب مشارکت سالمندان از طریق کانونهای بازنشستگان و ادارات همکار</a:t>
            </a: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بررسی روند فراخوان در مراکز شهری در زمان بازدید و بررسی روند ارائه خدمات</a:t>
            </a: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نظارت کاردان ناظر بر روند اجرای برنامه در واحد های تابعه و بررسی شاخصها وانجام مداخله جهت ارتقا و حفظ شاخصها</a:t>
            </a: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بررسی شاخصها و مشکلات در جلسه پزشک و پرسنل مرکز ونظارت مسئول مرکز بر عملکرد کارکنان تحت پوشش 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74403258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07080" y="433880"/>
            <a:ext cx="7482544" cy="5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>
              <a:defRPr/>
            </a:pPr>
            <a:r>
              <a:rPr lang="fa-IR" sz="3600" b="1" dirty="0">
                <a:solidFill>
                  <a:srgbClr val="FFFF00"/>
                </a:solidFill>
                <a:cs typeface="B Nazanin" panose="00000400000000000000" pitchFamily="2" charset="-78"/>
              </a:rPr>
              <a:t>بازنگری </a:t>
            </a:r>
            <a:r>
              <a:rPr lang="fa-IR" sz="3600" b="1" dirty="0">
                <a:solidFill>
                  <a:srgbClr val="D60093"/>
                </a:solidFill>
                <a:cs typeface="B Nazanin" panose="00000400000000000000" pitchFamily="2" charset="-78"/>
              </a:rPr>
              <a:t>چک لیست ها </a:t>
            </a:r>
            <a:r>
              <a:rPr lang="fa-IR" sz="3600" b="1" dirty="0">
                <a:solidFill>
                  <a:srgbClr val="FFFF00"/>
                </a:solidFill>
                <a:cs typeface="B Nazanin" panose="00000400000000000000" pitchFamily="2" charset="-78"/>
              </a:rPr>
              <a:t>در برنامه سلامت سالمندان </a:t>
            </a:r>
          </a:p>
        </p:txBody>
      </p:sp>
    </p:spTree>
    <p:extLst>
      <p:ext uri="{BB962C8B-B14F-4D97-AF65-F5344CB8AC3E}">
        <p14:creationId xmlns:p14="http://schemas.microsoft.com/office/powerpoint/2010/main" val="54485830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BFE06-B41A-4EFF-A656-6FDE4BE06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540" y="1999106"/>
            <a:ext cx="6108200" cy="572644"/>
          </a:xfrm>
        </p:spPr>
        <p:txBody>
          <a:bodyPr>
            <a:noAutofit/>
          </a:bodyPr>
          <a:lstStyle/>
          <a:p>
            <a:pPr algn="ctr" rtl="1"/>
            <a:r>
              <a:rPr lang="fa-IR" b="1" dirty="0">
                <a:effectLst/>
                <a:cs typeface="B Titr" panose="00000700000000000000" pitchFamily="2" charset="-78"/>
              </a:rPr>
              <a:t>چک لیست پایش مراقب سلامت</a:t>
            </a:r>
            <a:endParaRPr lang="en-US" b="1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2501852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A9D5623-2BC1-4A99-8900-0E43117B58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348662"/>
              </p:ext>
            </p:extLst>
          </p:nvPr>
        </p:nvGraphicFramePr>
        <p:xfrm>
          <a:off x="296260" y="128470"/>
          <a:ext cx="8704184" cy="6524007"/>
        </p:xfrm>
        <a:graphic>
          <a:graphicData uri="http://schemas.openxmlformats.org/drawingml/2006/table">
            <a:tbl>
              <a:tblPr rtl="1" firstCol="1" bandRow="1">
                <a:tableStyleId>{5C22544A-7EE6-4342-B048-85BDC9FD1C3A}</a:tableStyleId>
              </a:tblPr>
              <a:tblGrid>
                <a:gridCol w="583857">
                  <a:extLst>
                    <a:ext uri="{9D8B030D-6E8A-4147-A177-3AD203B41FA5}">
                      <a16:colId xmlns:a16="http://schemas.microsoft.com/office/drawing/2014/main" val="4112679785"/>
                    </a:ext>
                  </a:extLst>
                </a:gridCol>
                <a:gridCol w="507168">
                  <a:extLst>
                    <a:ext uri="{9D8B030D-6E8A-4147-A177-3AD203B41FA5}">
                      <a16:colId xmlns:a16="http://schemas.microsoft.com/office/drawing/2014/main" val="1526509576"/>
                    </a:ext>
                  </a:extLst>
                </a:gridCol>
                <a:gridCol w="507168">
                  <a:extLst>
                    <a:ext uri="{9D8B030D-6E8A-4147-A177-3AD203B41FA5}">
                      <a16:colId xmlns:a16="http://schemas.microsoft.com/office/drawing/2014/main" val="2329089834"/>
                    </a:ext>
                  </a:extLst>
                </a:gridCol>
                <a:gridCol w="2176431">
                  <a:extLst>
                    <a:ext uri="{9D8B030D-6E8A-4147-A177-3AD203B41FA5}">
                      <a16:colId xmlns:a16="http://schemas.microsoft.com/office/drawing/2014/main" val="1975142604"/>
                    </a:ext>
                  </a:extLst>
                </a:gridCol>
                <a:gridCol w="2536356">
                  <a:extLst>
                    <a:ext uri="{9D8B030D-6E8A-4147-A177-3AD203B41FA5}">
                      <a16:colId xmlns:a16="http://schemas.microsoft.com/office/drawing/2014/main" val="2793479058"/>
                    </a:ext>
                  </a:extLst>
                </a:gridCol>
                <a:gridCol w="434569">
                  <a:extLst>
                    <a:ext uri="{9D8B030D-6E8A-4147-A177-3AD203B41FA5}">
                      <a16:colId xmlns:a16="http://schemas.microsoft.com/office/drawing/2014/main" val="979517316"/>
                    </a:ext>
                  </a:extLst>
                </a:gridCol>
                <a:gridCol w="362484">
                  <a:extLst>
                    <a:ext uri="{9D8B030D-6E8A-4147-A177-3AD203B41FA5}">
                      <a16:colId xmlns:a16="http://schemas.microsoft.com/office/drawing/2014/main" val="1778850231"/>
                    </a:ext>
                  </a:extLst>
                </a:gridCol>
                <a:gridCol w="583857">
                  <a:extLst>
                    <a:ext uri="{9D8B030D-6E8A-4147-A177-3AD203B41FA5}">
                      <a16:colId xmlns:a16="http://schemas.microsoft.com/office/drawing/2014/main" val="1408572977"/>
                    </a:ext>
                  </a:extLst>
                </a:gridCol>
                <a:gridCol w="506147">
                  <a:extLst>
                    <a:ext uri="{9D8B030D-6E8A-4147-A177-3AD203B41FA5}">
                      <a16:colId xmlns:a16="http://schemas.microsoft.com/office/drawing/2014/main" val="2026144476"/>
                    </a:ext>
                  </a:extLst>
                </a:gridCol>
                <a:gridCol w="506147">
                  <a:extLst>
                    <a:ext uri="{9D8B030D-6E8A-4147-A177-3AD203B41FA5}">
                      <a16:colId xmlns:a16="http://schemas.microsoft.com/office/drawing/2014/main" val="3761988714"/>
                    </a:ext>
                  </a:extLst>
                </a:gridCol>
              </a:tblGrid>
              <a:tr h="232229">
                <a:tc rowSpan="2"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  <a:cs typeface="B Nazanin" panose="00000400000000000000" pitchFamily="2" charset="-78"/>
                        </a:rPr>
                        <a:t>ردیف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vert="vert27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>
                          <a:effectLst/>
                          <a:cs typeface="B Nazanin" panose="00000400000000000000" pitchFamily="2" charset="-78"/>
                        </a:rPr>
                        <a:t>واحد فنی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حیطه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سؤال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توضیحات / گویه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effectLst/>
                          <a:cs typeface="B Nazanin" panose="00000400000000000000" pitchFamily="2" charset="-78"/>
                        </a:rPr>
                        <a:t>ضریب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>
                          <a:effectLst/>
                          <a:cs typeface="B Nazanin" panose="00000400000000000000" pitchFamily="2" charset="-78"/>
                        </a:rPr>
                        <a:t>سقف امتیاز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امتیاز مکتسبه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023834"/>
                  </a:ext>
                </a:extLst>
              </a:tr>
              <a:tr h="2313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50" b="1">
                          <a:effectLst/>
                          <a:cs typeface="B Nazanin" panose="00000400000000000000" pitchFamily="2" charset="-78"/>
                        </a:rPr>
                        <a:t>مراقب سلامت .....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50" b="1">
                          <a:effectLst/>
                          <a:cs typeface="B Nazanin" panose="00000400000000000000" pitchFamily="2" charset="-78"/>
                        </a:rPr>
                        <a:t>مراقب سلامت .....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50" b="1">
                          <a:effectLst/>
                          <a:cs typeface="B Nazanin" panose="00000400000000000000" pitchFamily="2" charset="-78"/>
                        </a:rPr>
                        <a:t>مراقب سلامت .....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/>
                </a:tc>
                <a:extLst>
                  <a:ext uri="{0D108BD9-81ED-4DB2-BD59-A6C34878D82A}">
                    <a16:rowId xmlns:a16="http://schemas.microsoft.com/office/drawing/2014/main" val="1936916681"/>
                  </a:ext>
                </a:extLst>
              </a:tr>
              <a:tr h="128145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cs typeface="B Nazanin" panose="00000400000000000000" pitchFamily="2" charset="-78"/>
                        </a:rPr>
                        <a:t>11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effectLst/>
                          <a:cs typeface="B Nazanin" panose="00000400000000000000" pitchFamily="2" charset="-78"/>
                        </a:rPr>
                        <a:t>سالمندان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>
                          <a:effectLst/>
                          <a:cs typeface="B Nazanin" panose="00000400000000000000" pitchFamily="2" charset="-78"/>
                        </a:rPr>
                        <a:t>آگاهی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  <a:cs typeface="B Nazanin" panose="00000400000000000000" pitchFamily="2" charset="-78"/>
                        </a:rPr>
                        <a:t>از  شاخص های برنامه و نحوه محاسبه، بسته خدمات نوین سالمندان و حد انتظار مراقبت سالمندان(مراقبت کامل و شناسایی و طبقه بندی خطر پذیری سالمندان)   آگاهی دارد.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209550" algn="l"/>
                        </a:tabLs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آگاهی از شاخص های سلامت سالمندان * : 1 امتیاز 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</a:rPr>
                        <a:t> 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209550" algn="l"/>
                        </a:tabLs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آگاهی از نحوه محاسبه شاخصها : 1 امتیاز  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</a:rPr>
                        <a:t> 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آگاهی از بسته خدمتی سالمندان (پاسخ صحیح به سه سوال ): 1 امتیاز  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</a:rPr>
                        <a:t> 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آگاهی از حد انتظار (مراقبت کامل سالمندان و شناسایی و طبقه بندی مراقبت خطر پذیری در سالمندان ): 1 امتیاز 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* شاخص های مورد نظر: درصد سالمندی جمعیت، پوشش مراقبت غیر پزشک به تفکیک مراقبت ها، تعداد و درصد سالمندان فشارخونی، تعداد و درصد سالمندان دیابتی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2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8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extLst>
                  <a:ext uri="{0D108BD9-81ED-4DB2-BD59-A6C34878D82A}">
                    <a16:rowId xmlns:a16="http://schemas.microsoft.com/office/drawing/2014/main" val="3023136863"/>
                  </a:ext>
                </a:extLst>
              </a:tr>
              <a:tr h="3141489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cs typeface="B Nazanin" panose="00000400000000000000" pitchFamily="2" charset="-78"/>
                        </a:rPr>
                        <a:t>12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مراجعه کننده از خدمات و آموزش های ارائه شده آگاهی لازم را دارد؟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پرسش از 3-2 سالمند و بررسی آگاهی بر اساس پروتکل های مرتبط با سالمندان (فشارخون، تغذیه، سقوط و عدم تعادل، افسردگی، خطر سنجی بیماریهای غیر واگیر و ... ) سنجیده شود.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tabLst>
                          <a:tab pos="201295" algn="l"/>
                        </a:tabLs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سالمندان از همه خدمات و آموزش های ارائه شده آگاهی لازم را دارند: 4 امتیاز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tabLst>
                          <a:tab pos="201295" algn="l"/>
                        </a:tabLs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سالمندان از حداقل پنج خدمت ارائه شده و آموزش های ارائه شده  آگاهی لازم را دارند: 3 امتیاز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tabLst>
                          <a:tab pos="201295" algn="l"/>
                        </a:tabLs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سالمندان از حداقل چهار خدمت دریافت شده و آموزش های ارائه شده آگاهی لازم را دارند: 2 امتیاز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tabLst>
                          <a:tab pos="201295" algn="l"/>
                        </a:tabLs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سالمندان از حداقل دو خدمت دریافت شده و آموزش های ارائه شده آگاهی لازم را دارند: 1 امتیاز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tabLst>
                          <a:tab pos="201295" algn="l"/>
                        </a:tabLs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سالمندان از خدمات و آموزش های لازم، آگاهی ندارند: 0 امتیاز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tabLst>
                          <a:tab pos="201295" algn="l"/>
                        </a:tabLs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  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tabLst>
                          <a:tab pos="201295" algn="l"/>
                        </a:tabLs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effectLst/>
                          <a:cs typeface="B Nazanin" panose="00000400000000000000" pitchFamily="2" charset="-78"/>
                        </a:rPr>
                        <a:t>1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>
                          <a:effectLst/>
                          <a:cs typeface="B Nazanin" panose="00000400000000000000" pitchFamily="2" charset="-78"/>
                        </a:rPr>
                        <a:t>4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5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extLst>
                  <a:ext uri="{0D108BD9-81ED-4DB2-BD59-A6C34878D82A}">
                    <a16:rowId xmlns:a16="http://schemas.microsoft.com/office/drawing/2014/main" val="3390809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139535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CFFADD6-88BE-495B-9B2C-2C9D2A50F7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40419"/>
              </p:ext>
            </p:extLst>
          </p:nvPr>
        </p:nvGraphicFramePr>
        <p:xfrm>
          <a:off x="143555" y="128470"/>
          <a:ext cx="8856891" cy="4944451"/>
        </p:xfrm>
        <a:graphic>
          <a:graphicData uri="http://schemas.openxmlformats.org/drawingml/2006/table">
            <a:tbl>
              <a:tblPr rtl="1" firstCol="1" bandRow="1">
                <a:tableStyleId>{5C22544A-7EE6-4342-B048-85BDC9FD1C3A}</a:tableStyleId>
              </a:tblPr>
              <a:tblGrid>
                <a:gridCol w="594101">
                  <a:extLst>
                    <a:ext uri="{9D8B030D-6E8A-4147-A177-3AD203B41FA5}">
                      <a16:colId xmlns:a16="http://schemas.microsoft.com/office/drawing/2014/main" val="523932187"/>
                    </a:ext>
                  </a:extLst>
                </a:gridCol>
                <a:gridCol w="516066">
                  <a:extLst>
                    <a:ext uri="{9D8B030D-6E8A-4147-A177-3AD203B41FA5}">
                      <a16:colId xmlns:a16="http://schemas.microsoft.com/office/drawing/2014/main" val="4093861431"/>
                    </a:ext>
                  </a:extLst>
                </a:gridCol>
                <a:gridCol w="516066">
                  <a:extLst>
                    <a:ext uri="{9D8B030D-6E8A-4147-A177-3AD203B41FA5}">
                      <a16:colId xmlns:a16="http://schemas.microsoft.com/office/drawing/2014/main" val="1523535772"/>
                    </a:ext>
                  </a:extLst>
                </a:gridCol>
                <a:gridCol w="2214613">
                  <a:extLst>
                    <a:ext uri="{9D8B030D-6E8A-4147-A177-3AD203B41FA5}">
                      <a16:colId xmlns:a16="http://schemas.microsoft.com/office/drawing/2014/main" val="2242678144"/>
                    </a:ext>
                  </a:extLst>
                </a:gridCol>
                <a:gridCol w="2580854">
                  <a:extLst>
                    <a:ext uri="{9D8B030D-6E8A-4147-A177-3AD203B41FA5}">
                      <a16:colId xmlns:a16="http://schemas.microsoft.com/office/drawing/2014/main" val="797710930"/>
                    </a:ext>
                  </a:extLst>
                </a:gridCol>
                <a:gridCol w="442193">
                  <a:extLst>
                    <a:ext uri="{9D8B030D-6E8A-4147-A177-3AD203B41FA5}">
                      <a16:colId xmlns:a16="http://schemas.microsoft.com/office/drawing/2014/main" val="2758713011"/>
                    </a:ext>
                  </a:extLst>
                </a:gridCol>
                <a:gridCol w="368843">
                  <a:extLst>
                    <a:ext uri="{9D8B030D-6E8A-4147-A177-3AD203B41FA5}">
                      <a16:colId xmlns:a16="http://schemas.microsoft.com/office/drawing/2014/main" val="680432936"/>
                    </a:ext>
                  </a:extLst>
                </a:gridCol>
                <a:gridCol w="594101">
                  <a:extLst>
                    <a:ext uri="{9D8B030D-6E8A-4147-A177-3AD203B41FA5}">
                      <a16:colId xmlns:a16="http://schemas.microsoft.com/office/drawing/2014/main" val="1765693457"/>
                    </a:ext>
                  </a:extLst>
                </a:gridCol>
                <a:gridCol w="515027">
                  <a:extLst>
                    <a:ext uri="{9D8B030D-6E8A-4147-A177-3AD203B41FA5}">
                      <a16:colId xmlns:a16="http://schemas.microsoft.com/office/drawing/2014/main" val="972384043"/>
                    </a:ext>
                  </a:extLst>
                </a:gridCol>
                <a:gridCol w="515027">
                  <a:extLst>
                    <a:ext uri="{9D8B030D-6E8A-4147-A177-3AD203B41FA5}">
                      <a16:colId xmlns:a16="http://schemas.microsoft.com/office/drawing/2014/main" val="3207464054"/>
                    </a:ext>
                  </a:extLst>
                </a:gridCol>
              </a:tblGrid>
              <a:tr h="236019"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ردیف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vert="vert27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واحد فنی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cs typeface="B Nazanin" panose="00000400000000000000" pitchFamily="2" charset="-78"/>
                        </a:rPr>
                        <a:t>حیطه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 rowSpan="2">
                  <a:txBody>
                    <a:bodyPr/>
                    <a:lstStyle/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cs typeface="B Nazanin" panose="00000400000000000000" pitchFamily="2" charset="-78"/>
                        </a:rPr>
                        <a:t>سؤال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 rowSpan="2">
                  <a:txBody>
                    <a:bodyPr/>
                    <a:lstStyle/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cs typeface="B Nazanin" panose="00000400000000000000" pitchFamily="2" charset="-78"/>
                        </a:rPr>
                        <a:t>توضیحات / گویه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ضریب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سقف امتیاز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cs typeface="B Nazanin" panose="00000400000000000000" pitchFamily="2" charset="-78"/>
                        </a:rPr>
                        <a:t>امتیاز مکتسبه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826929"/>
                  </a:ext>
                </a:extLst>
              </a:tr>
              <a:tr h="4159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مراقب سلامت .....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مراقب سلامت .....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مراقب سلامت .....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extLst>
                  <a:ext uri="{0D108BD9-81ED-4DB2-BD59-A6C34878D82A}">
                    <a16:rowId xmlns:a16="http://schemas.microsoft.com/office/drawing/2014/main" val="548407732"/>
                  </a:ext>
                </a:extLst>
              </a:tr>
              <a:tr h="1549875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cs typeface="B Nazanin" panose="00000400000000000000" pitchFamily="2" charset="-78"/>
                        </a:rPr>
                        <a:t>13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 rowSpan="4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سالمندان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عملکردی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 dirty="0">
                          <a:effectLst/>
                          <a:cs typeface="B Nazanin" panose="00000400000000000000" pitchFamily="2" charset="-78"/>
                        </a:rPr>
                        <a:t>مراقبت های سالمندان را بر اساس دستورالعمل ابلاغی و بسته نوین خدمات سالمندان به صورت صحیح و کامل انجام می دهد.</a:t>
                      </a:r>
                      <a:endParaRPr lang="en-US" sz="1000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 dirty="0">
                          <a:effectLst/>
                          <a:cs typeface="B Nazanin" panose="00000400000000000000" pitchFamily="2" charset="-78"/>
                        </a:rPr>
                        <a:t>(پرونده الکترونیک یا مراقبت حضوری 3 نفر از سالمندان از نظر انجام مراقبت های سالمندان، ارزیابی صحیح، ارائه مکمل و آموزش ها بررسی شود و حتما عملکرد مراقب سلامت به صورت مشاهده نحوه مراقبت سالمند و در صورت عدم حضور سالمند، به صورت ایفای نقش بررسی گردد)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ارزیابی صحیح و ثبت مراقبت سقوط و عدم تعادل: 1 امتیاز </a:t>
                      </a:r>
                      <a:r>
                        <a:rPr lang="en-US" sz="9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ارزیابی صحیح و ثبت مراقبت اختلالات تغذیه ای : 1 امتیاز </a:t>
                      </a:r>
                      <a:r>
                        <a:rPr lang="en-US" sz="9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ارزیابی صحیح و ثبت مراقبت افسردگی: 1 امتیاز </a:t>
                      </a:r>
                      <a:r>
                        <a:rPr lang="en-US" sz="9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ارزیابی صحیح و ثبت خطر سنجی بیماریهای قلبی وعروقی : 1 امتیاز </a:t>
                      </a:r>
                      <a:r>
                        <a:rPr lang="en-US" sz="9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ارزیابی صحیح و ثبت مراقبت شناسایی و طبقه بندی مراقبت خطر پذیری: 1 امتیاز </a:t>
                      </a:r>
                      <a:r>
                        <a:rPr lang="en-US" sz="9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ارزیابی صحیح و ثبت مراقبت غربالگری برست : 1 امتیاز </a:t>
                      </a:r>
                      <a:r>
                        <a:rPr lang="en-US" sz="9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ارزیابی صحیح و ثبت مراقبت غربالگری کولورکتال: 1 امتیاز </a:t>
                      </a:r>
                      <a:r>
                        <a:rPr lang="en-US" sz="9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ارزیابی ارائه مکمل و آموزش ها و ثبت در سامانه سیب: 1 امتیاز </a:t>
                      </a:r>
                      <a:r>
                        <a:rPr lang="en-US" sz="9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cs typeface="B Nazanin" panose="00000400000000000000" pitchFamily="2" charset="-78"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cs typeface="B Nazanin" panose="00000400000000000000" pitchFamily="2" charset="-78"/>
                        </a:rPr>
                        <a:t>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extLst>
                  <a:ext uri="{0D108BD9-81ED-4DB2-BD59-A6C34878D82A}">
                    <a16:rowId xmlns:a16="http://schemas.microsoft.com/office/drawing/2014/main" val="1152504248"/>
                  </a:ext>
                </a:extLst>
              </a:tr>
              <a:tr h="457255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cs typeface="B Nazanin" panose="00000400000000000000" pitchFamily="2" charset="-78"/>
                        </a:rPr>
                        <a:t>14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عملکردی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آیا برنامه ریزی و اقدام لازم جهت پوشش مراقبت ها، متناسب با حد انتظار تعیین شده، انجام گرفته است؟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مراقبت 100-90% حد انتظار ماهانه : 5 امتیاز </a:t>
                      </a:r>
                      <a:r>
                        <a:rPr lang="en-US" sz="10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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r" rtl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مراقبت 90-60% حد انتظار ماهانه:  3  امتیاز </a:t>
                      </a:r>
                      <a:r>
                        <a:rPr lang="en-US" sz="10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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r" rtl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مراقبت 60-30% حد انتظار ماهانه : 1  امتیاز </a:t>
                      </a:r>
                      <a:r>
                        <a:rPr lang="en-US" sz="10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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r" rtl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مراقبت کمتر از 30 % حد انتظار ماهانه : 0 امتیاز </a:t>
                      </a:r>
                      <a:r>
                        <a:rPr lang="en-US" sz="10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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15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extLst>
                  <a:ext uri="{0D108BD9-81ED-4DB2-BD59-A6C34878D82A}">
                    <a16:rowId xmlns:a16="http://schemas.microsoft.com/office/drawing/2014/main" val="3557966318"/>
                  </a:ext>
                </a:extLst>
              </a:tr>
              <a:tr h="799287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cs typeface="B Nazanin" panose="00000400000000000000" pitchFamily="2" charset="-78"/>
                        </a:rPr>
                        <a:t>15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پیگیری مراقبت روتین و مراقبت ویژه به موقع ،</a:t>
                      </a:r>
                      <a:r>
                        <a:rPr lang="fa-IR" sz="800">
                          <a:effectLst/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پیگیری و 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(بررسی پیگیری های انجام شده در  3 پرونده)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انجام پیگیری مراقبت روتین : 1 امتیاز  </a:t>
                      </a:r>
                      <a:r>
                        <a:rPr lang="en-US" sz="10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انجام پیگیری مراقبت ویژه : 2 امتیاز  </a:t>
                      </a:r>
                      <a:r>
                        <a:rPr lang="en-US" sz="10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انجام پیگیری </a:t>
                      </a: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سالمندان ارجاع شده به سطوح تخصصی</a:t>
                      </a: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: 1 امتیاز  </a:t>
                      </a:r>
                      <a:r>
                        <a:rPr lang="en-US" sz="10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انجام پیگیری وصول پسخوراند ارجاع : </a:t>
                      </a: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1 امتیاز  </a:t>
                      </a:r>
                      <a:r>
                        <a:rPr lang="en-US" sz="10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extLst>
                  <a:ext uri="{0D108BD9-81ED-4DB2-BD59-A6C34878D82A}">
                    <a16:rowId xmlns:a16="http://schemas.microsoft.com/office/drawing/2014/main" val="4178997873"/>
                  </a:ext>
                </a:extLst>
              </a:tr>
              <a:tr h="1428126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cs typeface="B Nazanin" panose="00000400000000000000" pitchFamily="2" charset="-78"/>
                        </a:rPr>
                        <a:t>16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تاریخ مراجعه بعدی را به سالمند یا همراه وی اعلام و در کارت مراجعات ثبت می نماید و بر اهمیت آن تاکید می کند ؟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(مشاهده / بررسی کارت مراجعات و پرسش از 3-2 سالمند یا همراه آنان در خصوص آگاهی از تاریخ مراجعه بعدی)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تاریخ مراجعه بعدی و اهمیت آن را به سالمند یا همراه وی اعلام و در کارت مراجعات ثبت می نماید: 4 امتیاز</a:t>
                      </a:r>
                      <a:r>
                        <a:rPr lang="en-US" sz="10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تاریخ مراجعه بعدی و اهمیت آن را به سالمند یا همراه وی اعلام می نماید ولی در کارت مراجعات ثبت نمی نماید : 2 امتیاز</a:t>
                      </a:r>
                      <a:r>
                        <a:rPr lang="en-US" sz="10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تاریخ مراجعه بعدی و اهمیت آن را به سالمند یا همراه وی اعلام نمی کند و در کارت مراجعات ثبت نمی نماید: 0 امتیاز</a:t>
                      </a:r>
                      <a:r>
                        <a:rPr lang="en-US" sz="10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extLst>
                  <a:ext uri="{0D108BD9-81ED-4DB2-BD59-A6C34878D82A}">
                    <a16:rowId xmlns:a16="http://schemas.microsoft.com/office/drawing/2014/main" val="1319078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11451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M.Arzani\Desktop\t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860" y="-16418"/>
            <a:ext cx="3801140" cy="515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708937" y="891995"/>
            <a:ext cx="2137870" cy="3664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cs typeface="B Zar" pitchFamily="2" charset="-78"/>
              </a:rPr>
              <a:t>به امید وسعت حمایت همه جانبه از سالمندان عزیز جامعه</a:t>
            </a:r>
          </a:p>
        </p:txBody>
      </p:sp>
    </p:spTree>
    <p:extLst>
      <p:ext uri="{BB962C8B-B14F-4D97-AF65-F5344CB8AC3E}">
        <p14:creationId xmlns:p14="http://schemas.microsoft.com/office/powerpoint/2010/main" val="1524613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5379</Words>
  <Application>Microsoft Office PowerPoint</Application>
  <PresentationFormat>On-screen Show (16:9)</PresentationFormat>
  <Paragraphs>1067</Paragraphs>
  <Slides>98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98</vt:i4>
      </vt:variant>
    </vt:vector>
  </HeadingPairs>
  <TitlesOfParts>
    <vt:vector size="118" baseType="lpstr">
      <vt:lpstr>B Mitra</vt:lpstr>
      <vt:lpstr>Arial</vt:lpstr>
      <vt:lpstr>Calibri</vt:lpstr>
      <vt:lpstr>IranNastaliq</vt:lpstr>
      <vt:lpstr>B Zar</vt:lpstr>
      <vt:lpstr>B Lotus</vt:lpstr>
      <vt:lpstr>Century Gothic</vt:lpstr>
      <vt:lpstr>Malgun Gothic</vt:lpstr>
      <vt:lpstr>B Nazanin</vt:lpstr>
      <vt:lpstr>Wingdings 2</vt:lpstr>
      <vt:lpstr>Wingdings</vt:lpstr>
      <vt:lpstr>Times New Roman</vt:lpstr>
      <vt:lpstr>Calibri Light</vt:lpstr>
      <vt:lpstr>B Titr</vt:lpstr>
      <vt:lpstr>Office Theme</vt:lpstr>
      <vt:lpstr>1_Office Theme</vt:lpstr>
      <vt:lpstr>4_Office Theme</vt:lpstr>
      <vt:lpstr>2_Office Theme</vt:lpstr>
      <vt:lpstr>8_Office Theme</vt:lpstr>
      <vt:lpstr>9_Office Theme</vt:lpstr>
      <vt:lpstr>بسم الله الرحمن الرحیم</vt:lpstr>
      <vt:lpstr>PowerPoint Presentation</vt:lpstr>
      <vt:lpstr>تعاریف و مفاهیم</vt:lpstr>
      <vt:lpstr>مقدمه</vt:lpstr>
      <vt:lpstr>PowerPoint Presentation</vt:lpstr>
      <vt:lpstr>انواع شاخص ها</vt:lpstr>
      <vt:lpstr>انواع شاخص ها</vt:lpstr>
      <vt:lpstr>نمونه شاخص های درون داد (پتانسیل ها)</vt:lpstr>
      <vt:lpstr>شاخص Index: </vt:lpstr>
      <vt:lpstr>اهداف بررسی و تحلیل شاخص</vt:lpstr>
      <vt:lpstr>اهداف برنامه سلامت سالمندان </vt:lpstr>
      <vt:lpstr>اطلاعات جمعیتی و وضعیت موجود</vt:lpstr>
      <vt:lpstr>تفاوت درصد سالمندی و سهم سالمندی</vt:lpstr>
      <vt:lpstr>سهم گروه های سنی کشور و دانشگاه اصفهان  گزارش گوشی پزشکی سامانه سیب معاون بهداشتی  1400/8/1 </vt:lpstr>
      <vt:lpstr>PowerPoint Presentation</vt:lpstr>
      <vt:lpstr>PowerPoint Presentation</vt:lpstr>
      <vt:lpstr>PowerPoint Presentation</vt:lpstr>
      <vt:lpstr>وضعیت شهرستانها بر اساس سهم سالمندی </vt:lpstr>
      <vt:lpstr>وضعیت شهرستانها بر اساس درصد سالمندی </vt:lpstr>
      <vt:lpstr>PowerPoint Presentation</vt:lpstr>
      <vt:lpstr>سطوح ارائه دهنده خدمت در برنامه سلامت سالمندان</vt:lpstr>
      <vt:lpstr>مراقبت های ادغام یافته و جامع سالمندان</vt:lpstr>
      <vt:lpstr>PowerPoint Presentation</vt:lpstr>
      <vt:lpstr>PowerPoint Presentation</vt:lpstr>
      <vt:lpstr>گزارش شاخص های برنامه سلامت سالمندان بهورز/ مراقب سلامت </vt:lpstr>
      <vt:lpstr>PowerPoint Presentation</vt:lpstr>
      <vt:lpstr>PowerPoint Presentation</vt:lpstr>
      <vt:lpstr>مسیرهای گزارش گیری جمعیت سالمندان از سامانه سیب</vt:lpstr>
      <vt:lpstr>گزارش جمعیت سالمند از گوشی پزشکی (فهرست خدمت گیرندگان)</vt:lpstr>
      <vt:lpstr>گزارش جمعیت سالمند از : سربرگ جمعیت - گزارش جمعیت ثبت نام شده -گزارش جمعیت به تفکیک سن</vt:lpstr>
      <vt:lpstr>گزارش جمعیت سالمند از : سربرگ جمعیت - گزارش جمعیت ثبت نام شده -گزارش جمعیت به تفکیک گروه های سنی</vt:lpstr>
      <vt:lpstr>گزارش جمعیت سالمند از : گزارشهای دوره ای - دفتر سلامت خانواده و جمعیت - اداره سلامت سالمندان</vt:lpstr>
      <vt:lpstr>PowerPoint Presentation</vt:lpstr>
      <vt:lpstr>گزارش جمعیت از مسیر گوشی پزشکی</vt:lpstr>
      <vt:lpstr>گزارش جمعیت از مسیر گوشی پزشکی</vt:lpstr>
      <vt:lpstr>مسیرهای گزارش گیری مراقبت های سالمندان از سامانه سیب</vt:lpstr>
      <vt:lpstr>مسیر 1 :گزارش مراقبت سالمندان : شبکه خدمت/ گزارش فعالیت کاربران سامانه</vt:lpstr>
      <vt:lpstr>مسیر 2: سربرگ خدمات/  گزارش مراقبت ها/ گزارش تشخیص ها</vt:lpstr>
      <vt:lpstr>مسیر 3 : سربرگ گزارشهای دوره ای/ دفتر سلامت خانواده / اداره سلامت سالمندان </vt:lpstr>
      <vt:lpstr>مسیر 4 : داشبورد مدیریتی</vt:lpstr>
      <vt:lpstr>بهترین مسیر گزارش گیری مراقبت های سالمندان به تفکیک</vt:lpstr>
      <vt:lpstr>درصد سالمندی جمعیت:</vt:lpstr>
      <vt:lpstr>پوشش مراقبت سالمندان به تفکیک </vt:lpstr>
      <vt:lpstr>پوشش مراقبت کامل سالمندان</vt:lpstr>
      <vt:lpstr>کدهای خدمت مربوط به پوشش مراقبت کامل سالمندان </vt:lpstr>
      <vt:lpstr>کدهای خدمت مربوط به پوشش مراقبت کامل سالمندان </vt:lpstr>
      <vt:lpstr>کدهای خدمت مربوط به پوشش مراقبت کامل سالمندان </vt:lpstr>
      <vt:lpstr>پوشش حداقل یک خدمت سالمندان</vt:lpstr>
      <vt:lpstr>کدهای خدمت مربوط به پوشش حداقل یک خدمت سالمندان </vt:lpstr>
      <vt:lpstr>گزارش شاخص های برنامه سلامت سالمندان مقایسه دانشگاه  با کشور و دانشگاه های تیپ 1 </vt:lpstr>
      <vt:lpstr>گزارش شاخص های برنامه سلامت سالمندان واحد های تابعه دانشگاه علوم پزشکی اصفهان</vt:lpstr>
      <vt:lpstr>پیگیری جهت گنجاندن شاخص مراقبت سالمندان در شاخص های عملکردی </vt:lpstr>
      <vt:lpstr>ابلاغ وزارتی بازگشت به ارائه خدمات حضوری </vt:lpstr>
      <vt:lpstr>اهداف برنامه سلامت سالمندان در سال 1401</vt:lpstr>
      <vt:lpstr>اهداف برنامه سلامت سالمندان در سال 1400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نتایج پراکندگی در ارائه خدمات: </vt:lpstr>
      <vt:lpstr>PowerPoint Presentation</vt:lpstr>
      <vt:lpstr>نکات مهم در تحلیل مراقبت ها</vt:lpstr>
      <vt:lpstr>چالش های گزارش گیری مراقبت های سالمندان ؟</vt:lpstr>
      <vt:lpstr>تحلیل </vt:lpstr>
      <vt:lpstr>تحلیل </vt:lpstr>
      <vt:lpstr>تحلیل ارتقاء پوشش کلیه خدمات در شش ماهه اول نسبت به 6 ماهه دوم</vt:lpstr>
      <vt:lpstr>افزایش پوشش خدمات</vt:lpstr>
      <vt:lpstr>ارائه خدمات کیفی</vt:lpstr>
      <vt:lpstr>نکات مهم در فراخوان سالمندان جهت ارائه خدمات به صورت حضوری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مداخلات پیشنهادی در تحلیل شاخص های مراکز تابعه </vt:lpstr>
      <vt:lpstr>PowerPoint Presentation</vt:lpstr>
      <vt:lpstr>چک لیست پایش مراقب سلامت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2017-07-17T19:56:08Z</dcterms:created>
  <dcterms:modified xsi:type="dcterms:W3CDTF">2022-06-16T05:39:51Z</dcterms:modified>
</cp:coreProperties>
</file>